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3" r:id="rId23"/>
    <p:sldId id="264" r:id="rId24"/>
    <p:sldId id="265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97913-8221-4B71-B92F-8D0E8B4CE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2861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9754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621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661EF5-820E-4A67-9509-B5615A17C0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1570" y="6292104"/>
            <a:ext cx="11804541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5EC42-C0D6-40C0-AEC1-EAD209EA0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1ED9C7-8D4E-4124-990E-923872532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B60E56-07E1-4BC5-A496-3F0F72362DF2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253B4-D80A-44CF-849E-50B7DB9287C0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3D8CE-C534-42FF-A82C-EEA388EFA26E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AA658-ECDC-443A-BB8F-5D99E30302D2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07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061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6812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681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841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8639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2618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889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953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6BEF4B-321A-441B-BBBD-30C853BEF880}"/>
              </a:ext>
            </a:extLst>
          </p:cNvPr>
          <p:cNvSpPr txBox="1">
            <a:spLocks/>
          </p:cNvSpPr>
          <p:nvPr userDrawn="1"/>
        </p:nvSpPr>
        <p:spPr>
          <a:xfrm>
            <a:off x="4295085" y="1300381"/>
            <a:ext cx="7387771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CALITATEA ŞI SIGURANŢA 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ÎNGRIJIRILOR CHIRURGICALE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55B7E-1CD0-49DA-9B5B-666F8E7EC58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818AF65-5815-4AA8-91CE-608D7E5523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AA880-5ABF-46BE-AFAF-96A57D145559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1898B-93E0-40B7-8F5F-69F5CD0D5E33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CFF01C-9373-44E8-814D-0D7629E196DC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7252A4-174F-4E8C-AECD-A54FA9854548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22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FFE50-A12F-4BE4-881E-3F4342F71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31" y="1480594"/>
            <a:ext cx="9144000" cy="285200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E92DF5-FE4D-43C8-A517-ACB8226D6501}"/>
              </a:ext>
            </a:extLst>
          </p:cNvPr>
          <p:cNvCxnSpPr/>
          <p:nvPr/>
        </p:nvCxnSpPr>
        <p:spPr>
          <a:xfrm>
            <a:off x="2470484" y="1732547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0C999B0-092D-444D-BD41-C64D80E21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4434451"/>
            <a:ext cx="914479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34E83-FE24-40D3-A07A-A98090BE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771650"/>
            <a:ext cx="10353676" cy="4219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158F86-2180-4E65-8176-2B7F51BD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5766728"/>
            <a:ext cx="6096528" cy="7498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E3330A-F7C4-491E-91AF-C1C0ED07EC5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8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E2E83-30F7-46FB-B72C-63DA5410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11" y="5724793"/>
            <a:ext cx="6096528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48FC2-6A26-4BE2-B96B-DC2B17463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885949"/>
            <a:ext cx="10315575" cy="4076701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4C321B5-AB53-4C03-90A7-77E3497E9C2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6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2D6FD-BE0F-410A-9F9A-AA9A44BF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12" y="1605457"/>
            <a:ext cx="10931075" cy="985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7A976-BC05-419B-BB62-CDA849FD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2343149"/>
            <a:ext cx="10275663" cy="394895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9C2587-3723-431F-B372-37903A7741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9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9C91F-F305-4794-832C-43D1E052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697659"/>
            <a:ext cx="10516511" cy="893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617E2-7F56-4821-A4DB-535A9CC6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38400"/>
            <a:ext cx="8734426" cy="3853704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D21D9D1-FD4B-44CA-A37C-0031BB7CF8B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4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814A3-9834-46E5-81D3-B91F55C6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1781175"/>
            <a:ext cx="11439525" cy="426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CA8ED1-25A5-44A3-B004-01717FC0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11" y="5670390"/>
            <a:ext cx="6096528" cy="75597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8EAD403-D982-4ED2-B376-BBA8D1BB9F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5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D9CE-B999-4031-9388-C96CE685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86" y="5718696"/>
            <a:ext cx="6096528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A1C510-081D-4073-904E-60047EF9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790700"/>
            <a:ext cx="10591800" cy="4497572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52CCC49-DBDC-4962-B609-445825E1CE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AE6A5-49A3-45EF-903A-4EE071FC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2" y="1628775"/>
            <a:ext cx="10931075" cy="86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A93B8-167D-4B58-84D8-FD817BAD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333625"/>
            <a:ext cx="10191750" cy="3958479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B089E87-D45B-47D2-9E54-816ADD56B6E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C2E9B2-97CE-4859-A185-AE4F84EA9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659559"/>
            <a:ext cx="10516511" cy="1007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B47C32-BBB0-45FA-8D5F-B1F8CF27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2543175"/>
            <a:ext cx="9058275" cy="3748928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B7D165F-82B0-4DF0-9994-AD6C6EB8ED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5F990-5D02-4F0F-A5C9-BFEE56B06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828799"/>
            <a:ext cx="10029825" cy="4171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31AAB-2A78-46DB-B311-EE9E5588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61" y="5768442"/>
            <a:ext cx="6096528" cy="75597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61BE934-F234-4AA7-BF0D-EFFE0D3B7D9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1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17724-FDA3-4CE8-A0A0-7AC0EE2C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5718696"/>
            <a:ext cx="6096528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8F6CE-FA9E-4F17-9139-9DF684D72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800225"/>
            <a:ext cx="10629900" cy="449188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3C2EAB7-FA3C-40B6-BC06-51069B0577F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3CB0CF-9A1E-4EFF-AD0C-C770BAF86CB6}"/>
              </a:ext>
            </a:extLst>
          </p:cNvPr>
          <p:cNvSpPr txBox="1"/>
          <p:nvPr/>
        </p:nvSpPr>
        <p:spPr>
          <a:xfrm>
            <a:off x="1028700" y="2133600"/>
            <a:ext cx="10612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/>
              <a:t>Antibioticele</a:t>
            </a:r>
            <a:r>
              <a:rPr lang="en-US" sz="2400" dirty="0"/>
              <a:t> sunt </a:t>
            </a:r>
            <a:r>
              <a:rPr lang="en-US" sz="2400" dirty="0" err="1"/>
              <a:t>medicamente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insa</a:t>
            </a:r>
            <a:r>
              <a:rPr lang="en-US" sz="2400" dirty="0"/>
              <a:t> </a:t>
            </a:r>
            <a:r>
              <a:rPr lang="en-US" sz="2400" dirty="0" err="1"/>
              <a:t>unele</a:t>
            </a:r>
            <a:r>
              <a:rPr lang="en-US" sz="2400" dirty="0"/>
              <a:t> </a:t>
            </a:r>
            <a:r>
              <a:rPr lang="en-US" sz="2400" dirty="0" err="1"/>
              <a:t>antibiotice</a:t>
            </a:r>
            <a:r>
              <a:rPr lang="en-US" sz="2400" dirty="0"/>
              <a:t>, care in </a:t>
            </a:r>
            <a:r>
              <a:rPr lang="en-US" sz="2400" dirty="0" err="1"/>
              <a:t>trecut</a:t>
            </a:r>
            <a:r>
              <a:rPr lang="en-US" sz="2400" dirty="0"/>
              <a:t> </a:t>
            </a:r>
            <a:r>
              <a:rPr lang="en-US" sz="2400" dirty="0" err="1"/>
              <a:t>reprezentau</a:t>
            </a:r>
            <a:r>
              <a:rPr lang="en-US" sz="2400" dirty="0"/>
              <a:t> </a:t>
            </a:r>
            <a:r>
              <a:rPr lang="en-US" sz="2400" dirty="0" err="1"/>
              <a:t>tratamentul</a:t>
            </a:r>
            <a:r>
              <a:rPr lang="en-US" sz="2400" dirty="0"/>
              <a:t> standard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infectii</a:t>
            </a:r>
            <a:r>
              <a:rPr lang="en-US" sz="2400" dirty="0"/>
              <a:t> </a:t>
            </a:r>
            <a:r>
              <a:rPr lang="en-US" sz="2400" dirty="0" err="1"/>
              <a:t>bacteriene</a:t>
            </a:r>
            <a:r>
              <a:rPr lang="en-US" sz="2400" dirty="0"/>
              <a:t>, sunt </a:t>
            </a:r>
            <a:r>
              <a:rPr lang="en-US" sz="2400" dirty="0" err="1"/>
              <a:t>acum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putin</a:t>
            </a:r>
            <a:r>
              <a:rPr lang="en-US" sz="2400" dirty="0"/>
              <a:t> </a:t>
            </a:r>
            <a:r>
              <a:rPr lang="en-US" sz="2400" dirty="0" err="1"/>
              <a:t>eficace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nu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functioneaza</a:t>
            </a:r>
            <a:r>
              <a:rPr lang="en-US" sz="2400" dirty="0"/>
              <a:t> </a:t>
            </a:r>
            <a:r>
              <a:rPr lang="en-US" sz="2400" dirty="0" err="1"/>
              <a:t>deloc</a:t>
            </a:r>
            <a:r>
              <a:rPr lang="en-US" sz="2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/>
              <a:t>Rezistenta</a:t>
            </a:r>
            <a:r>
              <a:rPr lang="en-US" sz="2400" dirty="0"/>
              <a:t> la </a:t>
            </a:r>
            <a:r>
              <a:rPr lang="en-US" sz="2400" dirty="0" err="1"/>
              <a:t>antibiotice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una din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presante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de </a:t>
            </a:r>
            <a:r>
              <a:rPr lang="en-US" sz="2400" dirty="0" err="1"/>
              <a:t>sanatate</a:t>
            </a:r>
            <a:r>
              <a:rPr lang="en-US" sz="2400" dirty="0"/>
              <a:t> publica in </a:t>
            </a:r>
            <a:r>
              <a:rPr lang="en-US" sz="2400" dirty="0" err="1"/>
              <a:t>toata</a:t>
            </a:r>
            <a:r>
              <a:rPr lang="en-US" sz="2400" dirty="0"/>
              <a:t> </a:t>
            </a:r>
            <a:r>
              <a:rPr lang="en-US" sz="2400" dirty="0" err="1"/>
              <a:t>lumea</a:t>
            </a:r>
            <a:r>
              <a:rPr lang="en-US" sz="2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/>
              <a:t>Abuzul</a:t>
            </a:r>
            <a:r>
              <a:rPr lang="en-US" sz="2400" dirty="0"/>
              <a:t> de </a:t>
            </a:r>
            <a:r>
              <a:rPr lang="en-US" sz="2400" dirty="0" err="1"/>
              <a:t>antibiotice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gresita</a:t>
            </a:r>
            <a:r>
              <a:rPr lang="en-US" sz="2400" dirty="0"/>
              <a:t> sunt </a:t>
            </a:r>
            <a:r>
              <a:rPr lang="en-US" sz="2400" dirty="0" err="1"/>
              <a:t>factori</a:t>
            </a:r>
            <a:r>
              <a:rPr lang="en-US" sz="2400" dirty="0"/>
              <a:t> </a:t>
            </a:r>
            <a:r>
              <a:rPr lang="en-US" sz="2400" dirty="0" err="1"/>
              <a:t>cheie</a:t>
            </a:r>
            <a:r>
              <a:rPr lang="en-US" sz="2400" dirty="0"/>
              <a:t> care </a:t>
            </a:r>
            <a:r>
              <a:rPr lang="en-US" sz="2400" dirty="0" err="1"/>
              <a:t>contribuie</a:t>
            </a:r>
            <a:r>
              <a:rPr lang="en-US" sz="2400" dirty="0"/>
              <a:t> la </a:t>
            </a:r>
            <a:r>
              <a:rPr lang="en-US" sz="2400" dirty="0" err="1"/>
              <a:t>rezistenta</a:t>
            </a:r>
            <a:r>
              <a:rPr lang="en-US" sz="2400" dirty="0"/>
              <a:t> de </a:t>
            </a:r>
            <a:r>
              <a:rPr lang="en-US" sz="2400" dirty="0" err="1"/>
              <a:t>antibiotice</a:t>
            </a:r>
            <a:r>
              <a:rPr lang="en-US" sz="2400" dirty="0"/>
              <a:t>, la </a:t>
            </a:r>
            <a:r>
              <a:rPr lang="en-US" sz="2400" dirty="0" err="1"/>
              <a:t>aceasta</a:t>
            </a:r>
            <a:r>
              <a:rPr lang="en-US" sz="2400" dirty="0"/>
              <a:t> se </a:t>
            </a:r>
            <a:r>
              <a:rPr lang="en-US" sz="2400" dirty="0" err="1"/>
              <a:t>adauga</a:t>
            </a:r>
            <a:r>
              <a:rPr lang="en-US" sz="2400" dirty="0"/>
              <a:t> </a:t>
            </a:r>
            <a:r>
              <a:rPr lang="en-US" sz="2400" dirty="0" err="1"/>
              <a:t>faptul</a:t>
            </a:r>
            <a:r>
              <a:rPr lang="en-US" sz="2400" dirty="0"/>
              <a:t> ca </a:t>
            </a:r>
            <a:r>
              <a:rPr lang="en-US" sz="2400" dirty="0" err="1"/>
              <a:t>descoperirea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productia</a:t>
            </a:r>
            <a:r>
              <a:rPr lang="en-US" sz="2400" dirty="0"/>
              <a:t>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noi</a:t>
            </a:r>
            <a:r>
              <a:rPr lang="en-US" sz="2400" dirty="0"/>
              <a:t> </a:t>
            </a:r>
            <a:r>
              <a:rPr lang="en-US" sz="2400" dirty="0" err="1"/>
              <a:t>antibiotice</a:t>
            </a:r>
            <a:r>
              <a:rPr lang="en-US" sz="2400" dirty="0"/>
              <a:t> </a:t>
            </a:r>
            <a:r>
              <a:rPr lang="en-US" sz="2400" dirty="0" err="1"/>
              <a:t>eficiente</a:t>
            </a:r>
            <a:r>
              <a:rPr lang="en-US" sz="2400" dirty="0"/>
              <a:t> se produce in </a:t>
            </a:r>
            <a:r>
              <a:rPr lang="en-US" sz="2400" dirty="0" err="1"/>
              <a:t>prezent</a:t>
            </a:r>
            <a:r>
              <a:rPr lang="en-US" sz="2400" dirty="0"/>
              <a:t> la o rata </a:t>
            </a:r>
            <a:r>
              <a:rPr lang="en-US" sz="2400" dirty="0" err="1"/>
              <a:t>mult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scazuta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77105BE-D48A-436F-8619-DFF2C2A145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0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2297B-2AE4-46B2-85B2-72E31FC9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595932"/>
            <a:ext cx="10516511" cy="1052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17293C-1D9D-4649-91FC-E6E34A3C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44" y="2416922"/>
            <a:ext cx="10516511" cy="3891804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A15A4D7-EBCB-41FC-BEA4-5001C339AF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2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A56AA-5784-4EB7-A8EC-C39C9A53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611933"/>
            <a:ext cx="10516511" cy="1112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2D02F-E4CC-4BBC-BE66-418F4F39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476500"/>
            <a:ext cx="9448800" cy="3815604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05BDEF1-3250-42B1-AA16-B4FB8AAD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14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53331-74D4-42D7-AE7B-968A89077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90699"/>
            <a:ext cx="10067925" cy="4404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7BE24-CD39-46BD-832F-8D74BD81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11" y="5718696"/>
            <a:ext cx="6096528" cy="75597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6634B2A-3A9E-4FF8-8C12-A29F8380B9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6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53990-91EA-43E2-AC70-CC3ABCC9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36" y="5718696"/>
            <a:ext cx="6096528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A2372-A7DA-4313-A606-0999CEB1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800224"/>
            <a:ext cx="10144126" cy="4309317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A5EC9B-6D19-403D-8498-21953F932A1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5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76EC9-D15D-4CE0-80DB-0F6F0FD6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573833"/>
            <a:ext cx="10516511" cy="101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1736C-A728-4E8A-B474-6300FB18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2428874"/>
            <a:ext cx="9050340" cy="3863229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2B7A834-BBBD-4BCD-8C34-9FBAB57E42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1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8A741-F493-4D51-BB65-B049D8988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0" y="1662626"/>
            <a:ext cx="10766469" cy="861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7F2FB-8BA8-4DD3-B84A-CCD4474FB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727" y="2351002"/>
            <a:ext cx="3432345" cy="34323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D4E977-0DF9-401C-A0F7-D5A587FB3533}"/>
              </a:ext>
            </a:extLst>
          </p:cNvPr>
          <p:cNvSpPr txBox="1">
            <a:spLocks/>
          </p:cNvSpPr>
          <p:nvPr/>
        </p:nvSpPr>
        <p:spPr>
          <a:xfrm>
            <a:off x="476250" y="2427287"/>
            <a:ext cx="6191250" cy="3929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efectuat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retrospectiv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perioada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2019-2022 cu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urmatoarele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Cresterea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cazurilor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tulpini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MDR (Multi-drug resistant)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Cresterea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rezistentei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carbapenemelor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tulpinile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Acinetobacter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 Klebsiella pneumoniae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studiilor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cauzate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cancer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0DACABD-8F06-4A3A-9134-8236793E06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7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6E1B2-2861-448B-8BEA-200DD668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94" y="3091376"/>
            <a:ext cx="10766469" cy="1322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E29B33-F80A-4636-9145-8F54C4248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37" y="1952440"/>
            <a:ext cx="5749026" cy="426757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868DD78-B3F7-45FC-90CF-EE5DE8FCD36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442131-B03C-41CC-9BD4-8FA05C4F223A}"/>
              </a:ext>
            </a:extLst>
          </p:cNvPr>
          <p:cNvSpPr txBox="1"/>
          <p:nvPr/>
        </p:nvSpPr>
        <p:spPr>
          <a:xfrm>
            <a:off x="649850" y="2325124"/>
            <a:ext cx="11188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/>
              <a:t>Pacientii</a:t>
            </a:r>
            <a:r>
              <a:rPr lang="en-US" sz="2400" dirty="0"/>
              <a:t>, </a:t>
            </a:r>
            <a:r>
              <a:rPr lang="en-US" sz="2400" dirty="0" err="1"/>
              <a:t>medicii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spitalele</a:t>
            </a:r>
            <a:r>
              <a:rPr lang="en-US" sz="2400" dirty="0"/>
              <a:t> </a:t>
            </a:r>
            <a:r>
              <a:rPr lang="en-US" sz="2400" dirty="0" err="1"/>
              <a:t>joaca</a:t>
            </a:r>
            <a:r>
              <a:rPr lang="en-US" sz="2400" dirty="0"/>
              <a:t> un </a:t>
            </a:r>
            <a:r>
              <a:rPr lang="en-US" sz="2400" dirty="0" err="1"/>
              <a:t>rol</a:t>
            </a:r>
            <a:r>
              <a:rPr lang="en-US" sz="2400" dirty="0"/>
              <a:t> important in </a:t>
            </a:r>
            <a:r>
              <a:rPr lang="en-US" sz="2400" dirty="0" err="1"/>
              <a:t>asigurarea</a:t>
            </a:r>
            <a:r>
              <a:rPr lang="en-US" sz="2400" dirty="0"/>
              <a:t> </a:t>
            </a:r>
            <a:r>
              <a:rPr lang="en-US" sz="2400" dirty="0" err="1"/>
              <a:t>utilizarii</a:t>
            </a:r>
            <a:r>
              <a:rPr lang="en-US" sz="2400" dirty="0"/>
              <a:t> rationale a </a:t>
            </a:r>
            <a:r>
              <a:rPr lang="en-US" sz="2400" dirty="0" err="1"/>
              <a:t>antibioticelor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reducerea</a:t>
            </a:r>
            <a:r>
              <a:rPr lang="en-US" sz="2400" dirty="0"/>
              <a:t> la minimum a </a:t>
            </a:r>
            <a:r>
              <a:rPr lang="en-US" sz="2400" dirty="0" err="1"/>
              <a:t>dezvoltarii</a:t>
            </a:r>
            <a:r>
              <a:rPr lang="en-US" sz="2400" dirty="0"/>
              <a:t> </a:t>
            </a:r>
            <a:r>
              <a:rPr lang="en-US" sz="2400" dirty="0" err="1"/>
              <a:t>rezistentei</a:t>
            </a:r>
            <a:r>
              <a:rPr lang="en-US" sz="2400" dirty="0"/>
              <a:t> la </a:t>
            </a:r>
            <a:r>
              <a:rPr lang="en-US" sz="2400" dirty="0" err="1"/>
              <a:t>antibiotice</a:t>
            </a:r>
            <a:r>
              <a:rPr lang="en-US" sz="2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/>
              <a:t>Rezistenta</a:t>
            </a:r>
            <a:r>
              <a:rPr lang="en-US" sz="2400" dirty="0"/>
              <a:t> la </a:t>
            </a:r>
            <a:r>
              <a:rPr lang="en-US" sz="2400" dirty="0" err="1"/>
              <a:t>antibiotice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una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 </a:t>
            </a:r>
            <a:r>
              <a:rPr lang="en-US" sz="2400" dirty="0" err="1"/>
              <a:t>amenintari</a:t>
            </a:r>
            <a:r>
              <a:rPr lang="en-US" sz="2400" dirty="0"/>
              <a:t> la </a:t>
            </a:r>
            <a:r>
              <a:rPr lang="en-US" sz="2400" dirty="0" err="1"/>
              <a:t>adresa</a:t>
            </a:r>
            <a:r>
              <a:rPr lang="en-US" sz="2400" dirty="0"/>
              <a:t> </a:t>
            </a:r>
            <a:r>
              <a:rPr lang="en-US" sz="2400" dirty="0" err="1"/>
              <a:t>sanatatii</a:t>
            </a:r>
            <a:r>
              <a:rPr lang="en-US" sz="2400" dirty="0"/>
              <a:t> </a:t>
            </a:r>
            <a:r>
              <a:rPr lang="en-US" sz="2400" dirty="0" err="1"/>
              <a:t>globale</a:t>
            </a:r>
            <a:r>
              <a:rPr lang="en-US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afecta</a:t>
            </a:r>
            <a:r>
              <a:rPr lang="en-US" sz="2400" dirty="0"/>
              <a:t> pe </a:t>
            </a:r>
            <a:r>
              <a:rPr lang="en-US" sz="2400" dirty="0" err="1"/>
              <a:t>oricine</a:t>
            </a:r>
            <a:r>
              <a:rPr lang="en-US" sz="2400" dirty="0"/>
              <a:t>, de </a:t>
            </a:r>
            <a:r>
              <a:rPr lang="en-US" sz="2400" dirty="0" err="1"/>
              <a:t>orice</a:t>
            </a:r>
            <a:r>
              <a:rPr lang="en-US" sz="2400" dirty="0"/>
              <a:t> </a:t>
            </a:r>
            <a:r>
              <a:rPr lang="en-US" sz="2400" dirty="0" err="1"/>
              <a:t>varsta</a:t>
            </a:r>
            <a:r>
              <a:rPr lang="en-US" sz="2400" dirty="0"/>
              <a:t>, din </a:t>
            </a:r>
            <a:r>
              <a:rPr lang="en-US" sz="2400" dirty="0" err="1"/>
              <a:t>orice</a:t>
            </a:r>
            <a:r>
              <a:rPr lang="en-US" sz="2400" dirty="0"/>
              <a:t> </a:t>
            </a:r>
            <a:r>
              <a:rPr lang="en-US" sz="2400" dirty="0" err="1"/>
              <a:t>tara</a:t>
            </a:r>
            <a:r>
              <a:rPr lang="en-US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/>
              <a:t>Rezistenta</a:t>
            </a:r>
            <a:r>
              <a:rPr lang="en-US" sz="2400" dirty="0"/>
              <a:t> la </a:t>
            </a:r>
            <a:r>
              <a:rPr lang="en-US" sz="2400" dirty="0" err="1"/>
              <a:t>antibiotice</a:t>
            </a:r>
            <a:r>
              <a:rPr lang="en-US" sz="2400" dirty="0"/>
              <a:t> </a:t>
            </a:r>
            <a:r>
              <a:rPr lang="en-US" sz="2400" dirty="0" err="1"/>
              <a:t>apare</a:t>
            </a:r>
            <a:r>
              <a:rPr lang="en-US" sz="2400" dirty="0"/>
              <a:t> in mod natural </a:t>
            </a:r>
            <a:r>
              <a:rPr lang="en-US" sz="2400" dirty="0" err="1"/>
              <a:t>insa</a:t>
            </a:r>
            <a:r>
              <a:rPr lang="en-US" sz="2400" dirty="0"/>
              <a:t> </a:t>
            </a: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abuziva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gresita</a:t>
            </a:r>
            <a:r>
              <a:rPr lang="en-US" sz="2400" dirty="0"/>
              <a:t> </a:t>
            </a:r>
            <a:r>
              <a:rPr lang="en-US" sz="2400" dirty="0" err="1"/>
              <a:t>accelereaza</a:t>
            </a:r>
            <a:r>
              <a:rPr lang="en-US" sz="2400" dirty="0"/>
              <a:t> </a:t>
            </a:r>
            <a:r>
              <a:rPr lang="en-US" sz="2400" dirty="0" err="1"/>
              <a:t>procesul</a:t>
            </a:r>
            <a:r>
              <a:rPr lang="en-US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/>
              <a:t>Rezistenta</a:t>
            </a:r>
            <a:r>
              <a:rPr lang="en-US" sz="2400" dirty="0"/>
              <a:t> la </a:t>
            </a:r>
            <a:r>
              <a:rPr lang="en-US" sz="2400" dirty="0" err="1"/>
              <a:t>antibiotice</a:t>
            </a:r>
            <a:r>
              <a:rPr lang="en-US" sz="2400" dirty="0"/>
              <a:t> </a:t>
            </a:r>
            <a:r>
              <a:rPr lang="en-US" sz="2400" dirty="0" err="1"/>
              <a:t>determina</a:t>
            </a:r>
            <a:r>
              <a:rPr lang="en-US" sz="2400" dirty="0"/>
              <a:t> o </a:t>
            </a:r>
            <a:r>
              <a:rPr lang="en-US" sz="2400" dirty="0" err="1"/>
              <a:t>perioada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lunga</a:t>
            </a:r>
            <a:r>
              <a:rPr lang="en-US" sz="2400" dirty="0"/>
              <a:t> de </a:t>
            </a:r>
            <a:r>
              <a:rPr lang="en-US" sz="2400" dirty="0" err="1"/>
              <a:t>spitalizare</a:t>
            </a:r>
            <a:r>
              <a:rPr lang="en-US" sz="2400" dirty="0"/>
              <a:t>, </a:t>
            </a:r>
            <a:r>
              <a:rPr lang="en-US" sz="2400" dirty="0" err="1"/>
              <a:t>costuri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chiar</a:t>
            </a:r>
            <a:r>
              <a:rPr lang="en-US" sz="2400" dirty="0"/>
              <a:t> </a:t>
            </a:r>
            <a:r>
              <a:rPr lang="en-US" sz="2400" dirty="0" err="1"/>
              <a:t>deces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92229-A7BC-4545-B937-67463FBBA0F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0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1BEB8-05CD-48B4-A97B-247AEFE969EA}"/>
              </a:ext>
            </a:extLst>
          </p:cNvPr>
          <p:cNvSpPr txBox="1"/>
          <p:nvPr/>
        </p:nvSpPr>
        <p:spPr>
          <a:xfrm>
            <a:off x="2514600" y="1791325"/>
            <a:ext cx="868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BIG FIVE CARBAPENEMASES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292E41-B5BF-4F3D-B1AF-3AAE2AA0C4E0}"/>
              </a:ext>
            </a:extLst>
          </p:cNvPr>
          <p:cNvSpPr txBox="1">
            <a:spLocks/>
          </p:cNvSpPr>
          <p:nvPr/>
        </p:nvSpPr>
        <p:spPr>
          <a:xfrm>
            <a:off x="400049" y="2841504"/>
            <a:ext cx="6134101" cy="343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Cele 5 tipuri de carbapenemaze cel mai frecvent intalnite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r>
              <a:rPr kumimoji="0" lang="ro-R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ro-RO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Metalo – IMI, VIM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ro-RO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NDM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Serine betalactamaze – KPC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Oxacilinaze – OXA 48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830D2-2F70-4E54-BE2F-2D7AEA82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49" y="2841504"/>
            <a:ext cx="5345409" cy="299627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E87FA12-E8B2-4CCA-9C1D-51107D35E31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5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DAE38A-B1BB-4035-A982-BC559CF2CCFE}"/>
              </a:ext>
            </a:extLst>
          </p:cNvPr>
          <p:cNvSpPr txBox="1">
            <a:spLocks/>
          </p:cNvSpPr>
          <p:nvPr/>
        </p:nvSpPr>
        <p:spPr>
          <a:xfrm>
            <a:off x="1019175" y="1498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ESKAPE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D8C9B6-7A54-401E-A6B4-C60144EBA550}"/>
              </a:ext>
            </a:extLst>
          </p:cNvPr>
          <p:cNvSpPr txBox="1">
            <a:spLocks/>
          </p:cNvSpPr>
          <p:nvPr/>
        </p:nvSpPr>
        <p:spPr>
          <a:xfrm>
            <a:off x="657225" y="2673350"/>
            <a:ext cx="57435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nterobact</a:t>
            </a:r>
            <a:r>
              <a:rPr kumimoji="0" lang="ro-R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erales MDR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endParaRPr kumimoji="0" lang="ro-R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ureus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MRSA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lebsiella 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Pneumoniae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cinetobacter MDR, </a:t>
            </a:r>
            <a:endParaRPr kumimoji="0" lang="ro-RO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seudomonas MDR, </a:t>
            </a:r>
            <a:endParaRPr kumimoji="0" lang="ro-RO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faecium VRE </a:t>
            </a:r>
            <a:endParaRPr kumimoji="0" lang="ro-R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D9E33-6DBA-4B3C-A0F6-4E31D890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55" y="1760628"/>
            <a:ext cx="3965845" cy="452860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593C99-69E5-4919-BF0A-FDF8CEE9915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4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37A7B07-D3FD-47B8-B4C1-6D87279BF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97475"/>
              </p:ext>
            </p:extLst>
          </p:nvPr>
        </p:nvGraphicFramePr>
        <p:xfrm>
          <a:off x="1019175" y="1733550"/>
          <a:ext cx="10344149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8227746" imgH="5832574" progId="Word.Document.12">
                  <p:embed/>
                </p:oleObj>
              </mc:Choice>
              <mc:Fallback>
                <p:oleObj name="Document" r:id="rId3" imgW="8227746" imgH="5832574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7810DB59-8389-4A2C-BDFD-D39FF1C98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9175" y="1733550"/>
                        <a:ext cx="10344149" cy="580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F52F440-71DD-4571-A97D-EA8E03F93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683" y="5782942"/>
            <a:ext cx="7492633" cy="75597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5BCFAB-4D63-42CC-9ADD-FAC3337C37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8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CD32E-56DC-49BB-8DCB-631410F1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790701"/>
            <a:ext cx="9601200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A5C8-D4FC-461D-80A9-AE08ACFA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83" y="5782942"/>
            <a:ext cx="7492633" cy="75597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28F825D-7B9F-4CC3-B288-70DCCD75818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5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0BCB8-1E2E-48D4-99EA-FD250FC3A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2" y="1643557"/>
            <a:ext cx="10931075" cy="1185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BA892-5F58-469F-BCD3-52577879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2486025"/>
            <a:ext cx="10751913" cy="3806079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877CF61-7E6D-42EC-AA36-7E444AC1C2C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9DD53-C865-4BDF-85CA-2EB38D4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624962"/>
            <a:ext cx="10516511" cy="1094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170634-F339-423F-A2BD-880317D9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16" y="2474951"/>
            <a:ext cx="8258577" cy="3819338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E395F20-F440-4EEF-B9A6-67BE14F989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3082" y="6292104"/>
            <a:ext cx="1177962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6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560</Words>
  <Application>Microsoft Office PowerPoint</Application>
  <PresentationFormat>Widescreen</PresentationFormat>
  <Paragraphs>52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David</cp:lastModifiedBy>
  <cp:revision>24</cp:revision>
  <dcterms:created xsi:type="dcterms:W3CDTF">2023-10-25T07:09:48Z</dcterms:created>
  <dcterms:modified xsi:type="dcterms:W3CDTF">2023-10-26T20:25:02Z</dcterms:modified>
</cp:coreProperties>
</file>