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5986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5140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5936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4715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754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577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01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908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706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3550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02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3682EB-33A4-46D7-BDB7-951E71222730}"/>
              </a:ext>
            </a:extLst>
          </p:cNvPr>
          <p:cNvSpPr txBox="1">
            <a:spLocks/>
          </p:cNvSpPr>
          <p:nvPr userDrawn="1"/>
        </p:nvSpPr>
        <p:spPr>
          <a:xfrm>
            <a:off x="4212783" y="1056475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30A95-7F14-4F1D-A63C-005CAEB655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CB247D-94B7-454A-A46B-F04F59D007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C6D3D-6031-4A5C-AB0B-EDF81BDDB170}"/>
              </a:ext>
            </a:extLst>
          </p:cNvPr>
          <p:cNvSpPr txBox="1"/>
          <p:nvPr userDrawn="1"/>
        </p:nvSpPr>
        <p:spPr>
          <a:xfrm>
            <a:off x="9709484" y="1145028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51B88-7612-40CB-874D-D7B3C3F1DD0B}"/>
              </a:ext>
            </a:extLst>
          </p:cNvPr>
          <p:cNvSpPr txBox="1"/>
          <p:nvPr userDrawn="1"/>
        </p:nvSpPr>
        <p:spPr>
          <a:xfrm>
            <a:off x="1100615" y="1220706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6D968-9096-42B1-8AFD-A072CD16A3F4}"/>
              </a:ext>
            </a:extLst>
          </p:cNvPr>
          <p:cNvCxnSpPr>
            <a:cxnSpLocks/>
          </p:cNvCxnSpPr>
          <p:nvPr userDrawn="1"/>
        </p:nvCxnSpPr>
        <p:spPr>
          <a:xfrm>
            <a:off x="314632" y="1559260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741F64-0218-4E0D-8931-0E0956FD4EA9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C8F789-DA14-4BE9-871D-26AEB2B927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14631" y="1602914"/>
            <a:ext cx="11731480" cy="4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05177" y="6292104"/>
            <a:ext cx="883731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A9977-3E3E-4CAC-A315-F1DB20EC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77" y="290982"/>
            <a:ext cx="3421996" cy="7933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8992C2-31F4-4578-9897-E7D4471D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6114" y="241710"/>
            <a:ext cx="1469569" cy="5455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2470484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B24203B5-7D2C-45A0-BAEA-F467357F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493" y="1315384"/>
            <a:ext cx="4584365" cy="1265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  </a:t>
            </a:r>
            <a:endParaRPr lang="en-US" altLang="en-US" sz="32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6" name="Kép 4" descr="A képen épület, kültéri, ház, Ingatlan látható&#10;&#10;Automatikusan generált leírás">
            <a:extLst>
              <a:ext uri="{FF2B5EF4-FFF2-40B4-BE49-F238E27FC236}">
                <a16:creationId xmlns:a16="http://schemas.microsoft.com/office/drawing/2014/main" id="{6FC29E50-E9F1-45D7-8D26-E4DCF8DB1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334" y="2095292"/>
            <a:ext cx="5286349" cy="2747453"/>
          </a:xfrm>
          <a:prstGeom prst="rect">
            <a:avLst/>
          </a:prstGeom>
        </p:spPr>
      </p:pic>
      <p:sp>
        <p:nvSpPr>
          <p:cNvPr id="17" name="Szövegdoboz 5">
            <a:extLst>
              <a:ext uri="{FF2B5EF4-FFF2-40B4-BE49-F238E27FC236}">
                <a16:creationId xmlns:a16="http://schemas.microsoft.com/office/drawing/2014/main" id="{18DE1076-CD85-450B-BFD9-4B83181A68ED}"/>
              </a:ext>
            </a:extLst>
          </p:cNvPr>
          <p:cNvSpPr txBox="1"/>
          <p:nvPr/>
        </p:nvSpPr>
        <p:spPr>
          <a:xfrm>
            <a:off x="2042394" y="2907938"/>
            <a:ext cx="31602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hu-HU" sz="2000" b="1" dirty="0">
                <a:latin typeface="Calibri"/>
                <a:ea typeface="Microsoft YaHei"/>
                <a:cs typeface="Segoe UI"/>
              </a:rPr>
              <a:t>Egészségügyi intézmények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  <a:endParaRPr lang="hu-HU" sz="2000" dirty="0">
              <a:latin typeface="Calibri"/>
              <a:ea typeface="Microsoft YaHe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u-HU" sz="2000" b="1" dirty="0">
                <a:latin typeface="Calibri"/>
                <a:ea typeface="Microsoft YaHei"/>
                <a:cs typeface="Segoe UI"/>
              </a:rPr>
              <a:t>     történelmi elemzése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</a:p>
        </p:txBody>
      </p:sp>
      <p:sp>
        <p:nvSpPr>
          <p:cNvPr id="18" name="Szövegdoboz 6">
            <a:extLst>
              <a:ext uri="{FF2B5EF4-FFF2-40B4-BE49-F238E27FC236}">
                <a16:creationId xmlns:a16="http://schemas.microsoft.com/office/drawing/2014/main" id="{DD98D1A4-87EF-499F-9C95-C496ED10B5B0}"/>
              </a:ext>
            </a:extLst>
          </p:cNvPr>
          <p:cNvSpPr txBox="1"/>
          <p:nvPr/>
        </p:nvSpPr>
        <p:spPr>
          <a:xfrm>
            <a:off x="2089636" y="4941258"/>
            <a:ext cx="60750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  <a:cs typeface="Segoe UI"/>
              </a:rPr>
              <a:t>Szabolcs - Szatmár - Bereg Vármegyei Oktatókórház 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  <a:cs typeface="Segoe UI"/>
              </a:rPr>
              <a:t>Mátészalkai Tagkórház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</a:p>
        </p:txBody>
      </p:sp>
      <p:sp>
        <p:nvSpPr>
          <p:cNvPr id="19" name="Szövegdoboz 7">
            <a:extLst>
              <a:ext uri="{FF2B5EF4-FFF2-40B4-BE49-F238E27FC236}">
                <a16:creationId xmlns:a16="http://schemas.microsoft.com/office/drawing/2014/main" id="{AA22302D-82A8-40A8-82E6-5BA46B35FAF6}"/>
              </a:ext>
            </a:extLst>
          </p:cNvPr>
          <p:cNvSpPr txBox="1"/>
          <p:nvPr/>
        </p:nvSpPr>
        <p:spPr>
          <a:xfrm>
            <a:off x="2089637" y="5677901"/>
            <a:ext cx="35619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latin typeface="Calibri"/>
                <a:ea typeface="Microsoft YaHei"/>
              </a:rPr>
              <a:t>Bertáné Czine Beáta</a:t>
            </a:r>
            <a:r>
              <a:rPr lang="hu-HU" dirty="0">
                <a:latin typeface="Calibri"/>
                <a:ea typeface="Calibri"/>
                <a:cs typeface="Calibri"/>
              </a:rPr>
              <a:t>​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1E4E99-0EF8-4663-BA8B-8B9B9378E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4C181CA-7091-4933-929C-6F08649D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22" y="1883704"/>
            <a:ext cx="6551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sz="3200" b="1" dirty="0">
                <a:latin typeface="Calibri"/>
                <a:ea typeface="Microsoft YaHei"/>
                <a:cs typeface="Calibri"/>
              </a:rPr>
              <a:t>„Ragályos kór”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FB42BF-0C05-4763-8FD9-47F61006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506" y="2608108"/>
            <a:ext cx="10417935" cy="347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>
              <a:buFont typeface="Wingdings"/>
              <a:buChar char="Ø"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az un. „ragályos” betegeket már ebben a korban is elkülönítették</a:t>
            </a:r>
            <a:endParaRPr lang="hu-HU" sz="1600" dirty="0">
              <a:cs typeface="Arial"/>
            </a:endParaRPr>
          </a:p>
          <a:p>
            <a:pPr marL="342900" indent="-342900" algn="just">
              <a:buFont typeface="Wingdings"/>
              <a:buChar char="Ø"/>
            </a:pPr>
            <a:endParaRPr lang="hu-HU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dirty="0">
                <a:latin typeface="Calibri"/>
                <a:ea typeface="Microsoft YaHei"/>
                <a:cs typeface="Times New Roman"/>
              </a:rPr>
              <a:t>2 fontos „népbetegség” tombolt  →  TBC és Nemibetegség (Lues)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dirty="0">
                <a:latin typeface="Calibri"/>
                <a:ea typeface="Microsoft YaHei"/>
                <a:cs typeface="Times New Roman"/>
              </a:rPr>
              <a:t>magas csecsemőhalálozások  →  egyes községekben 20 % fölötti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dirty="0">
                <a:latin typeface="Calibri"/>
                <a:ea typeface="Microsoft YaHei"/>
                <a:cs typeface="Times New Roman"/>
              </a:rPr>
              <a:t>az akkori uralkodó osztályok elhanyagolták ezt a problémát, </a:t>
            </a:r>
            <a:r>
              <a:rPr lang="hu-HU" dirty="0">
                <a:latin typeface="Calibri"/>
                <a:ea typeface="Microsoft YaHei"/>
                <a:cs typeface="Calibri"/>
              </a:rPr>
              <a:t>figyelmük </a:t>
            </a:r>
            <a:endParaRPr lang="hu-HU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Times New Roman"/>
              </a:rPr>
              <a:t>     csak annyira terjedt ki, hogy a vérbaj (lues) nagyfokú terjedését </a:t>
            </a: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Times New Roman"/>
              </a:rPr>
              <a:t>     megakadályozzák amikor már őket is fenyegette a veszély</a:t>
            </a:r>
          </a:p>
          <a:p>
            <a:pPr marL="342900" indent="-342900" algn="just">
              <a:buFont typeface="Wingdings" panose="02020603050405020304" pitchFamily="18" charset="0"/>
              <a:buChar char="Ø"/>
            </a:pPr>
            <a:endParaRPr lang="hu-HU" altLang="en-US" dirty="0">
              <a:latin typeface="Calibri"/>
              <a:cs typeface="Times New Roman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b="1" dirty="0">
                <a:solidFill>
                  <a:srgbClr val="FF0000"/>
                </a:solidFill>
                <a:latin typeface="Calibri"/>
                <a:ea typeface="Microsoft YaHei"/>
                <a:cs typeface="Times New Roman"/>
              </a:rPr>
              <a:t>1883- Mátészalka első kórház jellegű intézménye →  Állami  „bujasenyvi”  kórház</a:t>
            </a:r>
            <a:endParaRPr lang="hu-HU" sz="1600" dirty="0"/>
          </a:p>
          <a:p>
            <a:pPr marL="342900" indent="-342900" algn="just">
              <a:buFont typeface="Wingdings"/>
              <a:buChar char="Ø"/>
            </a:pPr>
            <a:endParaRPr lang="hu-HU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dirty="0"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5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06F92C-B920-462A-9E63-5412AF585D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6">
            <a:extLst>
              <a:ext uri="{FF2B5EF4-FFF2-40B4-BE49-F238E27FC236}">
                <a16:creationId xmlns:a16="http://schemas.microsoft.com/office/drawing/2014/main" id="{AC4C98E4-D112-42DB-8BFE-B28B74CCC51A}"/>
              </a:ext>
            </a:extLst>
          </p:cNvPr>
          <p:cNvSpPr txBox="1"/>
          <p:nvPr/>
        </p:nvSpPr>
        <p:spPr>
          <a:xfrm>
            <a:off x="-315844" y="1891766"/>
            <a:ext cx="121089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dirty="0">
                <a:latin typeface="Calibri"/>
                <a:ea typeface="Microsoft YaHei"/>
              </a:rPr>
              <a:t> </a:t>
            </a:r>
            <a:r>
              <a:rPr lang="hu-HU" sz="3200" b="1" dirty="0">
                <a:latin typeface="Calibri"/>
                <a:ea typeface="Microsoft YaHei"/>
              </a:rPr>
              <a:t>Állami „bujasenyvi” kórház​</a:t>
            </a:r>
            <a:r>
              <a:rPr lang="hu-HU" sz="3200" b="1" dirty="0">
                <a:latin typeface="Calibri"/>
                <a:ea typeface="Microsoft YaHei"/>
                <a:cs typeface="Calibri"/>
              </a:rPr>
              <a:t>​</a:t>
            </a:r>
            <a:endParaRPr lang="hu-HU" dirty="0"/>
          </a:p>
        </p:txBody>
      </p:sp>
      <p:pic>
        <p:nvPicPr>
          <p:cNvPr id="4" name="Picture 9" descr="A képen kültéri, ablak, épület, fa látható&#10;&#10;Automatikusan generált leírás">
            <a:extLst>
              <a:ext uri="{FF2B5EF4-FFF2-40B4-BE49-F238E27FC236}">
                <a16:creationId xmlns:a16="http://schemas.microsoft.com/office/drawing/2014/main" id="{42DA97BB-FC16-43E0-9442-F12AF823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58" y="2500940"/>
            <a:ext cx="5121443" cy="35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zövegdoboz 7">
            <a:extLst>
              <a:ext uri="{FF2B5EF4-FFF2-40B4-BE49-F238E27FC236}">
                <a16:creationId xmlns:a16="http://schemas.microsoft.com/office/drawing/2014/main" id="{A34713B2-E7B8-4AC1-85B8-21E87DC9C9BA}"/>
              </a:ext>
            </a:extLst>
          </p:cNvPr>
          <p:cNvSpPr txBox="1"/>
          <p:nvPr/>
        </p:nvSpPr>
        <p:spPr>
          <a:xfrm>
            <a:off x="7157968" y="3134226"/>
            <a:ext cx="3510032" cy="1963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2020603050405020304" pitchFamily="18" charset="0"/>
              <a:buChar char="Ø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Microsoft YaHei"/>
                <a:cs typeface="Arial"/>
              </a:rPr>
              <a:t>1883-ban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30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betegággyal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kezdte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meg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működését</a:t>
            </a:r>
            <a:endParaRPr lang="hu-HU" sz="2000" dirty="0">
              <a:latin typeface="Calibri"/>
              <a:cs typeface="Arial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Microsoft YaHei"/>
                <a:cs typeface="Arial"/>
              </a:rPr>
              <a:t>1932-ig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fogadta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a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betegeket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                    ​</a:t>
            </a:r>
            <a:r>
              <a:rPr lang="hu-HU" sz="2000" dirty="0">
                <a:latin typeface="Calibri"/>
                <a:ea typeface="Microsoft YaHei"/>
                <a:cs typeface="Arial"/>
              </a:rPr>
              <a:t>​</a:t>
            </a:r>
            <a:endParaRPr lang="hu-HU" sz="2000" dirty="0">
              <a:latin typeface="Calibri"/>
              <a:cs typeface="Arial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en-US" sz="2000" dirty="0" err="1">
                <a:latin typeface="Calibri"/>
                <a:ea typeface="Microsoft YaHei"/>
                <a:cs typeface="Arial"/>
              </a:rPr>
              <a:t>feladata</a:t>
            </a:r>
            <a:r>
              <a:rPr lang="en-US" sz="2000" dirty="0">
                <a:latin typeface="Calibri"/>
                <a:ea typeface="Microsoft YaHei"/>
                <a:cs typeface="Arial"/>
              </a:rPr>
              <a:t>: a  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nemi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 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betegek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  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elkülönítése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és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gondozása</a:t>
            </a:r>
            <a:r>
              <a:rPr lang="en-US" sz="2000" dirty="0">
                <a:latin typeface="Calibri"/>
                <a:ea typeface="Microsoft YaHei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3420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5B74BB-C9CF-4B46-AF77-1B62805AAA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4">
            <a:extLst>
              <a:ext uri="{FF2B5EF4-FFF2-40B4-BE49-F238E27FC236}">
                <a16:creationId xmlns:a16="http://schemas.microsoft.com/office/drawing/2014/main" id="{7380209D-EA2B-4155-9806-83BB49404EE1}"/>
              </a:ext>
            </a:extLst>
          </p:cNvPr>
          <p:cNvSpPr txBox="1"/>
          <p:nvPr/>
        </p:nvSpPr>
        <p:spPr>
          <a:xfrm>
            <a:off x="-552368" y="1864556"/>
            <a:ext cx="121717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alibri"/>
                <a:ea typeface="Microsoft YaHei"/>
                <a:cs typeface="Calibri"/>
              </a:rPr>
              <a:t>A </a:t>
            </a:r>
            <a:r>
              <a:rPr lang="en-US" sz="3200" b="1" dirty="0" err="1">
                <a:latin typeface="Calibri"/>
                <a:ea typeface="Microsoft YaHei"/>
                <a:cs typeface="Calibri"/>
              </a:rPr>
              <a:t>Mátészalkai</a:t>
            </a:r>
            <a:r>
              <a:rPr lang="en-US" sz="3200" b="1" dirty="0">
                <a:latin typeface="Calibri"/>
                <a:ea typeface="Microsoft YaHei"/>
                <a:cs typeface="Calibri"/>
              </a:rPr>
              <a:t> </a:t>
            </a:r>
            <a:r>
              <a:rPr lang="en-US" sz="3200" b="1" dirty="0" err="1">
                <a:latin typeface="Calibri"/>
                <a:ea typeface="Microsoft YaHei"/>
                <a:cs typeface="Calibri"/>
              </a:rPr>
              <a:t>kórház</a:t>
            </a:r>
            <a:r>
              <a:rPr lang="en-US" sz="3200" b="1" dirty="0">
                <a:latin typeface="Calibri"/>
                <a:ea typeface="Microsoft YaHei"/>
                <a:cs typeface="Calibri"/>
              </a:rPr>
              <a:t> </a:t>
            </a:r>
            <a:r>
              <a:rPr lang="en-US" sz="3200" b="1" dirty="0" err="1">
                <a:latin typeface="Calibri"/>
                <a:ea typeface="Microsoft YaHei"/>
                <a:cs typeface="Calibri"/>
              </a:rPr>
              <a:t>története</a:t>
            </a:r>
            <a:r>
              <a:rPr lang="hu-HU" sz="3200" b="1" dirty="0">
                <a:latin typeface="Calibri"/>
                <a:ea typeface="Microsoft YaHei"/>
                <a:cs typeface="Arial"/>
              </a:rPr>
              <a:t>​</a:t>
            </a:r>
            <a:endParaRPr lang="hu-HU" sz="3200" b="1" dirty="0">
              <a:latin typeface="Calibri"/>
              <a:ea typeface="Microsoft YaHei"/>
              <a:cs typeface="Calibri"/>
            </a:endParaRPr>
          </a:p>
        </p:txBody>
      </p:sp>
      <p:sp>
        <p:nvSpPr>
          <p:cNvPr id="4" name="Szövegdoboz 1">
            <a:extLst>
              <a:ext uri="{FF2B5EF4-FFF2-40B4-BE49-F238E27FC236}">
                <a16:creationId xmlns:a16="http://schemas.microsoft.com/office/drawing/2014/main" id="{4A3097A8-CD32-418E-BBDA-75543881AA58}"/>
              </a:ext>
            </a:extLst>
          </p:cNvPr>
          <p:cNvSpPr txBox="1"/>
          <p:nvPr/>
        </p:nvSpPr>
        <p:spPr>
          <a:xfrm>
            <a:off x="2103209" y="2689154"/>
            <a:ext cx="6065704" cy="43747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600" dirty="0">
                <a:latin typeface="Calibri"/>
                <a:ea typeface="Microsoft YaHei"/>
                <a:cs typeface="Calibri"/>
              </a:rPr>
              <a:t>Az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egészségügyi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elmaradottság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arra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késztette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az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illetékeseket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, 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hogy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   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Mátészalkán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egy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modern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megyei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kórház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építését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   </a:t>
            </a:r>
            <a:r>
              <a:rPr lang="en-US" sz="1600" dirty="0" err="1">
                <a:latin typeface="Calibri"/>
                <a:ea typeface="Microsoft YaHei"/>
                <a:cs typeface="Calibri"/>
              </a:rPr>
              <a:t>szorgalmazzák</a:t>
            </a:r>
            <a:r>
              <a:rPr lang="en-US" sz="1600" dirty="0">
                <a:latin typeface="Calibri"/>
                <a:ea typeface="Microsoft YaHei"/>
                <a:cs typeface="Calibri"/>
              </a:rPr>
              <a:t>.</a:t>
            </a:r>
            <a:endParaRPr lang="hu-HU" sz="1600" dirty="0">
              <a:latin typeface="Arial"/>
              <a:cs typeface="Arial"/>
            </a:endParaRPr>
          </a:p>
          <a:p>
            <a:pPr defTabSz="914400"/>
            <a:endParaRPr lang="en-US" sz="1600" dirty="0">
              <a:latin typeface="Calibri"/>
              <a:cs typeface="Arial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sz="1600" dirty="0">
                <a:latin typeface="Calibri"/>
                <a:cs typeface="Arial"/>
              </a:rPr>
              <a:t>1911  </a:t>
            </a:r>
            <a:r>
              <a:rPr lang="en-US" sz="1600" dirty="0" err="1">
                <a:latin typeface="Calibri"/>
                <a:cs typeface="Arial"/>
              </a:rPr>
              <a:t>Óriási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orvos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és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gyógyszertár</a:t>
            </a:r>
            <a:r>
              <a:rPr lang="en-US" sz="1600" dirty="0">
                <a:latin typeface="Calibri"/>
                <a:cs typeface="Arial"/>
              </a:rPr>
              <a:t> </a:t>
            </a:r>
            <a:r>
              <a:rPr lang="en-US" sz="1600" dirty="0" err="1">
                <a:latin typeface="Calibri"/>
                <a:cs typeface="Arial"/>
              </a:rPr>
              <a:t>hiány</a:t>
            </a: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lnSpc>
                <a:spcPct val="50000"/>
              </a:lnSpc>
              <a:buFont typeface="Wingdings" panose="02020603050405020304" pitchFamily="18" charset="0"/>
              <a:buChar char="Ø"/>
            </a:pP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sz="1600" dirty="0">
                <a:latin typeface="Calibri"/>
                <a:cs typeface="Arial"/>
              </a:rPr>
              <a:t>47 159 </a:t>
            </a:r>
            <a:r>
              <a:rPr lang="en-US" sz="1600" dirty="0" err="1">
                <a:latin typeface="Calibri"/>
                <a:cs typeface="Arial"/>
              </a:rPr>
              <a:t>lakosra</a:t>
            </a:r>
            <a:r>
              <a:rPr lang="en-US" sz="1600" dirty="0">
                <a:latin typeface="Calibri"/>
                <a:cs typeface="Arial"/>
              </a:rPr>
              <a:t> → 6 </a:t>
            </a:r>
            <a:r>
              <a:rPr lang="en-US" sz="1600" dirty="0" err="1">
                <a:latin typeface="Calibri"/>
                <a:cs typeface="Arial"/>
              </a:rPr>
              <a:t>orvos</a:t>
            </a:r>
            <a:r>
              <a:rPr lang="en-US" sz="1600" dirty="0">
                <a:latin typeface="Calibri"/>
                <a:cs typeface="Arial"/>
              </a:rPr>
              <a:t>   </a:t>
            </a:r>
            <a:r>
              <a:rPr lang="en-US" sz="1600" dirty="0" err="1">
                <a:latin typeface="Calibri"/>
                <a:cs typeface="Arial"/>
              </a:rPr>
              <a:t>és</a:t>
            </a:r>
            <a:r>
              <a:rPr lang="en-US" sz="1600" dirty="0">
                <a:latin typeface="Calibri"/>
                <a:cs typeface="Arial"/>
              </a:rPr>
              <a:t> 4  </a:t>
            </a:r>
            <a:r>
              <a:rPr lang="en-US" sz="1600" dirty="0" err="1">
                <a:latin typeface="Calibri"/>
                <a:cs typeface="Arial"/>
              </a:rPr>
              <a:t>gyógyszertár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jutott</a:t>
            </a: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lnSpc>
                <a:spcPct val="50000"/>
              </a:lnSpc>
              <a:buFont typeface="Wingdings" panose="02020603050405020304" pitchFamily="18" charset="0"/>
              <a:buChar char="Ø"/>
            </a:pP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sz="1600" dirty="0">
                <a:latin typeface="Calibri"/>
                <a:cs typeface="Arial"/>
              </a:rPr>
              <a:t>4446 </a:t>
            </a:r>
            <a:r>
              <a:rPr lang="en-US" sz="1600" dirty="0" err="1">
                <a:latin typeface="Calibri"/>
                <a:cs typeface="Arial"/>
              </a:rPr>
              <a:t>elhunyt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lakos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közül</a:t>
            </a:r>
            <a:r>
              <a:rPr lang="en-US" sz="1600" dirty="0">
                <a:latin typeface="Calibri"/>
                <a:cs typeface="Arial"/>
              </a:rPr>
              <a:t> → 2561 </a:t>
            </a:r>
            <a:r>
              <a:rPr lang="en-US" sz="1600" dirty="0" err="1">
                <a:latin typeface="Calibri"/>
                <a:cs typeface="Arial"/>
              </a:rPr>
              <a:t>részesült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kezelésben</a:t>
            </a:r>
            <a:r>
              <a:rPr lang="en-US" sz="1600" dirty="0">
                <a:latin typeface="Calibri"/>
                <a:cs typeface="Arial"/>
              </a:rPr>
              <a:t> </a:t>
            </a: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lnSpc>
                <a:spcPct val="50000"/>
              </a:lnSpc>
              <a:buFont typeface="Wingdings" panose="02020603050405020304" pitchFamily="18" charset="0"/>
              <a:buChar char="Ø"/>
            </a:pPr>
            <a:endParaRPr lang="en-US" sz="1600" dirty="0">
              <a:latin typeface="Calibri"/>
              <a:cs typeface="Calibri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sz="1600" dirty="0">
                <a:latin typeface="Calibri"/>
                <a:cs typeface="Arial"/>
              </a:rPr>
              <a:t>1904 </a:t>
            </a:r>
            <a:r>
              <a:rPr lang="en-US" sz="1600" dirty="0" err="1">
                <a:latin typeface="Calibri"/>
                <a:cs typeface="Arial"/>
              </a:rPr>
              <a:t>lakos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egyáltalán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nem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részesült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semmilyen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ellátásban</a:t>
            </a:r>
            <a:endParaRPr lang="en-US" sz="1600" dirty="0">
              <a:latin typeface="Calibri"/>
              <a:cs typeface="Calibri"/>
            </a:endParaRPr>
          </a:p>
          <a:p>
            <a:pPr defTabSz="914400"/>
            <a:endParaRPr lang="en-US" sz="1600" dirty="0">
              <a:latin typeface="Calibri"/>
              <a:cs typeface="Calibri"/>
            </a:endParaRPr>
          </a:p>
          <a:p>
            <a:pPr defTabSz="914400"/>
            <a:endParaRPr lang="en-US" sz="1600" dirty="0">
              <a:latin typeface="Calibri"/>
              <a:cs typeface="Calibri"/>
            </a:endParaRPr>
          </a:p>
          <a:p>
            <a:pPr defTabSz="914400"/>
            <a:r>
              <a:rPr lang="en-US" sz="1600" dirty="0">
                <a:solidFill>
                  <a:srgbClr val="FF0000"/>
                </a:solidFill>
                <a:latin typeface="Calibri"/>
                <a:cs typeface="Arial"/>
              </a:rPr>
              <a:t>1912.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Arial"/>
              </a:rPr>
              <a:t>január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Arial"/>
              </a:rPr>
              <a:t> 18-án </a:t>
            </a:r>
            <a:r>
              <a:rPr lang="en-US" sz="1600" dirty="0">
                <a:latin typeface="Calibri"/>
                <a:cs typeface="Arial"/>
              </a:rPr>
              <a:t>a „</a:t>
            </a:r>
            <a:r>
              <a:rPr lang="en-US" sz="1600" dirty="0" err="1">
                <a:latin typeface="Calibri"/>
                <a:cs typeface="Arial"/>
              </a:rPr>
              <a:t>Mátészalka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és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Vidéke</a:t>
            </a:r>
            <a:r>
              <a:rPr lang="en-US" sz="1600" dirty="0">
                <a:latin typeface="Calibri"/>
                <a:cs typeface="Arial"/>
              </a:rPr>
              <a:t>” </a:t>
            </a:r>
            <a:r>
              <a:rPr lang="en-US" sz="1600" dirty="0" err="1">
                <a:latin typeface="Calibri"/>
                <a:cs typeface="Arial"/>
              </a:rPr>
              <a:t>újságban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megjelent</a:t>
            </a:r>
            <a:r>
              <a:rPr lang="en-US" sz="1600" dirty="0">
                <a:latin typeface="Calibri"/>
                <a:cs typeface="Arial"/>
              </a:rPr>
              <a:t>  a „</a:t>
            </a:r>
            <a:r>
              <a:rPr lang="en-US" sz="1600" dirty="0" err="1">
                <a:latin typeface="Calibri"/>
                <a:cs typeface="Arial"/>
              </a:rPr>
              <a:t>szlogen</a:t>
            </a:r>
            <a:r>
              <a:rPr lang="en-US" sz="1600" dirty="0">
                <a:latin typeface="Calibri"/>
                <a:cs typeface="Arial"/>
              </a:rPr>
              <a:t>” → „</a:t>
            </a:r>
            <a:r>
              <a:rPr lang="en-US" sz="1600" dirty="0" err="1">
                <a:latin typeface="Calibri"/>
                <a:cs typeface="Arial"/>
              </a:rPr>
              <a:t>Kórházat</a:t>
            </a:r>
            <a:r>
              <a:rPr lang="en-US" sz="1600" dirty="0">
                <a:latin typeface="Calibri"/>
                <a:cs typeface="Arial"/>
              </a:rPr>
              <a:t> </a:t>
            </a:r>
            <a:r>
              <a:rPr lang="en-US" sz="1600" dirty="0" err="1">
                <a:latin typeface="Calibri"/>
                <a:cs typeface="Arial"/>
              </a:rPr>
              <a:t>Mátészalkának</a:t>
            </a:r>
            <a:r>
              <a:rPr lang="en-US" sz="1600" dirty="0">
                <a:latin typeface="Calibri"/>
                <a:cs typeface="Arial"/>
              </a:rPr>
              <a:t>”</a:t>
            </a:r>
          </a:p>
        </p:txBody>
      </p:sp>
      <p:pic>
        <p:nvPicPr>
          <p:cNvPr id="5" name="Kép 3" descr="A képen hírlap, szöveg, Újságpapír, Publikáció látható&#10;&#10;Automatikusan generált leírás">
            <a:extLst>
              <a:ext uri="{FF2B5EF4-FFF2-40B4-BE49-F238E27FC236}">
                <a16:creationId xmlns:a16="http://schemas.microsoft.com/office/drawing/2014/main" id="{87E03A6B-9581-475C-8272-CC62F23B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513"/>
          <a:stretch/>
        </p:blipFill>
        <p:spPr>
          <a:xfrm>
            <a:off x="7463523" y="2804161"/>
            <a:ext cx="2791798" cy="2779283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705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52E3417-3CB8-47FC-8626-83D0292A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39" y="2758490"/>
            <a:ext cx="2381657" cy="29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2D817-7C20-487F-A2E8-3E5DC4924C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46ABA1C5-359D-4904-BAC3-8279B64E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4243" y="2044115"/>
            <a:ext cx="1216835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en-US" b="1" dirty="0">
                <a:latin typeface="Calibri"/>
                <a:ea typeface="Microsoft YaHei"/>
                <a:cs typeface="Arial"/>
              </a:rPr>
              <a:t>A Trianoni békeszerződés hatása Szatmár Vármegye Egészségügyi helyzetére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68A4C25-9B3E-412A-97F3-2486ED2D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46" y="2401301"/>
            <a:ext cx="5993434" cy="473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1920-as évek előtt Szatmár megye egészségügyi ellátását a  nagybányai, nagykárolyi, szatmárnémeti és fehérgyarmati kórházak biztosították</a:t>
            </a:r>
            <a:endParaRPr lang="hu-HU" sz="1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Tx/>
            </a:pPr>
            <a:endParaRPr lang="hu-HU" altLang="en-US" sz="1600" dirty="0">
              <a:latin typeface="Calibri"/>
              <a:ea typeface="Microsoft YaHei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Trianon  után  a  Magyarországra  szakadt  szatmári  rész  </a:t>
            </a: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 kórház  nélkül  maradt</a:t>
            </a:r>
          </a:p>
          <a:p>
            <a:pPr algn="just">
              <a:lnSpc>
                <a:spcPct val="100000"/>
              </a:lnSpc>
              <a:buClrTx/>
            </a:pPr>
            <a:endParaRPr lang="hu-HU" altLang="en-US" sz="1600" dirty="0">
              <a:latin typeface="Calibri"/>
              <a:ea typeface="Microsoft YaHei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 fehérgyarmati kis kórház a feladat ellátására </a:t>
            </a: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önmagában nem volt képes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Times New Roman"/>
              </a:rPr>
              <a:t>az  állandó  maláriaveszély  viszont az  egészségügyi ellátás mielőbbi megoldását követelte</a:t>
            </a:r>
            <a:endParaRPr lang="hu-HU" alt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Hosszú és fáradságos küzdelem után a kórház Mátészalkán épülni kezdett. (1929-1932)</a:t>
            </a: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>
              <a:buClrTx/>
            </a:pPr>
            <a:endParaRPr lang="hu-HU" altLang="en-US" sz="1600" dirty="0">
              <a:cs typeface="DejaVu Sans" charset="0"/>
            </a:endParaRPr>
          </a:p>
          <a:p>
            <a:pPr>
              <a:lnSpc>
                <a:spcPct val="95000"/>
              </a:lnSpc>
              <a:buClrTx/>
            </a:pPr>
            <a:endParaRPr lang="hu-HU" altLang="en-US" sz="1600" dirty="0"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4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9154E-718C-4BB0-AF6E-7FEEE46DC4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092D61-DEEB-4C35-9E2D-0BF93BF6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954" y="2426654"/>
            <a:ext cx="624236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600" dirty="0"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  magas csecsemőhalálozások miatt a hatóságoknak intézkedni kellett.</a:t>
            </a:r>
          </a:p>
          <a:p>
            <a:pPr algn="just">
              <a:lnSpc>
                <a:spcPct val="50000"/>
              </a:lnSpc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- Fokozott anya- és csecsemő-védelem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en-US" sz="1600" dirty="0">
                <a:solidFill>
                  <a:srgbClr val="FF0000"/>
                </a:solidFill>
                <a:latin typeface="Calibri"/>
                <a:ea typeface="Microsoft YaHei"/>
                <a:cs typeface="DejaVu Sans" charset="0"/>
              </a:rPr>
              <a:t>- 1927. Zöldkeresztes Egészségvédelmi Szolgálat Mo.</a:t>
            </a: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Alapító: dr. Johan Béla orvos</a:t>
            </a:r>
          </a:p>
          <a:p>
            <a:pPr algn="just">
              <a:lnSpc>
                <a:spcPct val="50000"/>
              </a:lnSpc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- Feladata: falvakban az anya- és csecsemővédelem, </a:t>
            </a: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             fertőző betegségek elleni küzdelem</a:t>
            </a:r>
          </a:p>
          <a:p>
            <a:pPr algn="just">
              <a:lnSpc>
                <a:spcPct val="50000"/>
              </a:lnSpc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 munkát okleveles védőnők végezték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hu-HU" altLang="en-US" sz="1600" dirty="0">
              <a:solidFill>
                <a:srgbClr val="C00000"/>
              </a:solidFill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en-US" sz="1600" dirty="0">
                <a:solidFill>
                  <a:srgbClr val="FF0000"/>
                </a:solidFill>
                <a:latin typeface="Calibri"/>
                <a:ea typeface="Microsoft YaHei"/>
                <a:cs typeface="DejaVu Sans" charset="0"/>
              </a:rPr>
              <a:t>- 1932. Vármegyénkben első lépések megtörténtek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hu-HU" altLang="en-US" sz="1600" dirty="0">
              <a:solidFill>
                <a:srgbClr val="FF0000"/>
              </a:solidFill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en-US" sz="1600" dirty="0">
                <a:solidFill>
                  <a:srgbClr val="FF0000"/>
                </a:solidFill>
                <a:latin typeface="Calibri"/>
                <a:ea typeface="Microsoft YaHei"/>
                <a:cs typeface="DejaVu Sans" charset="0"/>
              </a:rPr>
              <a:t>- 1934. júliusában Mátészalkán kezdte el működését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E9CF5-AC46-4D75-8D89-AB925DF6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00" y="2600848"/>
            <a:ext cx="2299271" cy="30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B8297-8B69-4E18-87E2-0FE8CFED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334" y="1857547"/>
            <a:ext cx="8637457" cy="63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b="1" dirty="0">
                <a:cs typeface="DejaVu Sans" charset="0"/>
              </a:rPr>
              <a:t> </a:t>
            </a:r>
            <a:r>
              <a:rPr lang="hu-HU" altLang="en-US" sz="2600" b="1" dirty="0">
                <a:cs typeface="DejaVu Sans" charset="0"/>
              </a:rPr>
              <a:t>Zöldkeresztes  Egészségvédelmi  Szolgálat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04B1744-55AA-45EA-B855-BEB17CE4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759" y="5631227"/>
            <a:ext cx="33083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en-US" sz="1200" i="1" dirty="0"/>
              <a:t>Zöldkeresztes védőnő jelvénye</a:t>
            </a:r>
          </a:p>
        </p:txBody>
      </p:sp>
    </p:spTree>
    <p:extLst>
      <p:ext uri="{BB962C8B-B14F-4D97-AF65-F5344CB8AC3E}">
        <p14:creationId xmlns:p14="http://schemas.microsoft.com/office/powerpoint/2010/main" val="308152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3AD862-75CE-4E46-A65C-84C6D8311A6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9E4FB7-5CC5-4780-9E39-6B6DB7F9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06" y="2141399"/>
            <a:ext cx="6619846" cy="179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</a:pPr>
            <a:r>
              <a:rPr lang="hu-HU" altLang="en-US" sz="2000" b="1" dirty="0">
                <a:latin typeface="Times New Roman"/>
                <a:ea typeface="Microsoft YaHei"/>
                <a:cs typeface="Times New Roman"/>
              </a:rPr>
              <a:t>  </a:t>
            </a:r>
            <a:r>
              <a:rPr lang="hu-HU" altLang="en-US" sz="2000" b="1" dirty="0">
                <a:solidFill>
                  <a:srgbClr val="FF0000"/>
                </a:solidFill>
                <a:latin typeface="Calibri"/>
                <a:ea typeface="Microsoft YaHei"/>
                <a:cs typeface="Calibri"/>
              </a:rPr>
              <a:t>Ünnepélyes megnyitása: 1932. november 21.- én  74 ággyal</a:t>
            </a:r>
            <a:endParaRPr lang="hu-HU" alt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2000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2000" dirty="0">
              <a:cs typeface="DejaVu Sans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33079-00B3-4A91-BDAD-CF9D7781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438" y="1919216"/>
            <a:ext cx="6521582" cy="2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sz="2800" b="1" dirty="0"/>
              <a:t>     </a:t>
            </a:r>
            <a:r>
              <a:rPr lang="hu-HU" altLang="en-US" sz="2600" b="1" dirty="0"/>
              <a:t>Mátészalkai kórház első épülete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3A01CE2-1015-411E-A3B0-39895CA1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38" y="2808802"/>
            <a:ext cx="4299590" cy="330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AE816-B6F6-47E4-91FB-961C5E567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" b="1579"/>
          <a:stretch/>
        </p:blipFill>
        <p:spPr>
          <a:xfrm>
            <a:off x="6981177" y="2769552"/>
            <a:ext cx="291575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28318F-B1E3-4B78-9ADF-CAC95BC765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748C7B-58A9-4828-B4DF-E8FD8998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1912328"/>
            <a:ext cx="7848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sz="2600" b="1" dirty="0">
                <a:cs typeface="DejaVu Sans" charset="0"/>
              </a:rPr>
              <a:t>A mátészalkai tüdőgondozó intézet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EC5E65F-AF09-4D60-8B17-28DB1FE5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648" y="2406041"/>
            <a:ext cx="8882930" cy="495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hu-HU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Városunkban a </a:t>
            </a:r>
            <a:r>
              <a:rPr lang="hu-HU" altLang="en-US" sz="1400" b="1" dirty="0">
                <a:solidFill>
                  <a:srgbClr val="FF0000"/>
                </a:solidFill>
                <a:latin typeface="Calibri"/>
                <a:ea typeface="Microsoft YaHei"/>
                <a:cs typeface="Calibri"/>
              </a:rPr>
              <a:t>kórházzal ugyanazon időben alakult a megye első tüdőgondozója.</a:t>
            </a:r>
          </a:p>
          <a:p>
            <a:pPr>
              <a:lnSpc>
                <a:spcPct val="50000"/>
              </a:lnSpc>
            </a:pP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hu-HU" altLang="en-US" sz="1400" dirty="0">
                <a:latin typeface="Calibri"/>
                <a:ea typeface="Microsoft YaHei"/>
                <a:cs typeface="Calibri"/>
              </a:rPr>
              <a:t> 1936. Új Tüdőbeteg Gondozó Intézetet állított fel az OTSZE </a:t>
            </a:r>
            <a:endParaRPr lang="hu-HU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altLang="en-US" sz="1400" dirty="0">
                <a:latin typeface="Calibri"/>
                <a:ea typeface="Microsoft YaHei"/>
                <a:cs typeface="Calibri"/>
              </a:rPr>
              <a:t>                  (Országos Tüdőbeteg Szanatórium Egyesület)</a:t>
            </a:r>
          </a:p>
          <a:p>
            <a:pPr>
              <a:lnSpc>
                <a:spcPct val="50000"/>
              </a:lnSpc>
            </a:pP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altLang="en-US" sz="1400" b="1" dirty="0">
                <a:latin typeface="Calibri" panose="020F0502020204030204" pitchFamily="34" charset="0"/>
              </a:rPr>
              <a:t>A tüdőgondozó intézet forgalma évről évre növekedett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1936-ban 5010 fő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1937-ben 6700 fő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1940-ben 8000 fő körül mozgott</a:t>
            </a:r>
          </a:p>
          <a:p>
            <a:pPr>
              <a:lnSpc>
                <a:spcPct val="50000"/>
              </a:lnSpc>
            </a:pP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altLang="en-US" sz="1400" b="1" dirty="0">
                <a:latin typeface="Calibri"/>
                <a:ea typeface="Microsoft YaHei"/>
                <a:cs typeface="Calibri"/>
              </a:rPr>
              <a:t>Nyilvántartott tbc-s beteg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1958-ban 815 fő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1977-ben 157 fő</a:t>
            </a:r>
          </a:p>
          <a:p>
            <a:pPr>
              <a:lnSpc>
                <a:spcPct val="50000"/>
              </a:lnSpc>
            </a:pPr>
            <a:endParaRPr lang="hu-HU" altLang="en-US" sz="1400" b="1" dirty="0">
              <a:latin typeface="Calibri" panose="020F0502020204030204" pitchFamily="34" charset="0"/>
            </a:endParaRPr>
          </a:p>
          <a:p>
            <a:r>
              <a:rPr lang="hu-HU" altLang="en-US" sz="1400" b="1" dirty="0">
                <a:latin typeface="Calibri"/>
                <a:ea typeface="Microsoft YaHei"/>
                <a:cs typeface="Calibri"/>
              </a:rPr>
              <a:t>Új megbetegedések száma</a:t>
            </a: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1958-ban 208 fő </a:t>
            </a: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altLang="en-US" sz="1400" dirty="0">
                <a:latin typeface="Calibri"/>
                <a:ea typeface="Microsoft YaHei"/>
                <a:cs typeface="Calibri"/>
              </a:rPr>
              <a:t>1977-ben 27 fő volt</a:t>
            </a:r>
          </a:p>
          <a:p>
            <a:pPr>
              <a:lnSpc>
                <a:spcPct val="50000"/>
              </a:lnSpc>
            </a:pPr>
            <a:endParaRPr lang="hu-HU" altLang="en-US" sz="1400" dirty="0">
              <a:latin typeface="Calibri" panose="020F0502020204030204" pitchFamily="34" charset="0"/>
            </a:endParaRPr>
          </a:p>
          <a:p>
            <a:r>
              <a:rPr lang="hu-HU" altLang="en-US" sz="1400" b="1" dirty="0">
                <a:latin typeface="Calibri"/>
                <a:ea typeface="Microsoft YaHei"/>
                <a:cs typeface="Calibri"/>
              </a:rPr>
              <a:t>Hazánkban 1954 - óta tbc ellen minden újszülött védőoltást kap.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C41683-A217-4625-857A-6EDA3050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78" y="3094892"/>
            <a:ext cx="4137674" cy="24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95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CA62C-658B-40EF-AEA3-1695287939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9F9DEC4-568E-457D-BFC6-D561C1931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097" y="1282608"/>
            <a:ext cx="11619665" cy="16162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        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A  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rendelőintézet</a:t>
            </a:r>
            <a:endParaRPr lang="hu-HU" dirty="0"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ép 20868" descr="A képen épület, kültéri, ég, vasút látható&#10;&#10;Automatikusan generált leírás">
            <a:extLst>
              <a:ext uri="{FF2B5EF4-FFF2-40B4-BE49-F238E27FC236}">
                <a16:creationId xmlns:a16="http://schemas.microsoft.com/office/drawing/2014/main" id="{7B7B55FC-D76F-4FB1-A6A0-1AE42987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402" y="2758083"/>
            <a:ext cx="4892858" cy="3119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AE8C8-610C-4C06-AB98-FF8AB7C3E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33" y="2911305"/>
            <a:ext cx="3342003" cy="26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1458D7-9654-44A9-9D61-DCBFF9A32C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26">
            <a:extLst>
              <a:ext uri="{FF2B5EF4-FFF2-40B4-BE49-F238E27FC236}">
                <a16:creationId xmlns:a16="http://schemas.microsoft.com/office/drawing/2014/main" id="{288EBE7A-4C63-4F56-AA23-B90EA1A483BB}"/>
              </a:ext>
            </a:extLst>
          </p:cNvPr>
          <p:cNvSpPr txBox="1"/>
          <p:nvPr/>
        </p:nvSpPr>
        <p:spPr>
          <a:xfrm>
            <a:off x="-91643" y="1859401"/>
            <a:ext cx="119372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alibri"/>
                <a:ea typeface="Microsoft YaHei"/>
                <a:cs typeface="Calibri"/>
              </a:rPr>
              <a:t>A 65 </a:t>
            </a:r>
            <a:r>
              <a:rPr lang="en-US" sz="3200" b="1" dirty="0" err="1">
                <a:latin typeface="Calibri"/>
                <a:ea typeface="Microsoft YaHei"/>
                <a:cs typeface="Calibri"/>
              </a:rPr>
              <a:t>ágyas</a:t>
            </a:r>
            <a:r>
              <a:rPr lang="en-US" sz="3200" b="1" dirty="0">
                <a:latin typeface="Calibri"/>
                <a:ea typeface="Microsoft YaHei"/>
                <a:cs typeface="Calibri"/>
              </a:rPr>
              <a:t> </a:t>
            </a:r>
            <a:r>
              <a:rPr lang="en-US" sz="3200" b="1" dirty="0" err="1">
                <a:latin typeface="Calibri"/>
                <a:ea typeface="Microsoft YaHei"/>
                <a:cs typeface="Calibri"/>
              </a:rPr>
              <a:t>pavilon</a:t>
            </a:r>
            <a:r>
              <a:rPr lang="hu-HU" sz="3200" dirty="0">
                <a:latin typeface="Calibri"/>
                <a:ea typeface="Microsoft YaHei"/>
                <a:cs typeface="Arial"/>
              </a:rPr>
              <a:t>​</a:t>
            </a:r>
            <a:endParaRPr lang="hu-HU" sz="3200" dirty="0">
              <a:latin typeface="Calibri"/>
              <a:ea typeface="Microsoft YaHei"/>
              <a:cs typeface="Calibri"/>
            </a:endParaRPr>
          </a:p>
        </p:txBody>
      </p:sp>
      <p:sp>
        <p:nvSpPr>
          <p:cNvPr id="4" name="Szövegdoboz 24">
            <a:extLst>
              <a:ext uri="{FF2B5EF4-FFF2-40B4-BE49-F238E27FC236}">
                <a16:creationId xmlns:a16="http://schemas.microsoft.com/office/drawing/2014/main" id="{5B4A4FCA-75B9-41F7-AFED-60D5106AC37B}"/>
              </a:ext>
            </a:extLst>
          </p:cNvPr>
          <p:cNvSpPr txBox="1"/>
          <p:nvPr/>
        </p:nvSpPr>
        <p:spPr>
          <a:xfrm>
            <a:off x="1978741" y="2409679"/>
            <a:ext cx="4208599" cy="41219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/>
            <a:r>
              <a:rPr lang="hu-HU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Az épület átadása: 1972. június 10.</a:t>
            </a:r>
            <a:endParaRPr lang="hu-HU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defTabSz="914400"/>
            <a:endParaRPr lang="en-US" sz="2000" dirty="0">
              <a:latin typeface="Calibri"/>
              <a:cs typeface="Arial"/>
            </a:endParaRPr>
          </a:p>
          <a:p>
            <a:pPr defTabSz="914400"/>
            <a:r>
              <a:rPr lang="en-US" sz="2000" dirty="0">
                <a:latin typeface="Calibri"/>
                <a:cs typeface="Arial"/>
              </a:rPr>
              <a:t>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korszerűen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felszerelt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épületben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három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kórházi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osztály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kapott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helyet</a:t>
            </a:r>
            <a:r>
              <a:rPr lang="en-US" sz="20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Szövegdoboz 28">
            <a:extLst>
              <a:ext uri="{FF2B5EF4-FFF2-40B4-BE49-F238E27FC236}">
                <a16:creationId xmlns:a16="http://schemas.microsoft.com/office/drawing/2014/main" id="{4974048D-9972-40C6-A34C-88F597E6F61F}"/>
              </a:ext>
            </a:extLst>
          </p:cNvPr>
          <p:cNvSpPr txBox="1"/>
          <p:nvPr/>
        </p:nvSpPr>
        <p:spPr>
          <a:xfrm>
            <a:off x="2154615" y="3843060"/>
            <a:ext cx="45214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  <a:cs typeface="Segoe UI"/>
              </a:rPr>
              <a:t>I. em.  →  szemészeti osztály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  <a:endParaRPr lang="hu-HU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  <a:cs typeface="Segoe UI"/>
              </a:rPr>
              <a:t>II.em.  →  fül-orr-gége osztály 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</a:p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  <a:cs typeface="Segoe UI"/>
              </a:rPr>
              <a:t>III.em. →  bőrgyógyászati osztály</a:t>
            </a:r>
            <a:r>
              <a:rPr lang="en-US" sz="2000" dirty="0">
                <a:latin typeface="Calibri"/>
                <a:ea typeface="Microsoft YaHei"/>
                <a:cs typeface="Segoe UI"/>
              </a:rPr>
              <a:t>​</a:t>
            </a:r>
          </a:p>
        </p:txBody>
      </p:sp>
      <p:sp>
        <p:nvSpPr>
          <p:cNvPr id="6" name="Szövegdoboz 29">
            <a:extLst>
              <a:ext uri="{FF2B5EF4-FFF2-40B4-BE49-F238E27FC236}">
                <a16:creationId xmlns:a16="http://schemas.microsoft.com/office/drawing/2014/main" id="{14BA643E-4A38-422F-93EC-640C79C6FA3B}"/>
              </a:ext>
            </a:extLst>
          </p:cNvPr>
          <p:cNvSpPr txBox="1"/>
          <p:nvPr/>
        </p:nvSpPr>
        <p:spPr>
          <a:xfrm>
            <a:off x="1978740" y="4955135"/>
            <a:ext cx="70715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</a:rPr>
              <a:t>Ezzel a lépéssel megyei kórház </a:t>
            </a:r>
            <a:endParaRPr lang="hu-HU" sz="2000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latin typeface="Calibri"/>
                <a:ea typeface="Microsoft YaHei"/>
              </a:rPr>
              <a:t>szervezettségűvé fejlődött az intézmény</a:t>
            </a:r>
            <a:r>
              <a:rPr lang="hu-HU" sz="2000" dirty="0">
                <a:latin typeface="Calibri"/>
                <a:ea typeface="Calibri"/>
                <a:cs typeface="Calibri"/>
              </a:rPr>
              <a:t>​.</a:t>
            </a:r>
            <a:endParaRPr lang="hu-HU" sz="2000" dirty="0">
              <a:latin typeface="Calibri"/>
              <a:cs typeface="Calibri"/>
            </a:endParaRPr>
          </a:p>
        </p:txBody>
      </p:sp>
      <p:pic>
        <p:nvPicPr>
          <p:cNvPr id="7" name="Picture 7" descr="A képen épület, kültéri, ablak, ég látható&#10;&#10;Automatikusan generált leírás">
            <a:extLst>
              <a:ext uri="{FF2B5EF4-FFF2-40B4-BE49-F238E27FC236}">
                <a16:creationId xmlns:a16="http://schemas.microsoft.com/office/drawing/2014/main" id="{B8640EAC-AD44-43C3-A2A2-7B873AE3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878" y="2787595"/>
            <a:ext cx="4035688" cy="28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8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846C-A5D1-4907-98CD-952D6DFE07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26">
            <a:extLst>
              <a:ext uri="{FF2B5EF4-FFF2-40B4-BE49-F238E27FC236}">
                <a16:creationId xmlns:a16="http://schemas.microsoft.com/office/drawing/2014/main" id="{A2991F2D-3B6F-432E-99FE-F764D8761333}"/>
              </a:ext>
            </a:extLst>
          </p:cNvPr>
          <p:cNvSpPr txBox="1"/>
          <p:nvPr/>
        </p:nvSpPr>
        <p:spPr>
          <a:xfrm>
            <a:off x="-149397" y="1879448"/>
            <a:ext cx="125625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3200" b="1" dirty="0">
                <a:latin typeface="Calibri"/>
                <a:ea typeface="Microsoft YaHei"/>
                <a:cs typeface="Arial"/>
              </a:rPr>
              <a:t>A 100 ágyas pavilon</a:t>
            </a:r>
            <a:endParaRPr lang="hu-HU" sz="3200" dirty="0">
              <a:latin typeface="Calibri"/>
              <a:ea typeface="Microsoft YaHei"/>
              <a:cs typeface="Arial"/>
            </a:endParaRPr>
          </a:p>
          <a:p>
            <a:pPr algn="ctr"/>
            <a:endParaRPr lang="hu-HU" sz="3200" dirty="0">
              <a:latin typeface="Calibri"/>
              <a:ea typeface="Microsoft YaHei"/>
              <a:cs typeface="Arial"/>
            </a:endParaRPr>
          </a:p>
        </p:txBody>
      </p:sp>
      <p:pic>
        <p:nvPicPr>
          <p:cNvPr id="4" name="Picture 7" descr="A képen kültéri, ég, ablak, épület látható&#10;&#10;Automatikusan generált leírás">
            <a:extLst>
              <a:ext uri="{FF2B5EF4-FFF2-40B4-BE49-F238E27FC236}">
                <a16:creationId xmlns:a16="http://schemas.microsoft.com/office/drawing/2014/main" id="{3B11BDA7-21B9-494C-B8FE-0875907B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90" y="2887673"/>
            <a:ext cx="4162266" cy="26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zövegdoboz 3">
            <a:extLst>
              <a:ext uri="{FF2B5EF4-FFF2-40B4-BE49-F238E27FC236}">
                <a16:creationId xmlns:a16="http://schemas.microsoft.com/office/drawing/2014/main" id="{605894B2-4F67-4468-9381-313F288AB77E}"/>
              </a:ext>
            </a:extLst>
          </p:cNvPr>
          <p:cNvSpPr txBox="1"/>
          <p:nvPr/>
        </p:nvSpPr>
        <p:spPr>
          <a:xfrm>
            <a:off x="6266689" y="2573341"/>
            <a:ext cx="392543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1976. az épület átadása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endParaRPr lang="hu-HU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en-US" sz="2000" dirty="0" err="1">
                <a:latin typeface="Calibri"/>
                <a:ea typeface="Microsoft YaHei"/>
                <a:cs typeface="Arial"/>
              </a:rPr>
              <a:t>az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egyre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növekvő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betegszám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miatt</a:t>
            </a:r>
            <a:r>
              <a:rPr lang="en-US" sz="2000" dirty="0">
                <a:latin typeface="Calibri"/>
                <a:ea typeface="Microsoft YaHei"/>
                <a:cs typeface="Arial"/>
              </a:rPr>
              <a:t> a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kórházban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folyamatos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volt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az</a:t>
            </a:r>
            <a:r>
              <a:rPr lang="en-US" sz="2000" dirty="0">
                <a:latin typeface="Calibri"/>
                <a:ea typeface="Microsoft YaHei"/>
                <a:cs typeface="Arial"/>
              </a:rPr>
              <a:t> </a:t>
            </a:r>
            <a:r>
              <a:rPr lang="en-US" sz="2000" dirty="0" err="1">
                <a:latin typeface="Calibri"/>
                <a:ea typeface="Microsoft YaHei"/>
                <a:cs typeface="Arial"/>
              </a:rPr>
              <a:t>ágyszámfejlesztés</a:t>
            </a:r>
            <a:endParaRPr lang="en-US" sz="2000" dirty="0">
              <a:latin typeface="Calibri"/>
              <a:ea typeface="Microsoft YaHei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sz="2000" dirty="0">
              <a:latin typeface="Calibri"/>
              <a:ea typeface="Microsoft YaHei"/>
              <a:cs typeface="Calibri"/>
            </a:endParaRP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39F27763-693B-4087-B51A-541E9884702B}"/>
              </a:ext>
            </a:extLst>
          </p:cNvPr>
          <p:cNvSpPr txBox="1"/>
          <p:nvPr/>
        </p:nvSpPr>
        <p:spPr>
          <a:xfrm>
            <a:off x="6265756" y="4499823"/>
            <a:ext cx="417946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en-US" sz="2000">
                <a:latin typeface="Calibri"/>
                <a:ea typeface="Calibri"/>
                <a:cs typeface="Calibri"/>
              </a:rPr>
              <a:t>a </a:t>
            </a:r>
            <a:r>
              <a:rPr lang="en-US" sz="2000" err="1">
                <a:latin typeface="Calibri"/>
                <a:ea typeface="Calibri"/>
                <a:cs typeface="Calibri"/>
              </a:rPr>
              <a:t>pavilon</a:t>
            </a:r>
            <a:r>
              <a:rPr lang="en-US" sz="2000">
                <a:latin typeface="Calibri"/>
                <a:ea typeface="Calibri"/>
                <a:cs typeface="Calibri"/>
              </a:rPr>
              <a:t> 3 </a:t>
            </a:r>
            <a:r>
              <a:rPr lang="en-US" sz="2000" err="1">
                <a:latin typeface="Calibri"/>
                <a:ea typeface="Calibri"/>
                <a:cs typeface="Calibri"/>
              </a:rPr>
              <a:t>szintből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állt</a:t>
            </a:r>
            <a:endParaRPr lang="hu-HU" sz="2000" err="1">
              <a:latin typeface="Calibri"/>
              <a:ea typeface="Calibri"/>
              <a:cs typeface="Calibri"/>
            </a:endParaRPr>
          </a:p>
          <a:p>
            <a:pPr marL="342900" indent="-342900" algn="just">
              <a:lnSpc>
                <a:spcPct val="50000"/>
              </a:lnSpc>
              <a:buFont typeface="Wingdings" panose="02020603050405020304" pitchFamily="18" charset="0"/>
              <a:buChar char="Ø"/>
            </a:pPr>
            <a:endParaRPr lang="en-US" sz="20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hu-HU" sz="2000">
                <a:latin typeface="Calibri"/>
                <a:ea typeface="Microsoft YaHei"/>
                <a:cs typeface="Segoe UI"/>
              </a:rPr>
              <a:t>Fsz.    →  igazgatás, nővéröltöző</a:t>
            </a:r>
            <a:endParaRPr lang="en-US" sz="2000">
              <a:latin typeface="Calibri"/>
              <a:cs typeface="Segoe UI"/>
            </a:endParaRPr>
          </a:p>
          <a:p>
            <a:pPr algn="just">
              <a:lnSpc>
                <a:spcPct val="100000"/>
              </a:lnSpc>
            </a:pPr>
            <a:r>
              <a:rPr lang="hu-HU" sz="2000" err="1">
                <a:latin typeface="Calibri"/>
                <a:ea typeface="Microsoft YaHei"/>
                <a:cs typeface="Segoe UI"/>
              </a:rPr>
              <a:t>I.em</a:t>
            </a:r>
            <a:r>
              <a:rPr lang="hu-HU" sz="2000">
                <a:latin typeface="Calibri"/>
                <a:ea typeface="Microsoft YaHei"/>
                <a:cs typeface="Segoe UI"/>
              </a:rPr>
              <a:t>.  → belgyógyászat osztály </a:t>
            </a:r>
            <a:r>
              <a:rPr lang="en-US" sz="2000">
                <a:latin typeface="Calibri"/>
                <a:ea typeface="Microsoft YaHei"/>
                <a:cs typeface="Segoe UI"/>
              </a:rPr>
              <a:t>​</a:t>
            </a:r>
          </a:p>
          <a:p>
            <a:pPr algn="just">
              <a:lnSpc>
                <a:spcPct val="100000"/>
              </a:lnSpc>
            </a:pPr>
            <a:r>
              <a:rPr lang="hu-HU" sz="2000" err="1">
                <a:latin typeface="Calibri"/>
                <a:ea typeface="Microsoft YaHei"/>
                <a:cs typeface="Segoe UI"/>
              </a:rPr>
              <a:t>II.em</a:t>
            </a:r>
            <a:r>
              <a:rPr lang="hu-HU" sz="2000">
                <a:latin typeface="Calibri"/>
                <a:ea typeface="Microsoft YaHei"/>
                <a:cs typeface="Segoe UI"/>
              </a:rPr>
              <a:t>. → csecsemő és gyermekosztály </a:t>
            </a:r>
            <a:r>
              <a:rPr lang="en-US" sz="2000">
                <a:latin typeface="Calibri"/>
                <a:ea typeface="Microsoft YaHei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1465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5FBB5-0BAD-4410-8650-EEEA2B0921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46992C3-87EF-4799-92D3-EE2848649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1" r="26880" b="-1"/>
          <a:stretch/>
        </p:blipFill>
        <p:spPr bwMode="auto">
          <a:xfrm>
            <a:off x="1789725" y="1625015"/>
            <a:ext cx="4087444" cy="4596714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F848D9-0484-468F-899D-D87ADB0A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49415"/>
            <a:ext cx="4296262" cy="884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  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MÁTÉSZALKA </a:t>
            </a:r>
            <a:endParaRPr lang="hu-HU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   - </a:t>
            </a:r>
            <a:r>
              <a:rPr lang="en-US" altLang="en-US" sz="3200" b="1" i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a </a:t>
            </a:r>
            <a:r>
              <a:rPr lang="en-US" altLang="en-US" sz="3200" b="1" i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fény</a:t>
            </a:r>
            <a:r>
              <a:rPr lang="en-US" altLang="en-US" sz="3200" b="1" i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városa</a:t>
            </a:r>
            <a:r>
              <a:rPr lang="en-US" altLang="en-US" sz="3200" b="1" i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-</a:t>
            </a:r>
            <a:endParaRPr lang="en-US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E6B53B-B7AF-4F3F-90A3-E2FD9C88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169" y="3604589"/>
            <a:ext cx="4445122" cy="23553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Mátészalka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Szabolcs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- 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Szatmár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-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Bereg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Vármegyében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a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megyeszékhely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Nyíregyházától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52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kilométerre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keletre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található</a:t>
            </a:r>
            <a:r>
              <a:rPr lang="en-US" altLang="en-US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. </a:t>
            </a: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endParaRPr lang="en-US" altLang="en-US" dirty="0">
              <a:solidFill>
                <a:schemeClr val="tx1"/>
              </a:solidFill>
              <a:latin typeface="Calibri"/>
              <a:ea typeface="+mn-ea"/>
              <a:cs typeface="Arial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1969. </a:t>
            </a:r>
            <a:r>
              <a:rPr lang="en-US" altLang="en-US" dirty="0" err="1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augusztus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1. </a:t>
            </a:r>
            <a:r>
              <a:rPr lang="en-US" altLang="en-US" dirty="0" err="1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várossá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nyilvánították</a:t>
            </a:r>
            <a:endParaRPr lang="en-US" altLang="en-US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669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488F8-CA4C-4A18-BD37-1D1FE5A44C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171A184-F2F7-4854-A70D-51BE35E0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" y="1563960"/>
            <a:ext cx="11751427" cy="9323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A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Sebészeti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tömb</a:t>
            </a:r>
            <a:endParaRPr lang="en-US" sz="3200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1026A3-F996-4358-A161-E33421E0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146" y="4069632"/>
            <a:ext cx="4486188" cy="31201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285750" defTabSz="914400">
              <a:buFont typeface="Wingdings" panose="02020603050405020304" pitchFamily="18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Ezt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fejlődést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tükrözi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teljesen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modern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szinte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már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XXI.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századnak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megfelelő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Sebészeti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tömb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hotel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diagnosztika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épülete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.</a:t>
            </a:r>
            <a:endParaRPr lang="hu-HU" sz="140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2020603050405020304" pitchFamily="18" charset="0"/>
              <a:buChar char="Ø"/>
            </a:pP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285750" defTabSz="914400">
              <a:buFont typeface="Wingdings" panose="02020603050405020304" pitchFamily="18" charset="0"/>
              <a:buChar char="Ø"/>
            </a:pPr>
            <a:r>
              <a:rPr lang="hu-HU" sz="1400" dirty="0">
                <a:solidFill>
                  <a:srgbClr val="FF0000"/>
                </a:solidFill>
                <a:latin typeface="Calibri"/>
                <a:ea typeface="+mn-ea"/>
                <a:cs typeface="Arial"/>
              </a:rPr>
              <a:t>1995 - </a:t>
            </a:r>
            <a:r>
              <a:rPr lang="hu-HU" sz="1400" dirty="0" err="1">
                <a:solidFill>
                  <a:srgbClr val="FF0000"/>
                </a:solidFill>
                <a:latin typeface="Calibri"/>
                <a:ea typeface="+mn-ea"/>
                <a:cs typeface="Arial"/>
              </a:rPr>
              <a:t>ben</a:t>
            </a:r>
            <a:r>
              <a:rPr lang="hu-HU" sz="1400" dirty="0">
                <a:solidFill>
                  <a:srgbClr val="FF0000"/>
                </a:solidFill>
                <a:latin typeface="Calibri"/>
                <a:ea typeface="+mn-ea"/>
                <a:cs typeface="Arial"/>
              </a:rPr>
              <a:t> került  átadásra</a:t>
            </a:r>
            <a:endParaRPr lang="en-US" sz="1400" dirty="0">
              <a:solidFill>
                <a:srgbClr val="FF0000"/>
              </a:solidFill>
              <a:latin typeface="Calibri"/>
              <a:ea typeface="+mn-ea"/>
              <a:cs typeface="Arial"/>
            </a:endParaRPr>
          </a:p>
          <a:p>
            <a:pPr defTabSz="914400"/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285750" defTabSz="914400">
              <a:buFont typeface="Wingdings" panose="02020603050405020304" pitchFamily="18" charset="0"/>
              <a:buChar char="Ø"/>
            </a:pP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létesítmény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hotel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szolgáltatást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korszerű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orvostechnológiát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valósított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meg.</a:t>
            </a:r>
            <a:endParaRPr lang="en-US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Szövegdoboz 1">
            <a:extLst>
              <a:ext uri="{FF2B5EF4-FFF2-40B4-BE49-F238E27FC236}">
                <a16:creationId xmlns:a16="http://schemas.microsoft.com/office/drawing/2014/main" id="{C77F6CE5-6C7C-48F1-AB1C-735A648D6B59}"/>
              </a:ext>
            </a:extLst>
          </p:cNvPr>
          <p:cNvSpPr txBox="1"/>
          <p:nvPr/>
        </p:nvSpPr>
        <p:spPr>
          <a:xfrm>
            <a:off x="2041716" y="2674090"/>
            <a:ext cx="40901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2020603050405020304" pitchFamily="18" charset="0"/>
              <a:buChar char="Ø"/>
            </a:pPr>
            <a:r>
              <a:rPr lang="en-US" sz="1400" dirty="0">
                <a:latin typeface="Calibri"/>
                <a:ea typeface="Microsoft YaHei"/>
                <a:cs typeface="Arial"/>
              </a:rPr>
              <a:t>A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kórház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fejlődése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együtt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haladt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        a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változó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igényekkel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mind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az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épületek</a:t>
            </a:r>
            <a:r>
              <a:rPr lang="en-US" sz="1400" dirty="0">
                <a:latin typeface="Calibri"/>
                <a:ea typeface="Microsoft YaHei"/>
                <a:cs typeface="Arial"/>
              </a:rPr>
              <a:t>, 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orvosi</a:t>
            </a:r>
            <a:r>
              <a:rPr lang="en-US" sz="1400" dirty="0">
                <a:latin typeface="Calibri"/>
                <a:ea typeface="Microsoft YaHei"/>
                <a:cs typeface="Arial"/>
              </a:rPr>
              <a:t>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műszerek</a:t>
            </a:r>
            <a:r>
              <a:rPr lang="en-US" sz="1400" dirty="0">
                <a:latin typeface="Calibri"/>
                <a:ea typeface="Microsoft YaHei"/>
                <a:cs typeface="Arial"/>
              </a:rPr>
              <a:t>,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gyógyszerek</a:t>
            </a:r>
            <a:r>
              <a:rPr lang="en-US" sz="1400" dirty="0">
                <a:latin typeface="Calibri"/>
                <a:ea typeface="Microsoft YaHei"/>
                <a:cs typeface="Arial"/>
              </a:rPr>
              <a:t>,  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orvostechnikai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 </a:t>
            </a:r>
            <a:r>
              <a:rPr lang="en-US" sz="1400" dirty="0" err="1">
                <a:latin typeface="Calibri"/>
                <a:ea typeface="Microsoft YaHei"/>
                <a:cs typeface="Calibri"/>
              </a:rPr>
              <a:t>eszközök</a:t>
            </a:r>
            <a:r>
              <a:rPr lang="en-US" sz="1400" dirty="0">
                <a:latin typeface="Calibri"/>
                <a:ea typeface="Microsoft YaHei"/>
                <a:cs typeface="Calibri"/>
              </a:rPr>
              <a:t>   </a:t>
            </a:r>
            <a:endParaRPr lang="hu-HU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/>
                <a:ea typeface="Microsoft YaHei"/>
                <a:cs typeface="Calibri"/>
              </a:rPr>
              <a:t>     </a:t>
            </a:r>
            <a:r>
              <a:rPr lang="en-US" sz="1400" dirty="0" err="1">
                <a:latin typeface="Calibri"/>
                <a:ea typeface="Microsoft YaHei"/>
                <a:cs typeface="Calibri"/>
              </a:rPr>
              <a:t>bevezetésének</a:t>
            </a:r>
            <a:r>
              <a:rPr lang="en-US" sz="1400" dirty="0">
                <a:latin typeface="Calibri"/>
                <a:ea typeface="Microsoft YaHei"/>
                <a:cs typeface="Calibri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vonatkozásában</a:t>
            </a:r>
            <a:r>
              <a:rPr lang="en-US" sz="1400" dirty="0">
                <a:latin typeface="Calibri"/>
                <a:ea typeface="Microsoft YaHei"/>
                <a:cs typeface="Arial"/>
              </a:rPr>
              <a:t>.</a:t>
            </a:r>
            <a:endParaRPr lang="hu-HU" sz="1400" dirty="0">
              <a:latin typeface="Calibri"/>
              <a:cs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CFCCCAD-651D-43E2-9B1A-75C9BC22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334" y="2811838"/>
            <a:ext cx="3642676" cy="27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96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2F261E-F7F4-4989-BBD5-20F6815DB7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44BA58-F7BE-4DB3-B99A-8A7C1BF7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95" y="1937240"/>
            <a:ext cx="1087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sz="2600" b="1" dirty="0">
                <a:cs typeface="DejaVu Sans" charset="0"/>
              </a:rPr>
              <a:t>A kórház első épületének lebontása után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D499B-F510-451B-A4B5-473E5778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72" y="2505199"/>
            <a:ext cx="5966191" cy="19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521DB86-C67E-4B1D-B145-4056580C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132" y="4274649"/>
            <a:ext cx="108727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0000"/>
              </a:lnSpc>
            </a:pPr>
            <a:endParaRPr lang="hu-HU" altLang="en-US" sz="20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</a:pPr>
            <a:r>
              <a:rPr lang="hu-HU" altLang="en-US" sz="1600" dirty="0">
                <a:latin typeface="Calibri" panose="020F0502020204030204" pitchFamily="34" charset="0"/>
                <a:cs typeface="DejaVu Sans" charset="0"/>
              </a:rPr>
              <a:t>2015-ben egy projekt keretében valósult meg a Szabolcs-Szatmár-Bereg Megyei Kórházak </a:t>
            </a:r>
          </a:p>
          <a:p>
            <a:pPr algn="just">
              <a:lnSpc>
                <a:spcPct val="100000"/>
              </a:lnSpc>
            </a:pPr>
            <a:r>
              <a:rPr lang="hu-HU" altLang="en-US" sz="1600" dirty="0">
                <a:latin typeface="Calibri" panose="020F0502020204030204" pitchFamily="34" charset="0"/>
                <a:cs typeface="DejaVu Sans" charset="0"/>
              </a:rPr>
              <a:t>és Egyetemi Oktatókórház telephelyeinek fejlesztése</a:t>
            </a:r>
          </a:p>
          <a:p>
            <a:pPr algn="just">
              <a:lnSpc>
                <a:spcPct val="50000"/>
              </a:lnSpc>
            </a:pP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</a:pPr>
            <a:r>
              <a:rPr lang="hu-HU" altLang="en-US" sz="1600" dirty="0">
                <a:latin typeface="Calibri" panose="020F0502020204030204" pitchFamily="34" charset="0"/>
                <a:cs typeface="DejaVu Sans" charset="0"/>
              </a:rPr>
              <a:t>Ekkor került lebontásra az 1932. november 21-én felavatott II. Rákóczi Ferenc közkórház </a:t>
            </a:r>
          </a:p>
          <a:p>
            <a:pPr algn="just">
              <a:lnSpc>
                <a:spcPct val="100000"/>
              </a:lnSpc>
            </a:pPr>
            <a:r>
              <a:rPr lang="hu-HU" altLang="en-US" sz="1600" dirty="0">
                <a:latin typeface="Calibri" panose="020F0502020204030204" pitchFamily="34" charset="0"/>
                <a:cs typeface="DejaVu Sans" charset="0"/>
              </a:rPr>
              <a:t>épülete, helyére épült egy új Szakrendelő létesítmény.</a:t>
            </a:r>
          </a:p>
          <a:p>
            <a:pPr algn="just">
              <a:lnSpc>
                <a:spcPct val="100000"/>
              </a:lnSpc>
            </a:pPr>
            <a:endParaRPr lang="hu-HU" altLang="en-US" sz="20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</a:pPr>
            <a:endParaRPr lang="hu-HU" altLang="en-US" sz="20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hu-HU" altLang="en-US" dirty="0">
                <a:cs typeface="DejaVu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24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8271FD-23AB-4061-9944-BF5A5D2FA9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4CDDE27-DD99-4461-9D83-7AE5D03C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28" y="1966031"/>
            <a:ext cx="10799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sz="2600" b="1" dirty="0">
                <a:cs typeface="DejaVu Sans" charset="0"/>
              </a:rPr>
              <a:t>A Torony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1A67F-7818-4F64-8396-C8DD7FF1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10" y="2629846"/>
            <a:ext cx="2229942" cy="33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0E9626-3E87-44CF-9603-CE1D000C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213" y="2823298"/>
            <a:ext cx="564471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>
              <a:buFont typeface="Wingdings"/>
              <a:buChar char="Ø"/>
            </a:pPr>
            <a:r>
              <a:rPr lang="hu-HU" altLang="en-US" sz="2000" dirty="0">
                <a:latin typeface="Calibri" panose="020F0502020204030204" pitchFamily="34" charset="0"/>
                <a:cs typeface="DejaVu Sans" charset="0"/>
              </a:rPr>
              <a:t>Az  épület  történelmi  fontosságát  figyelembe  véve  a  Mátészalkai  Önkormányzat őriz az épületből egy részt </a:t>
            </a:r>
            <a:endParaRPr lang="hu-HU" dirty="0"/>
          </a:p>
          <a:p>
            <a:pPr algn="just">
              <a:lnSpc>
                <a:spcPct val="100000"/>
              </a:lnSpc>
              <a:buClrTx/>
            </a:pPr>
            <a:r>
              <a:rPr lang="hu-HU" altLang="en-US" sz="2000" dirty="0">
                <a:latin typeface="Calibri"/>
                <a:ea typeface="Microsoft YaHei"/>
                <a:cs typeface="DejaVu Sans" charset="0"/>
              </a:rPr>
              <a:t>      - </a:t>
            </a:r>
            <a:r>
              <a:rPr lang="hu-HU" altLang="en-US" sz="2000" b="1" dirty="0">
                <a:latin typeface="Calibri"/>
                <a:ea typeface="Microsoft YaHei"/>
                <a:cs typeface="DejaVu Sans" charset="0"/>
              </a:rPr>
              <a:t>a torony építményét-</a:t>
            </a:r>
            <a:r>
              <a:rPr lang="hu-HU" altLang="en-US" sz="2000" dirty="0">
                <a:latin typeface="Calibri"/>
                <a:ea typeface="Microsoft YaHei"/>
                <a:cs typeface="DejaVu Sans" charset="0"/>
              </a:rPr>
              <a:t> .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sz="2000" dirty="0">
              <a:latin typeface="Calibri" panose="020F0502020204030204" pitchFamily="34" charset="0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endParaRPr lang="hu-HU" altLang="en-US" sz="2000" dirty="0">
              <a:latin typeface="Calibri" panose="020F0502020204030204" pitchFamily="34" charset="0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2000" dirty="0">
                <a:latin typeface="Calibri" panose="020F0502020204030204" pitchFamily="34" charset="0"/>
                <a:cs typeface="DejaVu Sans" charset="0"/>
              </a:rPr>
              <a:t>Megtalálható a Mátészalkai Városgazda Nonprofit Kft. jelenlegi telephelyén Mátészalka Zöldfa u. 91. szám alatt. </a:t>
            </a:r>
          </a:p>
        </p:txBody>
      </p:sp>
    </p:spTree>
    <p:extLst>
      <p:ext uri="{BB962C8B-B14F-4D97-AF65-F5344CB8AC3E}">
        <p14:creationId xmlns:p14="http://schemas.microsoft.com/office/powerpoint/2010/main" val="297839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FA6D56-A58A-4A99-89F6-657494FEC4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BEC32B3-BCCC-48FB-9CD3-3FFBDE96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8844" y="1990142"/>
            <a:ext cx="12068639" cy="580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Egészségi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állapotok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a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kórház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előtti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és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utáni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időszakban</a:t>
            </a: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 </a:t>
            </a:r>
            <a:endParaRPr lang="hu-HU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6EA16-B829-4EDA-AD7D-EFF5646B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5" y="2616378"/>
            <a:ext cx="8167965" cy="33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7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C5A850-08C2-42A1-AFC4-28DFF255B7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A4365-63C7-419B-AAAF-C9862535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03" y="2547815"/>
            <a:ext cx="4533774" cy="34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709F225-2EAE-4327-A722-464D68E6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" y="1952392"/>
            <a:ext cx="109442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dirty="0">
                <a:cs typeface="DejaVu Sans" charset="0"/>
              </a:rPr>
              <a:t>    </a:t>
            </a:r>
            <a:r>
              <a:rPr lang="hu-HU" altLang="en-US" sz="2400" b="1" dirty="0">
                <a:cs typeface="DejaVu Sans" charset="0"/>
              </a:rPr>
              <a:t>Halandósági mutató a vármegyében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9CB9AD-659E-4FBE-AA0C-46B6C3A9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77" y="2907303"/>
            <a:ext cx="3715366" cy="36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/>
              <a:buChar char="Ø"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A közkórház megalakulása óta jelentősen csökkent a csecsemő - halálozás százalékos arányszáma a vármegyében.</a:t>
            </a:r>
            <a:endParaRPr lang="hu-HU" sz="1400" dirty="0">
              <a:latin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endParaRPr lang="hu-HU" altLang="en-US" sz="1400" dirty="0">
              <a:latin typeface="Calibri"/>
              <a:ea typeface="Microsoft YaHei"/>
              <a:cs typeface="DejaVu Sans" charset="0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Kiemelten fontos szerepe volt ebben a zöldkeresztes szolgálat munkájának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endParaRPr lang="hu-HU" sz="1400" dirty="0">
              <a:latin typeface="Calibri"/>
              <a:ea typeface="Calibri"/>
              <a:cs typeface="Calibri"/>
            </a:endParaRPr>
          </a:p>
          <a:p>
            <a:r>
              <a:rPr lang="hu-HU" sz="1400" dirty="0">
                <a:latin typeface="Calibri"/>
                <a:ea typeface="Calibri"/>
                <a:cs typeface="Calibri"/>
              </a:rPr>
              <a:t>  -  kevesebb lett </a:t>
            </a: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sz="1400" dirty="0">
                <a:latin typeface="Calibri"/>
                <a:ea typeface="Calibri"/>
                <a:cs typeface="Calibri"/>
              </a:rPr>
              <a:t>      a várandós nők terhességi ártalma</a:t>
            </a: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sz="1400" dirty="0">
                <a:latin typeface="Calibri"/>
                <a:ea typeface="Calibri"/>
                <a:cs typeface="Calibri"/>
              </a:rPr>
              <a:t>  -  jelentősen csökkent</a:t>
            </a: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r>
              <a:rPr lang="hu-HU" sz="1400" dirty="0">
                <a:latin typeface="Calibri"/>
                <a:ea typeface="Calibri"/>
                <a:cs typeface="Calibri"/>
              </a:rPr>
              <a:t>     a </a:t>
            </a:r>
            <a:r>
              <a:rPr lang="hu-HU" sz="1400" dirty="0" err="1">
                <a:latin typeface="Calibri"/>
                <a:ea typeface="Calibri"/>
                <a:cs typeface="Calibri"/>
              </a:rPr>
              <a:t>lues</a:t>
            </a:r>
            <a:r>
              <a:rPr lang="en-US" sz="1400" dirty="0">
                <a:latin typeface="Calibri"/>
                <a:ea typeface="Calibri"/>
                <a:cs typeface="Calibri"/>
              </a:rPr>
              <a:t> </a:t>
            </a:r>
            <a:r>
              <a:rPr lang="hu-HU" sz="1400" dirty="0">
                <a:latin typeface="Calibri"/>
                <a:ea typeface="Calibri"/>
                <a:cs typeface="Calibri"/>
              </a:rPr>
              <a:t>általi megbetegedés is</a:t>
            </a:r>
            <a:endParaRPr lang="hu-HU" altLang="en-US" sz="1400" dirty="0">
              <a:latin typeface="Calibri" panose="020F0502020204030204" pitchFamily="34" charset="0"/>
              <a:cs typeface="Calibri"/>
            </a:endParaRPr>
          </a:p>
          <a:p>
            <a:endParaRPr lang="hu-HU" sz="1400" dirty="0">
              <a:latin typeface="Calibri"/>
              <a:ea typeface="Calibri"/>
              <a:cs typeface="Calibri"/>
            </a:endParaRPr>
          </a:p>
          <a:p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A terhesség 4. hónapjától  különböző szűréseket  vezettek be pl. (tbc, lues) 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6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4124D3-E6E9-4346-8820-D84B0DFC03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8AA9A99-7507-4D25-A24D-A04232F2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5" y="2510349"/>
            <a:ext cx="4475658" cy="352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0177DE4-8D82-4F70-BD22-B1E819404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086" y="2723428"/>
            <a:ext cx="3880058" cy="365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ez a diagram emelkedő tendenciát mutat, ennek ellenére ez mégis egy pozitív  mutató </a:t>
            </a:r>
            <a:r>
              <a:rPr lang="en-US" altLang="en-US" sz="1600" dirty="0">
                <a:latin typeface="Calibri"/>
                <a:ea typeface="Microsoft YaHei"/>
                <a:cs typeface="DejaVu Sans" charset="0"/>
              </a:rPr>
              <a:t>       </a:t>
            </a:r>
            <a:r>
              <a:rPr lang="hu-HU" altLang="en-US" sz="1600" dirty="0">
                <a:latin typeface="Calibri"/>
                <a:ea typeface="Microsoft YaHei"/>
                <a:cs typeface="Calibri"/>
              </a:rPr>
              <a:t>hiszen egyre </a:t>
            </a: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több beteget sikerült bevonni a kezelésbe</a:t>
            </a:r>
            <a:endParaRPr lang="hu-HU" altLang="en-US" sz="16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50000"/>
              </a:lnSpc>
            </a:pPr>
            <a:endParaRPr lang="hu-HU" altLang="en-US" sz="1600" dirty="0">
              <a:latin typeface="Calibri"/>
              <a:ea typeface="Microsoft YaHei"/>
              <a:cs typeface="DejaVu Sans" charset="0"/>
            </a:endParaRPr>
          </a:p>
          <a:p>
            <a:pPr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Ezáltal                </a:t>
            </a:r>
          </a:p>
          <a:p>
            <a:pPr>
              <a:lnSpc>
                <a:spcPct val="50000"/>
              </a:lnSpc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         </a:t>
            </a:r>
            <a:endParaRPr lang="hu-HU" sz="1400" dirty="0">
              <a:latin typeface="Calibri"/>
              <a:cs typeface="Arial" panose="020B0604020202020204" pitchFamily="34" charset="0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hu-HU" sz="1600" dirty="0">
                <a:latin typeface="Calibri"/>
                <a:ea typeface="Calibri"/>
                <a:cs typeface="Calibri"/>
              </a:rPr>
              <a:t>folyamatosan csökkentek </a:t>
            </a: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 kezeletlen  fertőző esetszámok</a:t>
            </a:r>
            <a:endParaRPr lang="hu-HU" sz="1600" dirty="0">
              <a:latin typeface="Calibri"/>
              <a:cs typeface="Arial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endParaRPr lang="hu-HU" altLang="en-US" sz="1600" dirty="0">
              <a:latin typeface="Calibri"/>
              <a:ea typeface="Microsoft YaHei"/>
              <a:cs typeface="Calibri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Calibri"/>
              </a:rPr>
              <a:t>s</a:t>
            </a: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ikeresen gátat szabtak a fertőzés további  terjedésének</a:t>
            </a:r>
            <a:endParaRPr lang="hu-HU" sz="1600" dirty="0">
              <a:latin typeface="Calibri"/>
              <a:cs typeface="Arial"/>
            </a:endParaRPr>
          </a:p>
        </p:txBody>
      </p:sp>
      <p:cxnSp>
        <p:nvCxnSpPr>
          <p:cNvPr id="5" name="Egyenes összekötő nyíllal 1">
            <a:extLst>
              <a:ext uri="{FF2B5EF4-FFF2-40B4-BE49-F238E27FC236}">
                <a16:creationId xmlns:a16="http://schemas.microsoft.com/office/drawing/2014/main" id="{4479F309-6C20-4893-BF43-E006363E367F}"/>
              </a:ext>
            </a:extLst>
          </p:cNvPr>
          <p:cNvCxnSpPr/>
          <p:nvPr/>
        </p:nvCxnSpPr>
        <p:spPr bwMode="auto">
          <a:xfrm flipV="1">
            <a:off x="8441724" y="3623772"/>
            <a:ext cx="269547" cy="3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6F6B54ED-83FC-44DC-8B32-7741A784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9" y="1874048"/>
            <a:ext cx="107997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altLang="en-US" dirty="0">
                <a:cs typeface="DejaVu Sans" charset="0"/>
              </a:rPr>
              <a:t>         </a:t>
            </a:r>
            <a:r>
              <a:rPr lang="hu-HU" altLang="en-US" sz="3200" b="1" dirty="0">
                <a:latin typeface="Calibri" panose="020F0502020204030204" pitchFamily="34" charset="0"/>
                <a:cs typeface="DejaVu Sans" charset="0"/>
              </a:rPr>
              <a:t>Nemi beteg gondozásba bevont személyek</a:t>
            </a:r>
          </a:p>
        </p:txBody>
      </p:sp>
    </p:spTree>
    <p:extLst>
      <p:ext uri="{BB962C8B-B14F-4D97-AF65-F5344CB8AC3E}">
        <p14:creationId xmlns:p14="http://schemas.microsoft.com/office/powerpoint/2010/main" val="3241632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6F5309-C35E-4439-9154-76E7A193510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8D61BDA-DC1C-4A29-BAE0-1309A72E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702" y="1940118"/>
            <a:ext cx="8966172" cy="51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u-HU" altLang="en-US" sz="2400" b="1" dirty="0">
                <a:latin typeface="Calibri" panose="020F0502020204030204" pitchFamily="34" charset="0"/>
              </a:rPr>
              <a:t>Halálozási mutató Magyarország és a Vármegye között</a:t>
            </a:r>
          </a:p>
          <a:p>
            <a:pPr algn="ctr"/>
            <a:endParaRPr lang="hu-HU" altLang="en-US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E52FEC-C36B-4F99-B891-0B11CFEE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47" y="2584174"/>
            <a:ext cx="4018253" cy="34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1C4ACD2-B1DF-4754-BEEA-979A43CE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880" y="2584173"/>
            <a:ext cx="4066994" cy="445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200" dirty="0">
              <a:cs typeface="DejaVu Sans" charset="0"/>
            </a:endParaRPr>
          </a:p>
          <a:p>
            <a:pPr marL="285750" indent="-285750" algn="just">
              <a:buFont typeface="Wingdings" panose="02020603050405020304" pitchFamily="18" charset="0"/>
              <a:buChar char="Ø"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a hazai tuberkulózis elleni küzdelemben</a:t>
            </a: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     jelentős előrehaladást az OTSZE 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     (Országos Tüdőbeteg Szanatórium Egyesület) </a:t>
            </a:r>
          </a:p>
          <a:p>
            <a:pPr algn="just"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     által felállított intézmények hozták</a:t>
            </a:r>
          </a:p>
          <a:p>
            <a:pPr algn="just">
              <a:lnSpc>
                <a:spcPct val="100000"/>
              </a:lnSpc>
              <a:buClrTx/>
              <a:buSzTx/>
            </a:pPr>
            <a:endParaRPr lang="hu-HU" altLang="en-US" sz="1400" dirty="0">
              <a:latin typeface="Calibri"/>
              <a:ea typeface="Microsoft YaHei"/>
              <a:cs typeface="DejaVu Sans" charset="0"/>
            </a:endParaRPr>
          </a:p>
          <a:p>
            <a:pPr marL="342900" indent="-342900">
              <a:buFont typeface="Wingdings" panose="02020603050405020304" pitchFamily="18" charset="0"/>
              <a:buChar char="Ø"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a tbc elleni küzdelem kulcseleme a betegek szakorvosi ellátása volt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Kiemelt feladat    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50000"/>
              </a:lnSpc>
            </a:pPr>
            <a:endParaRPr lang="hu-HU" altLang="en-US" sz="1400" dirty="0">
              <a:latin typeface="Calibri"/>
              <a:ea typeface="Microsoft YaHei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→  a betegek szociális helyzetének rendezése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→  a megfelelő higiénés életmódra nevelés </a:t>
            </a: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sz="1400" dirty="0">
                <a:latin typeface="Calibri"/>
                <a:ea typeface="Microsoft YaHei"/>
                <a:cs typeface="DejaVu Sans" charset="0"/>
              </a:rPr>
              <a:t>→  ők maguk is elősegíthessék a gyógyulásukat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4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200" dirty="0"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4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50BBB6-3A30-4DFC-B075-314F35865B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9DD93-4DDB-4C9F-8FB1-6BD7673E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268" y="2375876"/>
            <a:ext cx="6308533" cy="35734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Kutatásaim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igazolják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hogy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Mátészalka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városában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épült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közkórházra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óriási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szüksége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volt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akkori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társadalomnak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a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betegségek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leküzdésében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fertőző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betegségek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terjedésének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megállításában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.   </a:t>
            </a:r>
            <a:endParaRPr 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342900" defTabSz="914400">
              <a:lnSpc>
                <a:spcPct val="50000"/>
              </a:lnSpc>
              <a:buFont typeface="Wingdings" panose="020B0604020202020204" pitchFamily="34" charset="0"/>
              <a:buChar char="Ø"/>
            </a:pP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342900" defTabSz="9144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folyamatos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fejlődésével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lakosságot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egészségtudatosságra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nevelte</a:t>
            </a: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defTabSz="914400">
              <a:lnSpc>
                <a:spcPct val="50000"/>
              </a:lnSpc>
            </a:pP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területi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ellátásával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környékbeli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falvakban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élőkre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is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pozitív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hatást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gyakorolt</a:t>
            </a: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defTabSz="914400">
              <a:lnSpc>
                <a:spcPct val="50000"/>
              </a:lnSpc>
            </a:pP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342900" indent="-342900" defTabSz="914400">
              <a:lnSpc>
                <a:spcPct val="150000"/>
              </a:lnSpc>
              <a:buFont typeface="Wingdings" panose="02020603050405020304" pitchFamily="18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javultak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egészségi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szociális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körülmények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</a:p>
          <a:p>
            <a:pPr defTabSz="914400"/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Jelenleg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a Szabolcs-Szatmár-Bereg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Vármegyei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Oktatókórház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egyik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tagkórházaként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működik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intézmény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.</a:t>
            </a:r>
          </a:p>
          <a:p>
            <a:pPr defTabSz="914400"/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2857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kórház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folyamatos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fejlődése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bizakodással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tölti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a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betegeket</a:t>
            </a:r>
            <a:endParaRPr lang="en-US" sz="1400" dirty="0" err="1">
              <a:solidFill>
                <a:schemeClr val="tx1"/>
              </a:solidFill>
              <a:latin typeface="Microsoft YaHei" panose="020B0503020204020204" pitchFamily="34" charset="-122"/>
              <a:cs typeface="Arial"/>
            </a:endParaRPr>
          </a:p>
          <a:p>
            <a:pPr defTabSz="914400"/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     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hiszen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a 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gyógyító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munkára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jelenleg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is 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szükség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van a 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 </a:t>
            </a:r>
            <a:r>
              <a:rPr lang="en-US" sz="1400" dirty="0" err="1">
                <a:latin typeface="Calibri"/>
                <a:ea typeface="+mn-ea"/>
                <a:cs typeface="Arial"/>
              </a:rPr>
              <a:t>városi</a:t>
            </a:r>
            <a:r>
              <a:rPr lang="en-US" sz="1400" dirty="0">
                <a:latin typeface="Calibri"/>
                <a:ea typeface="+mn-ea"/>
                <a:cs typeface="Arial"/>
              </a:rPr>
              <a:t>  </a:t>
            </a:r>
            <a:r>
              <a:rPr lang="en-US" sz="1400" dirty="0" err="1">
                <a:latin typeface="Calibri"/>
                <a:ea typeface="+mn-ea"/>
                <a:cs typeface="Arial"/>
              </a:rPr>
              <a:t>és</a:t>
            </a:r>
            <a:r>
              <a:rPr lang="en-US" sz="1400" dirty="0">
                <a:latin typeface="Calibri"/>
                <a:ea typeface="+mn-ea"/>
                <a:cs typeface="Arial"/>
              </a:rPr>
              <a:t> a</a:t>
            </a:r>
            <a:endParaRPr lang="en-US" sz="1400" dirty="0">
              <a:latin typeface="Calibri"/>
              <a:cs typeface="Arial"/>
            </a:endParaRPr>
          </a:p>
          <a:p>
            <a:pPr defTabSz="914400"/>
            <a:r>
              <a:rPr lang="en-US" sz="1400" dirty="0">
                <a:latin typeface="Calibri"/>
                <a:ea typeface="+mn-ea"/>
                <a:cs typeface="Arial"/>
              </a:rPr>
              <a:t>      </a:t>
            </a:r>
            <a:r>
              <a:rPr lang="en-US" sz="1400" dirty="0" err="1">
                <a:latin typeface="Calibri"/>
                <a:ea typeface="+mn-ea"/>
                <a:cs typeface="Arial"/>
              </a:rPr>
              <a:t>környékbeli</a:t>
            </a:r>
            <a:r>
              <a:rPr lang="en-US" sz="1400" dirty="0">
                <a:latin typeface="Calibri"/>
                <a:ea typeface="+mn-ea"/>
                <a:cs typeface="Arial"/>
              </a:rPr>
              <a:t> </a:t>
            </a:r>
            <a:r>
              <a:rPr lang="en-US" sz="1400" dirty="0" err="1">
                <a:latin typeface="Calibri"/>
                <a:ea typeface="+mn-ea"/>
                <a:cs typeface="Arial"/>
              </a:rPr>
              <a:t>lakosság</a:t>
            </a:r>
            <a:r>
              <a:rPr lang="en-US" sz="1400" dirty="0">
                <a:latin typeface="Calibri"/>
                <a:ea typeface="+mn-ea"/>
                <a:cs typeface="Arial"/>
              </a:rPr>
              <a:t> </a:t>
            </a:r>
            <a:r>
              <a:rPr lang="en-US" sz="1400" dirty="0" err="1">
                <a:latin typeface="Calibri"/>
                <a:ea typeface="+mn-ea"/>
                <a:cs typeface="Arial"/>
              </a:rPr>
              <a:t>egészségének</a:t>
            </a:r>
            <a:r>
              <a:rPr lang="en-US" sz="1400" dirty="0">
                <a:latin typeface="Calibri"/>
                <a:ea typeface="+mn-ea"/>
                <a:cs typeface="Arial"/>
              </a:rPr>
              <a:t> </a:t>
            </a:r>
            <a:r>
              <a:rPr lang="en-US" sz="1400" dirty="0" err="1">
                <a:latin typeface="Calibri"/>
                <a:ea typeface="+mn-ea"/>
                <a:cs typeface="Arial"/>
              </a:rPr>
              <a:t>megőrzése</a:t>
            </a:r>
            <a:r>
              <a:rPr lang="en-US" sz="1400" dirty="0">
                <a:latin typeface="Calibri"/>
                <a:ea typeface="+mn-ea"/>
                <a:cs typeface="Arial"/>
              </a:rPr>
              <a:t> </a:t>
            </a:r>
            <a:r>
              <a:rPr lang="en-US" sz="1400" dirty="0" err="1">
                <a:latin typeface="Calibri"/>
                <a:ea typeface="+mn-ea"/>
                <a:cs typeface="Arial"/>
              </a:rPr>
              <a:t>érdekében</a:t>
            </a:r>
            <a:r>
              <a:rPr lang="en-US" sz="1400" dirty="0">
                <a:latin typeface="Calibri"/>
                <a:ea typeface="+mn-ea"/>
                <a:cs typeface="Arial"/>
              </a:rPr>
              <a:t>. </a:t>
            </a:r>
            <a:endParaRPr lang="en-US" sz="1400" dirty="0">
              <a:solidFill>
                <a:schemeClr val="tx1"/>
              </a:solidFill>
              <a:latin typeface="Calibri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6B4C3-3F29-4256-84B5-8E100191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11" y="2495181"/>
            <a:ext cx="2128457" cy="35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51F07-C2EA-4DD6-A2F7-7EEB2A34E1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CC6250-B98E-46D2-8AC8-97E55CB1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247" y="3042506"/>
            <a:ext cx="8241267" cy="30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</a:pPr>
            <a:r>
              <a:rPr lang="hu-HU" altLang="en-US" sz="2000" i="1" dirty="0">
                <a:latin typeface="Calibri"/>
                <a:ea typeface="Microsoft YaHei"/>
                <a:cs typeface="DejaVu Sans" charset="0"/>
              </a:rPr>
              <a:t>„Egy  nép  egészségét,  erejét,  életképességét,  múltját  és  jövőjét  születési  és </a:t>
            </a:r>
            <a:endParaRPr lang="hu-HU" altLang="en-US" sz="2000" i="1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</a:pPr>
            <a:r>
              <a:rPr lang="hu-HU" altLang="en-US" sz="2000" i="1" dirty="0">
                <a:latin typeface="Calibri"/>
                <a:ea typeface="Microsoft YaHei"/>
                <a:cs typeface="DejaVu Sans" charset="0"/>
              </a:rPr>
              <a:t>halálozási viszonyai tükrözik vissza leghívebben.</a:t>
            </a:r>
            <a:endParaRPr lang="hu-HU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FontTx/>
            </a:pPr>
            <a:endParaRPr lang="hu-HU" altLang="en-US" sz="2000" i="1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hu-HU" altLang="en-US" sz="2000" i="1" dirty="0">
                <a:latin typeface="Calibri"/>
                <a:ea typeface="Microsoft YaHei"/>
                <a:cs typeface="DejaVu Sans" charset="0"/>
              </a:rPr>
              <a:t>A sok születés életképességet jelent.</a:t>
            </a:r>
            <a:endParaRPr lang="hu-HU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FontTx/>
            </a:pPr>
            <a:endParaRPr lang="hu-HU" altLang="en-US" sz="2000" i="1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</a:pPr>
            <a:r>
              <a:rPr lang="hu-HU" altLang="en-US" sz="2000" i="1" dirty="0">
                <a:latin typeface="Calibri"/>
                <a:ea typeface="Microsoft YaHei"/>
                <a:cs typeface="DejaVu Sans" charset="0"/>
              </a:rPr>
              <a:t>A  kevés  halálozás  pedig  fejlettebb  és  magasabb  egészségügyi  színvonalról  tesz </a:t>
            </a:r>
            <a:endParaRPr lang="hu-HU" altLang="en-US" sz="2000" i="1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hu-HU" altLang="en-US" sz="2000" i="1" dirty="0">
                <a:latin typeface="Calibri"/>
                <a:ea typeface="Microsoft YaHei"/>
                <a:cs typeface="DejaVu Sans" charset="0"/>
              </a:rPr>
              <a:t>bizonyságot.”</a:t>
            </a:r>
          </a:p>
        </p:txBody>
      </p:sp>
    </p:spTree>
    <p:extLst>
      <p:ext uri="{BB962C8B-B14F-4D97-AF65-F5344CB8AC3E}">
        <p14:creationId xmlns:p14="http://schemas.microsoft.com/office/powerpoint/2010/main" val="44622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9B588-7686-46B0-AE2D-A945098AD3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C95C4FC-37BE-456F-86F6-FCB53450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78" y="1854934"/>
            <a:ext cx="107997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DejaVu Sans" charset="0"/>
              </a:rPr>
              <a:t>Napjainkban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70A1C8F-A20F-4547-96C3-D3CC5D5DA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72" y="2511287"/>
            <a:ext cx="6761529" cy="30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C76D00C-94EB-4149-A21C-DE39E733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766" y="5610645"/>
            <a:ext cx="4706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DejaVu Sans" charset="0"/>
              </a:rPr>
              <a:t>SBO Mentőbejárat</a:t>
            </a:r>
          </a:p>
        </p:txBody>
      </p:sp>
    </p:spTree>
    <p:extLst>
      <p:ext uri="{BB962C8B-B14F-4D97-AF65-F5344CB8AC3E}">
        <p14:creationId xmlns:p14="http://schemas.microsoft.com/office/powerpoint/2010/main" val="183780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C7E857-6880-4878-973C-B03B47DCB3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1">
            <a:extLst>
              <a:ext uri="{FF2B5EF4-FFF2-40B4-BE49-F238E27FC236}">
                <a16:creationId xmlns:a16="http://schemas.microsoft.com/office/drawing/2014/main" id="{D421308F-D143-4727-B04A-E835190BDF1B}"/>
              </a:ext>
            </a:extLst>
          </p:cNvPr>
          <p:cNvSpPr txBox="1"/>
          <p:nvPr/>
        </p:nvSpPr>
        <p:spPr>
          <a:xfrm>
            <a:off x="6863411" y="2428941"/>
            <a:ext cx="2824920" cy="10467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defTabSz="914400">
              <a:spcBef>
                <a:spcPct val="0"/>
              </a:spcBef>
            </a:pPr>
            <a:r>
              <a:rPr lang="en-US" sz="3200" b="1" dirty="0">
                <a:latin typeface="Calibri"/>
                <a:ea typeface="+mj-ea"/>
                <a:cs typeface="Calibri"/>
              </a:rPr>
              <a:t>A </a:t>
            </a:r>
            <a:r>
              <a:rPr lang="en-US" sz="3200" b="1" dirty="0" err="1">
                <a:latin typeface="Calibri"/>
                <a:ea typeface="+mj-ea"/>
                <a:cs typeface="Calibri"/>
              </a:rPr>
              <a:t>Város</a:t>
            </a:r>
            <a:r>
              <a:rPr lang="en-US" sz="3200" b="1" dirty="0">
                <a:latin typeface="Calibri"/>
                <a:ea typeface="+mj-ea"/>
                <a:cs typeface="Calibri"/>
              </a:rPr>
              <a:t> </a:t>
            </a:r>
            <a:r>
              <a:rPr lang="en-US" sz="3200" b="1" dirty="0" err="1">
                <a:latin typeface="Calibri"/>
                <a:ea typeface="+mj-ea"/>
                <a:cs typeface="Calibri"/>
              </a:rPr>
              <a:t>Nevezetessége</a:t>
            </a:r>
            <a:r>
              <a:rPr lang="en-US" sz="3200" dirty="0">
                <a:latin typeface="Calibri"/>
                <a:ea typeface="+mj-ea"/>
                <a:cs typeface="Calibri"/>
              </a:rPr>
              <a:t>​</a:t>
            </a:r>
            <a:endParaRPr lang="hu-HU" dirty="0"/>
          </a:p>
        </p:txBody>
      </p:sp>
      <p:pic>
        <p:nvPicPr>
          <p:cNvPr id="4" name="Kép 6" descr="A képen épület, kültéri, ablak, ingatlan látható&#10;&#10;Automatikusan generált leírás">
            <a:extLst>
              <a:ext uri="{FF2B5EF4-FFF2-40B4-BE49-F238E27FC236}">
                <a16:creationId xmlns:a16="http://schemas.microsoft.com/office/drawing/2014/main" id="{6E4BC7F5-E8CF-499F-86E3-55FDDE85D5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955" y="2540588"/>
            <a:ext cx="4324433" cy="3238576"/>
          </a:xfrm>
          <a:prstGeom prst="rect">
            <a:avLst/>
          </a:prstGeom>
        </p:spPr>
      </p:pic>
      <p:sp>
        <p:nvSpPr>
          <p:cNvPr id="5" name="Szövegdoboz 2">
            <a:extLst>
              <a:ext uri="{FF2B5EF4-FFF2-40B4-BE49-F238E27FC236}">
                <a16:creationId xmlns:a16="http://schemas.microsoft.com/office/drawing/2014/main" id="{A5CA5F2C-73C3-43BF-BCE0-1CDD7483F307}"/>
              </a:ext>
            </a:extLst>
          </p:cNvPr>
          <p:cNvSpPr txBox="1"/>
          <p:nvPr/>
        </p:nvSpPr>
        <p:spPr>
          <a:xfrm>
            <a:off x="6537685" y="3475731"/>
            <a:ext cx="3762992" cy="34200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342900" defTabSz="914400">
              <a:buFont typeface="Wingdings" panose="020B0604020202020204" pitchFamily="34" charset="0"/>
              <a:buChar char="Ø"/>
            </a:pPr>
            <a:r>
              <a:rPr lang="en-US" sz="2000" dirty="0" err="1">
                <a:latin typeface="Calibri"/>
                <a:cs typeface="Calibri"/>
              </a:rPr>
              <a:t>Mátészalka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büszkén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viseli</a:t>
            </a:r>
            <a:r>
              <a:rPr lang="en-US" sz="2000" dirty="0">
                <a:latin typeface="Calibri"/>
                <a:cs typeface="Calibri"/>
              </a:rPr>
              <a:t> a ”</a:t>
            </a:r>
            <a:r>
              <a:rPr lang="en-US" sz="2000" dirty="0" err="1">
                <a:latin typeface="Calibri"/>
                <a:cs typeface="Calibri"/>
              </a:rPr>
              <a:t>fény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városa”címet</a:t>
            </a:r>
            <a:endParaRPr lang="hu-HU" dirty="0">
              <a:latin typeface="Calibri"/>
              <a:cs typeface="Arial" panose="020B0604020202020204" pitchFamily="34" charset="0"/>
            </a:endParaRPr>
          </a:p>
          <a:p>
            <a:pPr marL="114300" defTabSz="914400"/>
            <a:r>
              <a:rPr lang="en-US" sz="2000" dirty="0">
                <a:latin typeface="Calibri"/>
                <a:cs typeface="Calibri"/>
              </a:rPr>
              <a:t> ​</a:t>
            </a:r>
            <a:endParaRPr lang="hu-HU" dirty="0">
              <a:latin typeface="Calibri"/>
              <a:cs typeface="Arial" panose="020B0604020202020204" pitchFamily="34" charset="0"/>
            </a:endParaRPr>
          </a:p>
          <a:p>
            <a:pPr marL="457200" indent="-342900" defTabSz="914400">
              <a:buFont typeface="Wingdings" panose="020B0604020202020204" pitchFamily="34" charset="0"/>
              <a:buChar char="Ø"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1888.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Magyarországon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először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Mátészalkán</a:t>
            </a:r>
            <a:r>
              <a:rPr lang="en-US" sz="2000" dirty="0">
                <a:latin typeface="Calibri"/>
                <a:cs typeface="Calibri"/>
              </a:rPr>
              <a:t> - New </a:t>
            </a:r>
            <a:r>
              <a:rPr lang="en-US" sz="2000" dirty="0" err="1">
                <a:latin typeface="Calibri"/>
                <a:cs typeface="Calibri"/>
              </a:rPr>
              <a:t>Yorkkal</a:t>
            </a:r>
            <a:r>
              <a:rPr lang="en-US" sz="2000" dirty="0">
                <a:latin typeface="Calibri"/>
                <a:cs typeface="Calibri"/>
              </a:rPr>
              <a:t> - ​</a:t>
            </a:r>
            <a:r>
              <a:rPr lang="en-US" sz="2000" dirty="0" err="1">
                <a:latin typeface="Calibri"/>
                <a:cs typeface="Calibri"/>
              </a:rPr>
              <a:t>ugyanazon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időben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gyulladt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ki</a:t>
            </a:r>
            <a:r>
              <a:rPr lang="en-US" sz="2000" dirty="0">
                <a:latin typeface="Calibri"/>
                <a:cs typeface="Calibri"/>
              </a:rPr>
              <a:t> a </a:t>
            </a:r>
            <a:r>
              <a:rPr lang="en-US" sz="2000" dirty="0" err="1">
                <a:latin typeface="Calibri"/>
                <a:cs typeface="Calibri"/>
              </a:rPr>
              <a:t>villany</a:t>
            </a:r>
            <a:r>
              <a:rPr lang="en-US" sz="2000" dirty="0">
                <a:latin typeface="Calibri"/>
                <a:cs typeface="Calibri"/>
              </a:rPr>
              <a:t> a Kossuth </a:t>
            </a:r>
            <a:r>
              <a:rPr lang="en-US" sz="2000" dirty="0" err="1">
                <a:latin typeface="Calibri"/>
                <a:cs typeface="Calibri"/>
              </a:rPr>
              <a:t>utca</a:t>
            </a:r>
            <a:r>
              <a:rPr lang="en-US" sz="2000" dirty="0">
                <a:latin typeface="Calibri"/>
                <a:cs typeface="Calibri"/>
              </a:rPr>
              <a:t> 16. </a:t>
            </a:r>
            <a:r>
              <a:rPr lang="en-US" sz="2000" dirty="0" err="1">
                <a:latin typeface="Calibri"/>
                <a:cs typeface="Calibri"/>
              </a:rPr>
              <a:t>szám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alatt</a:t>
            </a:r>
            <a:r>
              <a:rPr lang="en-US" sz="2000" dirty="0">
                <a:latin typeface="Calibri"/>
                <a:cs typeface="Calibri"/>
              </a:rPr>
              <a:t>​</a:t>
            </a:r>
          </a:p>
          <a:p>
            <a:pPr marL="114300" defTabSz="914400"/>
            <a:endParaRPr lang="en-US" sz="2000" dirty="0">
              <a:latin typeface="Calibri"/>
              <a:cs typeface="Calibri"/>
            </a:endParaRPr>
          </a:p>
          <a:p>
            <a:pPr marL="114300" defTabSz="914400"/>
            <a:endParaRPr lang="en-US" sz="2000" dirty="0">
              <a:latin typeface="Calibri"/>
              <a:cs typeface="Calibri"/>
            </a:endParaRPr>
          </a:p>
          <a:p>
            <a:pPr marL="114300" defTabSz="914400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DDB74C8-D4EB-41D3-A545-F0EC51494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568" y="1232999"/>
            <a:ext cx="5292352" cy="15603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  </a:t>
            </a:r>
            <a:endParaRPr lang="hu-HU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9530362-577D-4E8A-8C43-8F6B124C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22" y="3054227"/>
            <a:ext cx="5214188" cy="374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C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Szövegdoboz 4">
            <a:extLst>
              <a:ext uri="{FF2B5EF4-FFF2-40B4-BE49-F238E27FC236}">
                <a16:creationId xmlns:a16="http://schemas.microsoft.com/office/drawing/2014/main" id="{288A6B78-64A9-487F-8928-42B09A7FDDD0}"/>
              </a:ext>
            </a:extLst>
          </p:cNvPr>
          <p:cNvSpPr txBox="1"/>
          <p:nvPr/>
        </p:nvSpPr>
        <p:spPr>
          <a:xfrm>
            <a:off x="1977292" y="5779164"/>
            <a:ext cx="67575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Calibri"/>
                <a:ea typeface="Microsoft YaHei"/>
              </a:rPr>
              <a:t>Schwartz </a:t>
            </a:r>
            <a:r>
              <a:rPr lang="en-US" sz="1600" i="1" dirty="0" err="1">
                <a:latin typeface="Calibri"/>
                <a:ea typeface="Microsoft YaHei"/>
              </a:rPr>
              <a:t>ház</a:t>
            </a:r>
            <a:r>
              <a:rPr lang="en-US" sz="1600" i="1" dirty="0">
                <a:latin typeface="Calibri"/>
                <a:ea typeface="Microsoft YaHei"/>
              </a:rPr>
              <a:t>,  </a:t>
            </a:r>
            <a:r>
              <a:rPr lang="en-US" sz="1600" i="1" dirty="0" err="1">
                <a:latin typeface="Calibri"/>
                <a:ea typeface="Microsoft YaHei"/>
              </a:rPr>
              <a:t>Magyarország</a:t>
            </a:r>
            <a:r>
              <a:rPr lang="en-US" sz="1600" i="1" dirty="0">
                <a:latin typeface="Calibri"/>
                <a:ea typeface="Microsoft YaHei"/>
              </a:rPr>
              <a:t> </a:t>
            </a:r>
            <a:r>
              <a:rPr lang="en-US" sz="1600" i="1" dirty="0" err="1">
                <a:latin typeface="Calibri"/>
                <a:ea typeface="Microsoft YaHei"/>
              </a:rPr>
              <a:t>első</a:t>
            </a:r>
            <a:r>
              <a:rPr lang="en-US" sz="1600" i="1" dirty="0">
                <a:latin typeface="Calibri"/>
                <a:ea typeface="Microsoft YaHei"/>
              </a:rPr>
              <a:t> </a:t>
            </a:r>
            <a:r>
              <a:rPr lang="en-US" sz="1600" i="1" dirty="0" err="1">
                <a:latin typeface="Calibri"/>
                <a:ea typeface="Microsoft YaHei"/>
              </a:rPr>
              <a:t>villamosított</a:t>
            </a:r>
            <a:r>
              <a:rPr lang="en-US" sz="1600" i="1" dirty="0">
                <a:latin typeface="Calibri"/>
                <a:ea typeface="Microsoft YaHei"/>
              </a:rPr>
              <a:t> </a:t>
            </a:r>
            <a:r>
              <a:rPr lang="en-US" sz="1600" i="1" dirty="0" err="1">
                <a:latin typeface="Calibri"/>
                <a:ea typeface="Microsoft YaHei"/>
              </a:rPr>
              <a:t>lakóépülete</a:t>
            </a:r>
            <a:r>
              <a:rPr lang="hu-HU" sz="1600" i="1" dirty="0">
                <a:latin typeface="Calibri"/>
                <a:ea typeface="Calibri"/>
                <a:cs typeface="Calibri"/>
              </a:rPr>
              <a:t>​</a:t>
            </a:r>
            <a:endParaRPr lang="hu-HU"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92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836EF5-960C-4BB4-8F38-923A6BF8F0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9476E3B-09E3-4F6A-998F-0EA9426E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31" y="1839303"/>
            <a:ext cx="107283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DejaVu Sans" charset="0"/>
              </a:rPr>
              <a:t>Napjainkban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2FB4A-76A6-48CF-BFA4-66225FAF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24" y="2469661"/>
            <a:ext cx="2674938" cy="36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62AEF5-42E5-40CA-9415-0AAD5B33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56" y="2508097"/>
            <a:ext cx="4430980" cy="30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525562A-B852-409F-8DBD-8C62ABA7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025" y="5713711"/>
            <a:ext cx="28876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DejaVu Sans" charset="0"/>
              </a:rPr>
              <a:t>Udvari rész</a:t>
            </a:r>
          </a:p>
        </p:txBody>
      </p:sp>
    </p:spTree>
    <p:extLst>
      <p:ext uri="{BB962C8B-B14F-4D97-AF65-F5344CB8AC3E}">
        <p14:creationId xmlns:p14="http://schemas.microsoft.com/office/powerpoint/2010/main" val="2856977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B2C074-7031-4458-AB23-C8E2E1644E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6A8F389B-866E-4890-85B2-C63D4A3B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823" y="1843211"/>
            <a:ext cx="12193900" cy="5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40"/>
                </a:solidFill>
                <a:latin typeface="Cambria"/>
                <a:ea typeface="Microsoft YaHei"/>
              </a:rPr>
              <a:t>Köszönöm</a:t>
            </a:r>
            <a:r>
              <a:rPr lang="en-US" sz="3200" b="1" dirty="0">
                <a:solidFill>
                  <a:srgbClr val="FF0040"/>
                </a:solidFill>
                <a:latin typeface="Cambria"/>
                <a:ea typeface="Microsoft YaHei"/>
              </a:rPr>
              <a:t> a  </a:t>
            </a:r>
            <a:r>
              <a:rPr lang="en-US" sz="3200" b="1" dirty="0" err="1">
                <a:solidFill>
                  <a:srgbClr val="FF0040"/>
                </a:solidFill>
                <a:latin typeface="Cambria"/>
                <a:ea typeface="Microsoft YaHei"/>
              </a:rPr>
              <a:t>megtisztelő</a:t>
            </a:r>
            <a:r>
              <a:rPr lang="en-US" sz="3200" b="1" dirty="0">
                <a:solidFill>
                  <a:srgbClr val="FF0040"/>
                </a:solidFill>
                <a:latin typeface="Cambria"/>
                <a:ea typeface="Microsoft YaHei"/>
              </a:rPr>
              <a:t> </a:t>
            </a:r>
            <a:r>
              <a:rPr lang="en-US" sz="3200" b="1" dirty="0" err="1">
                <a:solidFill>
                  <a:srgbClr val="FF0040"/>
                </a:solidFill>
                <a:latin typeface="Cambria"/>
                <a:ea typeface="Microsoft YaHei"/>
              </a:rPr>
              <a:t>figyelmet</a:t>
            </a:r>
            <a:r>
              <a:rPr lang="en-US" sz="3200" b="1" dirty="0">
                <a:solidFill>
                  <a:srgbClr val="FF0040"/>
                </a:solidFill>
                <a:latin typeface="Cambria"/>
                <a:ea typeface="Microsoft YaHei"/>
              </a:rPr>
              <a:t>! </a:t>
            </a:r>
            <a:r>
              <a:rPr lang="en-US" sz="3200" b="1" dirty="0">
                <a:solidFill>
                  <a:srgbClr val="FF0040"/>
                </a:solidFill>
                <a:latin typeface="Cambria"/>
                <a:ea typeface="Arial"/>
                <a:cs typeface="Arial"/>
              </a:rPr>
              <a:t>​</a:t>
            </a:r>
            <a:endParaRPr lang="hu-HU" altLang="en-US" sz="3200" b="1" dirty="0">
              <a:solidFill>
                <a:srgbClr val="FF0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/>
              <a:cs typeface="DejaVu Sans" charset="0"/>
            </a:endParaRPr>
          </a:p>
        </p:txBody>
      </p:sp>
      <p:pic>
        <p:nvPicPr>
          <p:cNvPr id="4" name="Kép 2" descr="A képen kültéri, ég, fa, felhő látható&#10;&#10;Automatikusan generált leírás">
            <a:extLst>
              <a:ext uri="{FF2B5EF4-FFF2-40B4-BE49-F238E27FC236}">
                <a16:creationId xmlns:a16="http://schemas.microsoft.com/office/drawing/2014/main" id="{55618DCC-B539-46B1-817A-53E81C6FF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0"/>
          <a:stretch/>
        </p:blipFill>
        <p:spPr>
          <a:xfrm>
            <a:off x="3304368" y="2458680"/>
            <a:ext cx="5715498" cy="3229949"/>
          </a:xfrm>
          <a:prstGeom prst="rect">
            <a:avLst/>
          </a:prstGeom>
        </p:spPr>
      </p:pic>
      <p:pic>
        <p:nvPicPr>
          <p:cNvPr id="5" name="Kép 1" descr="A képen madár, szöveg, embléma, címerpajzs látható&#10;&#10;Automatikusan generált leírás">
            <a:extLst>
              <a:ext uri="{FF2B5EF4-FFF2-40B4-BE49-F238E27FC236}">
                <a16:creationId xmlns:a16="http://schemas.microsoft.com/office/drawing/2014/main" id="{42EF1BCE-158A-4408-97A3-650E9D97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46" y="4467592"/>
            <a:ext cx="1510768" cy="15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21758F-458B-4D3F-BA3D-8BFD1047989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3">
            <a:extLst>
              <a:ext uri="{FF2B5EF4-FFF2-40B4-BE49-F238E27FC236}">
                <a16:creationId xmlns:a16="http://schemas.microsoft.com/office/drawing/2014/main" id="{4DF3AD7D-9176-4437-AA43-BB8C1AB43C23}"/>
              </a:ext>
            </a:extLst>
          </p:cNvPr>
          <p:cNvSpPr txBox="1"/>
          <p:nvPr/>
        </p:nvSpPr>
        <p:spPr>
          <a:xfrm>
            <a:off x="1969083" y="1975870"/>
            <a:ext cx="7968492" cy="4651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Calibri"/>
                <a:ea typeface="+mj-ea"/>
                <a:cs typeface="Calibri"/>
              </a:rPr>
              <a:t>A </a:t>
            </a:r>
            <a:r>
              <a:rPr lang="en-US" sz="3200" b="1" dirty="0" err="1">
                <a:latin typeface="Calibri"/>
                <a:ea typeface="+mj-ea"/>
                <a:cs typeface="Calibri"/>
              </a:rPr>
              <a:t>Fényes</a:t>
            </a:r>
            <a:r>
              <a:rPr lang="en-US" sz="3200" b="1" dirty="0">
                <a:latin typeface="Calibri"/>
                <a:ea typeface="+mj-ea"/>
                <a:cs typeface="Calibri"/>
              </a:rPr>
              <a:t> </a:t>
            </a:r>
            <a:r>
              <a:rPr lang="en-US" sz="3200" b="1" dirty="0" err="1">
                <a:latin typeface="Calibri"/>
                <a:ea typeface="+mj-ea"/>
                <a:cs typeface="Calibri"/>
              </a:rPr>
              <a:t>napok</a:t>
            </a:r>
            <a:r>
              <a:rPr lang="en-US" sz="3200" dirty="0">
                <a:latin typeface="Calibri"/>
                <a:ea typeface="+mj-ea"/>
                <a:cs typeface="Calibri"/>
              </a:rPr>
              <a:t>​</a:t>
            </a:r>
          </a:p>
        </p:txBody>
      </p:sp>
      <p:pic>
        <p:nvPicPr>
          <p:cNvPr id="4" name="Kép 6" descr="A képen szöveg, képernyőkép, poszter, tűzijáték látható&#10;&#10;Automatikusan generált leírás">
            <a:extLst>
              <a:ext uri="{FF2B5EF4-FFF2-40B4-BE49-F238E27FC236}">
                <a16:creationId xmlns:a16="http://schemas.microsoft.com/office/drawing/2014/main" id="{D8C1D641-DD45-4943-B847-9509D0F4E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395" r="3" b="36538"/>
          <a:stretch/>
        </p:blipFill>
        <p:spPr>
          <a:xfrm>
            <a:off x="1903709" y="2856537"/>
            <a:ext cx="2070788" cy="1595359"/>
          </a:xfrm>
          <a:prstGeom prst="rect">
            <a:avLst/>
          </a:prstGeom>
        </p:spPr>
      </p:pic>
      <p:pic>
        <p:nvPicPr>
          <p:cNvPr id="5" name="Kép 8" descr="A képen személy, kültéri, ruházat, Tánc látható&#10;&#10;Automatikusan generált leírás">
            <a:extLst>
              <a:ext uri="{FF2B5EF4-FFF2-40B4-BE49-F238E27FC236}">
                <a16:creationId xmlns:a16="http://schemas.microsoft.com/office/drawing/2014/main" id="{76CA202E-5249-4F02-9C9E-63E988B03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7" r="668" b="-1"/>
          <a:stretch/>
        </p:blipFill>
        <p:spPr>
          <a:xfrm>
            <a:off x="3974497" y="2857761"/>
            <a:ext cx="2069738" cy="1595359"/>
          </a:xfrm>
          <a:prstGeom prst="rect">
            <a:avLst/>
          </a:prstGeom>
        </p:spPr>
      </p:pic>
      <p:pic>
        <p:nvPicPr>
          <p:cNvPr id="6" name="Kép 5" descr="A képen lila, ruházat, Tánc, ibolya látható&#10;&#10;Automatikusan generált leírás">
            <a:extLst>
              <a:ext uri="{FF2B5EF4-FFF2-40B4-BE49-F238E27FC236}">
                <a16:creationId xmlns:a16="http://schemas.microsoft.com/office/drawing/2014/main" id="{07458796-C0F7-49EC-8416-36AD66DD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16"/>
          <a:stretch/>
        </p:blipFill>
        <p:spPr>
          <a:xfrm>
            <a:off x="6044235" y="2857762"/>
            <a:ext cx="2187023" cy="1596581"/>
          </a:xfrm>
          <a:prstGeom prst="rect">
            <a:avLst/>
          </a:prstGeom>
        </p:spPr>
      </p:pic>
      <p:pic>
        <p:nvPicPr>
          <p:cNvPr id="7" name="Kép 7" descr="A képen gyertya, tűz, láng, vigília látható&#10;&#10;Automatikusan generált leírás">
            <a:extLst>
              <a:ext uri="{FF2B5EF4-FFF2-40B4-BE49-F238E27FC236}">
                <a16:creationId xmlns:a16="http://schemas.microsoft.com/office/drawing/2014/main" id="{068F1E4B-9639-4FD4-94A3-F1160EE014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78" r="1655" b="-1"/>
          <a:stretch/>
        </p:blipFill>
        <p:spPr>
          <a:xfrm>
            <a:off x="8231258" y="2857763"/>
            <a:ext cx="2187023" cy="1595356"/>
          </a:xfrm>
          <a:prstGeom prst="rect">
            <a:avLst/>
          </a:prstGeom>
        </p:spPr>
      </p:pic>
      <p:sp>
        <p:nvSpPr>
          <p:cNvPr id="8" name="Szövegdoboz 4">
            <a:extLst>
              <a:ext uri="{FF2B5EF4-FFF2-40B4-BE49-F238E27FC236}">
                <a16:creationId xmlns:a16="http://schemas.microsoft.com/office/drawing/2014/main" id="{E0A7B0A0-AF82-463D-9CD0-8C4F0D024EB0}"/>
              </a:ext>
            </a:extLst>
          </p:cNvPr>
          <p:cNvSpPr txBox="1"/>
          <p:nvPr/>
        </p:nvSpPr>
        <p:spPr>
          <a:xfrm>
            <a:off x="1616985" y="4634896"/>
            <a:ext cx="10264718" cy="13482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800100" indent="-342900" defTabSz="914400">
              <a:buFont typeface="Wingdings" panose="020B0604020202020204" pitchFamily="34" charset="0"/>
              <a:buChar char="Ø"/>
            </a:pP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az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esemény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emlékére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minden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évben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megrendezésre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kerül</a:t>
            </a:r>
            <a:r>
              <a:rPr lang="en-US" sz="2000" dirty="0">
                <a:latin typeface="Calibri"/>
                <a:cs typeface="Calibri"/>
              </a:rPr>
              <a:t> a 3  </a:t>
            </a:r>
            <a:r>
              <a:rPr lang="en-US" sz="2000" dirty="0" err="1">
                <a:latin typeface="Calibri"/>
                <a:cs typeface="Calibri"/>
              </a:rPr>
              <a:t>napig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tartó</a:t>
            </a:r>
            <a:endParaRPr lang="hu-HU" sz="2000" dirty="0">
              <a:latin typeface="Calibri"/>
              <a:cs typeface="Arial" panose="020B0604020202020204" pitchFamily="34" charset="0"/>
            </a:endParaRPr>
          </a:p>
          <a:p>
            <a:pPr marL="457200" defTabSz="914400"/>
            <a:r>
              <a:rPr lang="en-US" sz="2000" dirty="0">
                <a:latin typeface="Calibri"/>
                <a:cs typeface="Calibri"/>
              </a:rPr>
              <a:t>       </a:t>
            </a:r>
            <a:r>
              <a:rPr lang="en-US" sz="2000" dirty="0" err="1">
                <a:latin typeface="Calibri"/>
                <a:cs typeface="Calibri"/>
              </a:rPr>
              <a:t>Mátészalkai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Fényes</a:t>
            </a:r>
            <a:r>
              <a:rPr lang="en-US" sz="2000" dirty="0">
                <a:latin typeface="Calibri"/>
                <a:cs typeface="Calibri"/>
              </a:rPr>
              <a:t>  </a:t>
            </a:r>
            <a:r>
              <a:rPr lang="en-US" sz="2000" dirty="0" err="1">
                <a:latin typeface="Calibri"/>
                <a:cs typeface="Calibri"/>
              </a:rPr>
              <a:t>napok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fesztivál</a:t>
            </a:r>
            <a:r>
              <a:rPr lang="en-US" sz="2000" dirty="0">
                <a:latin typeface="Calibri"/>
                <a:cs typeface="Calibri"/>
              </a:rPr>
              <a:t> </a:t>
            </a:r>
            <a:endParaRPr lang="hu-HU" sz="2000" dirty="0">
              <a:latin typeface="Calibri"/>
              <a:cs typeface="Arial" panose="020B0604020202020204" pitchFamily="34" charset="0"/>
            </a:endParaRPr>
          </a:p>
          <a:p>
            <a:pPr marL="457200" defTabSz="914400"/>
            <a:endParaRPr lang="en-US" sz="2000" dirty="0">
              <a:latin typeface="Calibri"/>
              <a:cs typeface="Calibri"/>
            </a:endParaRPr>
          </a:p>
          <a:p>
            <a:pPr marL="800100" indent="-342900" defTabSz="914400">
              <a:buFont typeface="Wingdings" panose="020B0604020202020204" pitchFamily="34" charset="0"/>
              <a:buChar char="Ø"/>
            </a:pP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minden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korosztály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számára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ingyenes</a:t>
            </a:r>
            <a:r>
              <a:rPr lang="en-US" sz="2000" dirty="0">
                <a:latin typeface="Calibri"/>
                <a:cs typeface="Calibri"/>
              </a:rPr>
              <a:t>  </a:t>
            </a:r>
            <a:r>
              <a:rPr lang="en-US" sz="2000" dirty="0" err="1">
                <a:latin typeface="Calibri"/>
                <a:cs typeface="Calibri"/>
              </a:rPr>
              <a:t>és</a:t>
            </a:r>
            <a:r>
              <a:rPr lang="en-US" sz="2000" dirty="0">
                <a:latin typeface="Calibri"/>
                <a:cs typeface="Calibri"/>
              </a:rPr>
              <a:t>  </a:t>
            </a:r>
            <a:r>
              <a:rPr lang="en-US" sz="2000" dirty="0" err="1">
                <a:latin typeface="Calibri"/>
                <a:cs typeface="Calibri"/>
              </a:rPr>
              <a:t>színes</a:t>
            </a:r>
            <a:r>
              <a:rPr lang="en-US" sz="2000" dirty="0">
                <a:latin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cs typeface="Calibri"/>
              </a:rPr>
              <a:t>programokat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kínál</a:t>
            </a:r>
            <a:r>
              <a:rPr lang="en-US" sz="2000" dirty="0">
                <a:latin typeface="Calibri"/>
                <a:cs typeface="Calibri"/>
              </a:rPr>
              <a:t> a 3 nap</a:t>
            </a:r>
            <a:endParaRPr lang="hu-HU" sz="2000" dirty="0"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Szövegdoboz 1">
            <a:extLst>
              <a:ext uri="{FF2B5EF4-FFF2-40B4-BE49-F238E27FC236}">
                <a16:creationId xmlns:a16="http://schemas.microsoft.com/office/drawing/2014/main" id="{F98D876C-9430-47D6-AEFC-5555FD7E6E2A}"/>
              </a:ext>
            </a:extLst>
          </p:cNvPr>
          <p:cNvSpPr txBox="1"/>
          <p:nvPr/>
        </p:nvSpPr>
        <p:spPr>
          <a:xfrm>
            <a:off x="9044495" y="641684"/>
            <a:ext cx="3384088" cy="1637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3200"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27D7B16-6864-4F9A-9305-01A609B0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569" y="1220006"/>
            <a:ext cx="5200341" cy="9872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  </a:t>
            </a:r>
            <a:endParaRPr lang="hu-HU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5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14CD0-C3BC-44D8-8B34-DB792DE99E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CC0CA9-A386-40E5-99DB-7BB81FC5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865" y="4790046"/>
            <a:ext cx="2772343" cy="17595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Mátészalka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Gyógyfürdő</a:t>
            </a:r>
            <a:endParaRPr lang="en-US" altLang="en-US" sz="3200" b="1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AA7C79-73F4-4C2A-A255-59A8DB020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5" b="2890"/>
          <a:stretch/>
        </p:blipFill>
        <p:spPr bwMode="auto">
          <a:xfrm>
            <a:off x="2027027" y="1814708"/>
            <a:ext cx="8282870" cy="27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0CEDF1D-161A-4DEF-A2F7-8E96E89E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509" y="4790045"/>
            <a:ext cx="4819388" cy="1447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000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1960. </a:t>
            </a:r>
            <a:r>
              <a:rPr lang="en-US" altLang="en-US" sz="1400" dirty="0" err="1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augusztus</a:t>
            </a:r>
            <a:r>
              <a:rPr lang="en-US" altLang="en-US" sz="140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28. 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ünnepélyes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keretek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között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felavatták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</a:p>
          <a:p>
            <a:pPr marL="57150" defTabSz="914400"/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  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57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fokos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meleg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vizet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adó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Gyógyfürdőt</a:t>
            </a: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4000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Alkalmas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mozgásszervi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megbetegedések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gerinc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és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izületek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kezelésére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</a:p>
          <a:p>
            <a:pPr marL="400050" indent="-342900" defTabSz="914400">
              <a:buFont typeface="Wingdings" panose="020B0604020202020204" pitchFamily="34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Jelenleg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uszodaként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is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üzemel</a:t>
            </a: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65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FD278D-5A30-43D1-BCAE-FD68A76321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848E12-692F-4093-A3B4-5B9D0BA9E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610" y="1135732"/>
            <a:ext cx="5966778" cy="211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sz="2000" b="1" dirty="0">
                <a:latin typeface="Calibri"/>
                <a:ea typeface="Microsoft YaHei"/>
                <a:cs typeface="Calibri"/>
              </a:rPr>
              <a:t>Kórházak kialakulása Magyarországon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6C5A29-34E1-4C9A-9C42-29F535F9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42" y="2499360"/>
            <a:ext cx="7490459" cy="35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Hazánkban  letelepedő  bencés  szerzetesek  már  </a:t>
            </a:r>
            <a:endParaRPr lang="hu-HU" altLang="en-US" sz="1600" dirty="0">
              <a:latin typeface="Calibri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rendelkeztek  bizonyos orvostudományi </a:t>
            </a:r>
            <a:endParaRPr lang="hu-HU" altLang="en-US" sz="1600" dirty="0">
              <a:latin typeface="Calibri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ismeretekkel  és  foglalkoztak  gyógyítással  is.  </a:t>
            </a:r>
            <a:endParaRPr lang="hu-HU" altLang="en-US" sz="1600" dirty="0">
              <a:latin typeface="Calibri"/>
              <a:cs typeface="DejaVu Sans" charset="0"/>
            </a:endParaRPr>
          </a:p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XIII.  században 64  kolostorkórházról  tudunk</a:t>
            </a: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Később létrejöttek az ispotályok un. "Szegénykórház"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b="1" u="sng" dirty="0">
                <a:latin typeface="Calibri"/>
                <a:ea typeface="Microsoft YaHei"/>
                <a:cs typeface="DejaVu Sans" charset="0"/>
              </a:rPr>
              <a:t>Ápolás kezdete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/>
              <a:cs typeface="DejaVu Sans" charset="0"/>
            </a:endParaRPr>
          </a:p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 kolostorkórházakban apácák végezték az ápolást a túlvilági jutalom reményében.  </a:t>
            </a:r>
            <a:endParaRPr lang="hu-HU" altLang="en-US" sz="1600" dirty="0">
              <a:latin typeface="Calibri"/>
              <a:cs typeface="DejaVu Sans" charset="0"/>
            </a:endParaRPr>
          </a:p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 </a:t>
            </a:r>
            <a:r>
              <a:rPr lang="hu-HU" altLang="en-US" sz="1600" i="1" dirty="0">
                <a:latin typeface="Calibri"/>
                <a:ea typeface="Microsoft YaHei"/>
                <a:cs typeface="DejaVu Sans" charset="0"/>
              </a:rPr>
              <a:t>„charitas”  </a:t>
            </a: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végzésére kiemelkedően példát statuáltak, amely az egészségügyi </a:t>
            </a:r>
            <a:endParaRPr lang="hu-HU" altLang="en-US" sz="1600" dirty="0">
              <a:latin typeface="Calibri"/>
              <a:cs typeface="DejaVu Sans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      ellátásnak évszázadokig az alapját jelentette.</a:t>
            </a:r>
          </a:p>
          <a:p>
            <a:pPr marL="342900" indent="-342900" algn="just">
              <a:buFont typeface="Wingdings"/>
              <a:buChar char="Ø"/>
            </a:pPr>
            <a:endParaRPr lang="hu-HU" altLang="en-US" sz="1600" dirty="0">
              <a:latin typeface="Calibri"/>
              <a:cs typeface="DejaVu Sans" charset="0"/>
            </a:endParaRPr>
          </a:p>
          <a:p>
            <a:pPr marL="342900" indent="-342900" algn="just">
              <a:buFont typeface="Wingdings"/>
              <a:buChar char="Ø"/>
            </a:pPr>
            <a:r>
              <a:rPr lang="hu-HU" altLang="en-US" sz="1600" dirty="0">
                <a:latin typeface="Calibri"/>
                <a:ea typeface="Microsoft YaHei"/>
                <a:cs typeface="DejaVu Sans" charset="0"/>
              </a:rPr>
              <a:t>Az ápolást 1951-től a diakonissza nővérek végezték.</a:t>
            </a:r>
          </a:p>
          <a:p>
            <a:pPr marL="342900" indent="-342900" algn="just">
              <a:buFont typeface="Wingdings" panose="02020603050405020304" pitchFamily="18" charset="0"/>
              <a:buChar char="Ø"/>
            </a:pPr>
            <a:r>
              <a:rPr lang="hu-HU" altLang="en-US" sz="1600" b="1" i="1" dirty="0">
                <a:latin typeface="Calibri"/>
                <a:ea typeface="Microsoft YaHei"/>
                <a:cs typeface="DejaVu Sans" charset="0"/>
              </a:rPr>
              <a:t>Jelmondatuk  </a:t>
            </a:r>
            <a:r>
              <a:rPr lang="hu-HU" sz="1600" dirty="0">
                <a:latin typeface="Calibri"/>
                <a:ea typeface="Microsoft YaHei"/>
                <a:cs typeface="Calibri"/>
              </a:rPr>
              <a:t>"</a:t>
            </a:r>
            <a:r>
              <a:rPr lang="hu-HU" altLang="en-US" sz="1600" b="1" i="1" dirty="0">
                <a:latin typeface="Calibri"/>
                <a:ea typeface="Microsoft YaHei"/>
                <a:cs typeface="Times New Roman"/>
              </a:rPr>
              <a:t>Jutalmam, hogy tehetem</a:t>
            </a:r>
            <a:r>
              <a:rPr lang="hu-HU" sz="1600" dirty="0">
                <a:latin typeface="Calibri"/>
                <a:ea typeface="Microsoft YaHei"/>
                <a:cs typeface="Calibri"/>
              </a:rPr>
              <a:t>"</a:t>
            </a:r>
            <a:r>
              <a:rPr lang="hu-HU" altLang="en-US" sz="1600" b="1" i="1" dirty="0">
                <a:latin typeface="Calibri"/>
                <a:ea typeface="Microsoft YaHei"/>
                <a:cs typeface="Times New Roman"/>
              </a:rPr>
              <a:t> </a:t>
            </a:r>
            <a:r>
              <a:rPr lang="hu-HU" altLang="en-US" sz="1600" b="1" dirty="0">
                <a:latin typeface="Calibri"/>
                <a:ea typeface="Microsoft YaHei"/>
                <a:cs typeface="Times New Roman"/>
              </a:rPr>
              <a:t> </a:t>
            </a:r>
            <a:endParaRPr lang="hu-HU" altLang="en-US" sz="1600" b="1" dirty="0">
              <a:latin typeface="Calibri"/>
              <a:cs typeface="Times New Roman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4BC162D-AF14-4AE9-B32D-7265F286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57" y="1883139"/>
            <a:ext cx="3612125" cy="246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9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8F11D4-E777-4F6C-8BE1-8E3699DDF1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3549CB-4600-4286-A298-330EF475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032" y="1957829"/>
            <a:ext cx="7715229" cy="8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0000"/>
              </a:lnSpc>
              <a:buClrTx/>
            </a:pPr>
            <a:r>
              <a:rPr lang="hu-HU" altLang="en-US" sz="1600" dirty="0">
                <a:latin typeface="Arial"/>
                <a:ea typeface="Microsoft YaHei"/>
                <a:cs typeface="Arial"/>
              </a:rPr>
              <a:t>“</a:t>
            </a:r>
            <a:r>
              <a:rPr lang="hu-HU" altLang="en-US" sz="1600" b="1" dirty="0">
                <a:latin typeface="Calibri"/>
                <a:ea typeface="Microsoft YaHei"/>
                <a:cs typeface="Calibri"/>
              </a:rPr>
              <a:t>A diakónia pedig nem más, mint azok a jó cselekedetek, melyek igaz hitből, Isten törvénye szerint, az Ő dicsőségére történnek</a:t>
            </a:r>
            <a:endParaRPr lang="hu-HU" sz="1600" b="1" dirty="0">
              <a:latin typeface="Calibri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hu-HU" altLang="en-US" sz="1600" b="1" dirty="0">
                <a:latin typeface="Calibri"/>
                <a:ea typeface="Microsoft YaHei"/>
                <a:cs typeface="Calibri"/>
              </a:rPr>
              <a:t> </a:t>
            </a:r>
            <a:r>
              <a:rPr lang="hu-HU" altLang="en-US" sz="1600" b="1" i="1" dirty="0">
                <a:latin typeface="Calibri"/>
                <a:ea typeface="Microsoft YaHei"/>
                <a:cs typeface="Calibri"/>
              </a:rPr>
              <a:t>-írja a Filadelfiát megalapító lelkész, Bodoky (Biberauer) Richárd-</a:t>
            </a:r>
            <a:endParaRPr lang="hu-HU" sz="1600" b="1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sz="1600" b="1" i="1" dirty="0">
              <a:latin typeface="Calibri"/>
              <a:cs typeface="Calibri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B033CD2-9B52-4C1C-8CD6-133D3C10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48" y="2819401"/>
            <a:ext cx="5017904" cy="30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A85E4D1-3F88-42CF-8778-BA56ACD4E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37" y="5819948"/>
            <a:ext cx="60074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hu-HU" altLang="en-US" sz="1400" i="1" dirty="0">
                <a:latin typeface="Arial"/>
                <a:ea typeface="Microsoft YaHei"/>
                <a:cs typeface="Arial"/>
              </a:rPr>
              <a:t>                 </a:t>
            </a:r>
            <a:r>
              <a:rPr lang="hu-HU" altLang="en-US" sz="1400" i="1" dirty="0">
                <a:latin typeface="Calibri"/>
                <a:ea typeface="Microsoft YaHei"/>
                <a:cs typeface="Arial"/>
              </a:rPr>
              <a:t> </a:t>
            </a:r>
            <a:r>
              <a:rPr lang="hu-HU" altLang="en-US" sz="1400" i="1" dirty="0">
                <a:latin typeface="Calibri"/>
                <a:ea typeface="Microsoft YaHei"/>
                <a:cs typeface="Calibri"/>
              </a:rPr>
              <a:t>Biberauer-házaspár a diakonisszákkal-1930-körül</a:t>
            </a:r>
          </a:p>
        </p:txBody>
      </p:sp>
    </p:spTree>
    <p:extLst>
      <p:ext uri="{BB962C8B-B14F-4D97-AF65-F5344CB8AC3E}">
        <p14:creationId xmlns:p14="http://schemas.microsoft.com/office/powerpoint/2010/main" val="205407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6A6A05-EB47-4918-B2BF-4199E0831FD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BE354CD-7643-4962-B384-9C4A6A6B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63" y="1921352"/>
            <a:ext cx="4370832" cy="16162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Az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orvosi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tevékenység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kezdete</a:t>
            </a:r>
            <a:r>
              <a:rPr lang="en-US" altLang="en-US" sz="3200" b="1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Magyarországon</a:t>
            </a:r>
            <a:endParaRPr lang="en-US" altLang="en-US" sz="3200" b="1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88EB1-29D2-4362-95DC-5E461512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63" y="3581037"/>
            <a:ext cx="3797296" cy="1251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XII.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század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végén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jelentek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meg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Magyarországon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az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első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világjáró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orvosok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(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sebészek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)</a:t>
            </a:r>
            <a:endParaRPr lang="hu-HU" sz="1400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  <a:p>
            <a:pPr defTabSz="914400"/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marL="342900" indent="-342900" defTabSz="914400">
              <a:buFont typeface="Wingdings" panose="02020603050405020304" pitchFamily="18" charset="0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Orvostudomány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 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folyamatosan</a:t>
            </a:r>
            <a:r>
              <a:rPr lang="en-US" altLang="en-US" sz="1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fejlődött</a:t>
            </a:r>
            <a:endParaRPr lang="en-US" altLang="en-US" sz="14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42B4426-021F-4E71-B2BB-A89043114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r="7119" b="2"/>
          <a:stretch/>
        </p:blipFill>
        <p:spPr bwMode="auto">
          <a:xfrm>
            <a:off x="6408421" y="2528453"/>
            <a:ext cx="3895341" cy="31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zövegdoboz 1">
            <a:extLst>
              <a:ext uri="{FF2B5EF4-FFF2-40B4-BE49-F238E27FC236}">
                <a16:creationId xmlns:a16="http://schemas.microsoft.com/office/drawing/2014/main" id="{F91B9C6A-24A9-484E-B3FD-9AD63550D66B}"/>
              </a:ext>
            </a:extLst>
          </p:cNvPr>
          <p:cNvSpPr txBox="1"/>
          <p:nvPr/>
        </p:nvSpPr>
        <p:spPr>
          <a:xfrm>
            <a:off x="2122464" y="4832766"/>
            <a:ext cx="3797731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anose="02020603050405020304" pitchFamily="18" charset="0"/>
              <a:buChar char="Ø"/>
            </a:pPr>
            <a:r>
              <a:rPr lang="en-US" sz="1400" dirty="0">
                <a:latin typeface="Calibri"/>
                <a:ea typeface="Microsoft YaHei"/>
                <a:cs typeface="Arial"/>
              </a:rPr>
              <a:t>1806. 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Bevezették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az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5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éves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orvos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sebészi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képzést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endParaRPr lang="hu-HU" sz="1400" dirty="0">
              <a:latin typeface="Calibri"/>
              <a:ea typeface="Microsoft YaHei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r>
              <a:rPr lang="en-US" sz="1400" dirty="0">
                <a:latin typeface="Calibri"/>
                <a:ea typeface="Microsoft YaHei"/>
                <a:cs typeface="Arial"/>
              </a:rPr>
              <a:t>             ​</a:t>
            </a:r>
            <a:endParaRPr lang="hu-HU" sz="1400" dirty="0">
              <a:latin typeface="Calibri"/>
              <a:ea typeface="Microsoft YaHei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2020603050405020304" pitchFamily="18" charset="0"/>
              <a:buChar char="Ø"/>
            </a:pPr>
            <a:r>
              <a:rPr lang="en-US" sz="1400" dirty="0">
                <a:latin typeface="Calibri"/>
                <a:ea typeface="Microsoft YaHei"/>
                <a:cs typeface="Arial"/>
              </a:rPr>
              <a:t>1844. 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Törvénybe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iktatták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a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magyar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nyelvű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orvos</a:t>
            </a:r>
            <a:r>
              <a:rPr lang="en-US" sz="1400" dirty="0">
                <a:latin typeface="Calibri"/>
                <a:ea typeface="Microsoft YaHei"/>
                <a:cs typeface="Arial"/>
              </a:rPr>
              <a:t> </a:t>
            </a:r>
            <a:r>
              <a:rPr lang="en-US" sz="1400" dirty="0" err="1">
                <a:latin typeface="Calibri"/>
                <a:ea typeface="Microsoft YaHei"/>
                <a:cs typeface="Arial"/>
              </a:rPr>
              <a:t>képzést</a:t>
            </a:r>
            <a:r>
              <a:rPr lang="en-US" sz="1400" dirty="0">
                <a:latin typeface="Calibri"/>
                <a:ea typeface="Microsoft YaHei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8751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A07EBE-0FA7-419A-9047-AE87D14AAEA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1FD6304-4FD2-4BAD-94C7-D086641E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7852"/>
            <a:ext cx="6205538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hu-H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hu-HU" altLang="en-US" sz="2200" b="1" dirty="0">
                <a:latin typeface="Times New Roman" panose="02020603050405020304" pitchFamily="18" charset="0"/>
              </a:rPr>
              <a:t>     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hu-HU" altLang="en-US" sz="2200" b="1" dirty="0">
                <a:latin typeface="Times New Roman" panose="02020603050405020304" pitchFamily="18" charset="0"/>
              </a:rPr>
              <a:t>     </a:t>
            </a:r>
            <a:r>
              <a:rPr lang="hu-HU" altLang="en-US" sz="2600" b="1" dirty="0"/>
              <a:t>Járványok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A9566-4F9C-4C1F-8826-9CBAD9A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4" y="2453640"/>
            <a:ext cx="6479857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hu-HU" dirty="0">
                <a:latin typeface="Calibri"/>
                <a:ea typeface="Microsoft YaHei"/>
                <a:cs typeface="Calibri"/>
              </a:rPr>
              <a:t>A vármegyében egymást követték a  járványok  az elmaradott 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Calibri"/>
                <a:ea typeface="Microsoft YaHei"/>
                <a:cs typeface="Calibri"/>
              </a:rPr>
              <a:t>egészségügyi állapotok erre nem voltak felkészülve így 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Calibri"/>
                <a:ea typeface="Microsoft YaHei"/>
                <a:cs typeface="Calibri"/>
              </a:rPr>
              <a:t>magasra nőtt  a halálozások száma.</a:t>
            </a:r>
            <a:endParaRPr lang="en-US" dirty="0">
              <a:latin typeface="Calibri"/>
              <a:ea typeface="Microsoft YaHei"/>
              <a:cs typeface="Calibri"/>
            </a:endParaRPr>
          </a:p>
          <a:p>
            <a:pPr>
              <a:lnSpc>
                <a:spcPct val="100000"/>
              </a:lnSpc>
              <a:buClrTx/>
              <a:buFontTx/>
            </a:pPr>
            <a:endParaRPr lang="hu-HU" altLang="en-US" sz="1600" dirty="0">
              <a:latin typeface="Arial"/>
              <a:ea typeface="Microsoft YaHei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1741         Pestis </a:t>
            </a:r>
            <a:endParaRPr lang="hu-HU" altLang="en-US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1798         Első himlőjárvány 39 gyermek áldozat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1819         Második himlőjárvány 38 gyermek áldozat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1825         Himlő és vérhasjárvány összesen 74 halálozás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1831         Nagy kolerajárvány 2 hónap alatt 153 halálos áldozat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1835         Himlő és kanyaró járvány melynek 107 áldozata volt </a:t>
            </a:r>
            <a:endParaRPr lang="hu-HU" altLang="en-US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1842-55   Többször is tombolt kolera, vérhas és himlőjárvány,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                  összesen 107 emberéletet követelt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hu-HU" altLang="en-US" dirty="0">
                <a:latin typeface="Calibri"/>
                <a:ea typeface="Microsoft YaHei"/>
                <a:cs typeface="DejaVu Sans" charset="0"/>
              </a:rPr>
              <a:t>1873         Kolera ismét pusztított ezúttal 63 haláleset volt</a:t>
            </a:r>
            <a:endParaRPr lang="hu-HU" dirty="0">
              <a:latin typeface="Arial"/>
              <a:ea typeface="Microsoft YaHei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>
              <a:latin typeface="Arial"/>
              <a:ea typeface="Microsoft YaHe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9BD7-EAD6-4C14-B552-0A602593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1" y="2578276"/>
            <a:ext cx="2427671" cy="333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9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2471</Words>
  <Application>Microsoft Office PowerPoint</Application>
  <PresentationFormat>Widescreen</PresentationFormat>
  <Paragraphs>295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Microsoft YaHei</vt:lpstr>
      <vt:lpstr>Arial</vt:lpstr>
      <vt:lpstr>Calibri</vt:lpstr>
      <vt:lpstr>Calibri Light</vt:lpstr>
      <vt:lpstr>Cambria</vt:lpstr>
      <vt:lpstr>DejaVu Sans</vt:lpstr>
      <vt:lpstr>Open Sans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18</cp:revision>
  <dcterms:created xsi:type="dcterms:W3CDTF">2023-10-25T07:09:48Z</dcterms:created>
  <dcterms:modified xsi:type="dcterms:W3CDTF">2023-10-27T12:55:57Z</dcterms:modified>
</cp:coreProperties>
</file>