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461C8-E445-41EC-890F-B9A583AE7A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913-8221-4B71-B92F-8D0E8B4C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66819F-4DDD-469B-8029-8EB3AA2A2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70" y="6325090"/>
            <a:ext cx="11804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1914DB-01A6-4118-8AA6-6E027280C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124" y="1558802"/>
            <a:ext cx="11804540" cy="47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5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076" y="6332905"/>
            <a:ext cx="11815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FF2424-3261-4B67-9474-66E9B9BC78B2}"/>
              </a:ext>
            </a:extLst>
          </p:cNvPr>
          <p:cNvSpPr txBox="1">
            <a:spLocks/>
          </p:cNvSpPr>
          <p:nvPr userDrawn="1"/>
        </p:nvSpPr>
        <p:spPr>
          <a:xfrm>
            <a:off x="4184169" y="1167141"/>
            <a:ext cx="5216238" cy="365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CONFERINȚA PROFESIONALĂ PERFORMANTA MEDICALA </a:t>
            </a:r>
          </a:p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CALEA SPRE VINDECARE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23611-EEF9-4001-8A06-972E82295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570" y="290982"/>
            <a:ext cx="4562661" cy="793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8918686-23DB-4F90-92A8-C5912AF684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485" y="241710"/>
            <a:ext cx="1959425" cy="54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7A0001-99E5-446D-911C-77AD49FE7812}"/>
              </a:ext>
            </a:extLst>
          </p:cNvPr>
          <p:cNvSpPr txBox="1"/>
          <p:nvPr userDrawn="1"/>
        </p:nvSpPr>
        <p:spPr>
          <a:xfrm>
            <a:off x="9636910" y="1167141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 Mare</a:t>
            </a:r>
          </a:p>
          <a:p>
            <a:pPr algn="r"/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24-25 </a:t>
            </a:r>
            <a:r>
              <a:rPr lang="fr-FR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Noiembrie</a:t>
            </a:r>
            <a:r>
              <a:rPr lang="fr-FR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9257B-D89C-427A-A87B-1FC81C6F11F5}"/>
              </a:ext>
            </a:extLst>
          </p:cNvPr>
          <p:cNvSpPr txBox="1"/>
          <p:nvPr userDrawn="1"/>
        </p:nvSpPr>
        <p:spPr>
          <a:xfrm>
            <a:off x="1072001" y="1170595"/>
            <a:ext cx="31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ROcHUs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–Care for health in Satu Mare and </a:t>
            </a:r>
          </a:p>
          <a:p>
            <a:r>
              <a:rPr lang="en-US" sz="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Szabolcs-Szatmár-Bereg</a:t>
            </a: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ROHU 457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8A3F0-6425-453F-9D0B-8CFE58EBFFD6}"/>
              </a:ext>
            </a:extLst>
          </p:cNvPr>
          <p:cNvCxnSpPr>
            <a:cxnSpLocks/>
          </p:cNvCxnSpPr>
          <p:nvPr userDrawn="1"/>
        </p:nvCxnSpPr>
        <p:spPr>
          <a:xfrm>
            <a:off x="151075" y="1532266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CD349E-CB6D-4CF1-8906-8FD3A389C711}"/>
              </a:ext>
            </a:extLst>
          </p:cNvPr>
          <p:cNvCxnSpPr>
            <a:cxnSpLocks/>
          </p:cNvCxnSpPr>
          <p:nvPr userDrawn="1"/>
        </p:nvCxnSpPr>
        <p:spPr>
          <a:xfrm>
            <a:off x="151075" y="6300124"/>
            <a:ext cx="11815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4964F-6EF6-4F3C-9890-E16C231B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820" y="6292850"/>
            <a:ext cx="1194190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622FB5-551B-4AF2-B21C-ECF78FDA2C89}"/>
              </a:ext>
            </a:extLst>
          </p:cNvPr>
          <p:cNvCxnSpPr/>
          <p:nvPr/>
        </p:nvCxnSpPr>
        <p:spPr>
          <a:xfrm>
            <a:off x="2470484" y="6300124"/>
            <a:ext cx="7805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3D39A19-823C-4118-9A81-2131C0ED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37" y="1985324"/>
            <a:ext cx="6906126" cy="38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649BB0-DEBE-4EE2-B147-DA2E520DE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1977C4-329F-414F-838D-547D4AE1EEAA}"/>
              </a:ext>
            </a:extLst>
          </p:cNvPr>
          <p:cNvSpPr txBox="1">
            <a:spLocks/>
          </p:cNvSpPr>
          <p:nvPr/>
        </p:nvSpPr>
        <p:spPr>
          <a:xfrm>
            <a:off x="994611" y="2082428"/>
            <a:ext cx="8229600" cy="896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Tratament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oncologic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39038A-E7F8-44CE-9B8D-B7908D5CBA73}"/>
              </a:ext>
            </a:extLst>
          </p:cNvPr>
          <p:cNvSpPr txBox="1">
            <a:spLocks/>
          </p:cNvSpPr>
          <p:nvPr/>
        </p:nvSpPr>
        <p:spPr>
          <a:xfrm>
            <a:off x="457200" y="3343665"/>
            <a:ext cx="11245516" cy="29814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Iulie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2019 debut EGFR-TKI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generatia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 III-a: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Osimertinib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Tagrisso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 80mg 1cpr/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zi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28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zile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Bifosfonati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Zometa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4mg 1f/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luna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antialgic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derivat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morfina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Sevredol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10mg 3-4tb/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zi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96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742609-8A19-42FC-B618-1767FF3E6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46F64A-DB55-4CF7-9D87-168B2C3F1682}"/>
              </a:ext>
            </a:extLst>
          </p:cNvPr>
          <p:cNvSpPr txBox="1">
            <a:spLocks/>
          </p:cNvSpPr>
          <p:nvPr/>
        </p:nvSpPr>
        <p:spPr>
          <a:xfrm>
            <a:off x="2750281" y="1742324"/>
            <a:ext cx="2383766" cy="896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Evolutie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DB762A-4846-4FC8-9065-5CDF507C74AB}"/>
              </a:ext>
            </a:extLst>
          </p:cNvPr>
          <p:cNvSpPr txBox="1">
            <a:spLocks/>
          </p:cNvSpPr>
          <p:nvPr/>
        </p:nvSpPr>
        <p:spPr>
          <a:xfrm>
            <a:off x="457199" y="2638926"/>
            <a:ext cx="11149263" cy="368567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Iulie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2019-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septembrie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2021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Imagistic-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raspuns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partial: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perisistenta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leziunilor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hepatice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osoase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Obiectiv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efecte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secundare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anemie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grad 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inapetenta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CP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usor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descendenta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-2-3kg,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sindrom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algic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controlat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Sevredol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1tb/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zi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), IP2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0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C5C671-7608-42A9-ADB9-F4C769ED0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955751-525E-4372-83F5-2AD65DB0D6E4}"/>
              </a:ext>
            </a:extLst>
          </p:cNvPr>
          <p:cNvSpPr txBox="1">
            <a:spLocks/>
          </p:cNvSpPr>
          <p:nvPr/>
        </p:nvSpPr>
        <p:spPr>
          <a:xfrm>
            <a:off x="2767263" y="1866650"/>
            <a:ext cx="8229600" cy="8199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Evolutie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A626FA-0AB5-4DA4-BBEA-AF53746FA88C}"/>
              </a:ext>
            </a:extLst>
          </p:cNvPr>
          <p:cNvSpPr txBox="1">
            <a:spLocks/>
          </p:cNvSpPr>
          <p:nvPr/>
        </p:nvSpPr>
        <p:spPr>
          <a:xfrm>
            <a:off x="457199" y="2687053"/>
            <a:ext cx="11389895" cy="3637546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Octombrie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2021: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fatigabilitate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anemie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 II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Consult cardiologic-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Spitalul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Monza Cluj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Napoca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Dr Mot Stefan: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recomanda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evaluarea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morfologiei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valvulare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coronarografie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consult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chirurgie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cardio-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vasculara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S-a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efectuat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ecografie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transtoracica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coronarografie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AngioCT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(protocol TAVI)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Indicatie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inlocuirea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valvulara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aortica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EED81F-8FC9-42F0-9A33-8B9F1604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9648B2-DDE8-4FB1-A0E1-85B1440CF19E}"/>
              </a:ext>
            </a:extLst>
          </p:cNvPr>
          <p:cNvSpPr txBox="1">
            <a:spLocks/>
          </p:cNvSpPr>
          <p:nvPr/>
        </p:nvSpPr>
        <p:spPr>
          <a:xfrm>
            <a:off x="1764631" y="1981200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Decizie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terapeutica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088101-019C-4E11-AA59-342A8151DDF7}"/>
              </a:ext>
            </a:extLst>
          </p:cNvPr>
          <p:cNvSpPr txBox="1">
            <a:spLocks/>
          </p:cNvSpPr>
          <p:nvPr/>
        </p:nvSpPr>
        <p:spPr>
          <a:xfrm>
            <a:off x="457200" y="2622884"/>
            <a:ext cx="10106526" cy="37017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Echipa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multidisciplinara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Cardiolog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chirurg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cardio-vascular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oncolog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Contraindicatii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pentru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interventia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cardio-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vasculara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comorbiditati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multiple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prognosticul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bolii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rata de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supravietuire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decizia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pacientei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30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0B1864-CCEE-474A-9280-5D56311D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222EE7-45ED-4649-99E3-E5B149BB588F}"/>
              </a:ext>
            </a:extLst>
          </p:cNvPr>
          <p:cNvSpPr txBox="1">
            <a:spLocks/>
          </p:cNvSpPr>
          <p:nvPr/>
        </p:nvSpPr>
        <p:spPr>
          <a:xfrm>
            <a:off x="2719137" y="2067667"/>
            <a:ext cx="8229600" cy="6675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Evolutie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84E673-D0F9-4595-84C1-E03D59A8FD4E}"/>
              </a:ext>
            </a:extLst>
          </p:cNvPr>
          <p:cNvSpPr txBox="1">
            <a:spLocks/>
          </p:cNvSpPr>
          <p:nvPr/>
        </p:nvSpPr>
        <p:spPr>
          <a:xfrm>
            <a:off x="457199" y="2951746"/>
            <a:ext cx="10676021" cy="306805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Imagistic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2022: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raspuns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partial: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perisitenta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leziuni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hapatice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osoase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stabile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Biologic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anemie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 II-III cu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necesar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transfuzie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MER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izogrup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izoRh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Obiectiv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IP 2/3,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astenie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fatigabilitate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inapetenta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marcata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CP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descendenta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oncologic: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iulie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2019 -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2022 (34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luni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6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A75B67-1EA9-4675-9B77-ABFCA51A0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288C02-44E7-440D-9DF6-CF2A5AC81080}"/>
              </a:ext>
            </a:extLst>
          </p:cNvPr>
          <p:cNvSpPr txBox="1">
            <a:spLocks/>
          </p:cNvSpPr>
          <p:nvPr/>
        </p:nvSpPr>
        <p:spPr>
          <a:xfrm>
            <a:off x="2406316" y="2011520"/>
            <a:ext cx="8533827" cy="743712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Concluzii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D9EFC-1C89-4D2F-B72C-0742B625DDB5}"/>
              </a:ext>
            </a:extLst>
          </p:cNvPr>
          <p:cNvSpPr txBox="1">
            <a:spLocks/>
          </p:cNvSpPr>
          <p:nvPr/>
        </p:nvSpPr>
        <p:spPr>
          <a:xfrm>
            <a:off x="457200" y="2887578"/>
            <a:ext cx="10804358" cy="317794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Toleranta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buna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tratamentul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oncologic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Indice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performanta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bun pe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parcursul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tratamentului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Supravietuire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34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luni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in cancer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pulmonar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stadiul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IV de la debut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Accesibilitate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inovatoare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Importanta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diagnosticului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precoce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al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cancerului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45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640E0-24F0-4EAE-90B7-AAC91B50C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8D06E3-022D-4B4D-A1BC-68973AAE0182}"/>
              </a:ext>
            </a:extLst>
          </p:cNvPr>
          <p:cNvSpPr txBox="1">
            <a:spLocks/>
          </p:cNvSpPr>
          <p:nvPr/>
        </p:nvSpPr>
        <p:spPr>
          <a:xfrm>
            <a:off x="2370221" y="1832565"/>
            <a:ext cx="8153400" cy="990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Concluzii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FD0D16-3051-46AB-B4F7-23784F3786EC}"/>
              </a:ext>
            </a:extLst>
          </p:cNvPr>
          <p:cNvSpPr txBox="1">
            <a:spLocks/>
          </p:cNvSpPr>
          <p:nvPr/>
        </p:nvSpPr>
        <p:spPr>
          <a:xfrm>
            <a:off x="457200" y="2823410"/>
            <a:ext cx="8229600" cy="35011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Importanta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echipei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multidisciplinare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Medic de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Familie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Pneumolog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Chirurg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toracic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Cardiolog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Oncolog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8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484DCE-B5D3-4BEA-9AB3-CA2E017F5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464B19-9942-4511-9498-39844F48D23C}"/>
              </a:ext>
            </a:extLst>
          </p:cNvPr>
          <p:cNvSpPr txBox="1">
            <a:spLocks/>
          </p:cNvSpPr>
          <p:nvPr/>
        </p:nvSpPr>
        <p:spPr>
          <a:xfrm>
            <a:off x="2249905" y="2705100"/>
            <a:ext cx="8229600" cy="1447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multumesc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731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86A92-CD58-4481-81D2-AD81909B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Content Placeholder 3" descr="gandirea-pozitiva-1-900x506 (1).jpg">
            <a:extLst>
              <a:ext uri="{FF2B5EF4-FFF2-40B4-BE49-F238E27FC236}">
                <a16:creationId xmlns:a16="http://schemas.microsoft.com/office/drawing/2014/main" id="{37A98B9B-9AB5-4015-B1A4-5D1AA4ED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264" y="3599498"/>
            <a:ext cx="3974904" cy="2517438"/>
          </a:xfrm>
          <a:prstGeom prst="rect">
            <a:avLst/>
          </a:prstGeom>
        </p:spPr>
      </p:pic>
      <p:pic>
        <p:nvPicPr>
          <p:cNvPr id="4" name="Picture 3" descr="C:\Users\ambonco.SATUMARE\Desktop\amalia poza prezentare.jpg">
            <a:extLst>
              <a:ext uri="{FF2B5EF4-FFF2-40B4-BE49-F238E27FC236}">
                <a16:creationId xmlns:a16="http://schemas.microsoft.com/office/drawing/2014/main" id="{BD94FFED-D487-474F-9E89-33B31522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624" y="1643923"/>
            <a:ext cx="2643482" cy="4681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mbonco.SATUMARE\Downloads\2a7e7384871e0b55af663c89d658e5e6 (1).jpg">
            <a:extLst>
              <a:ext uri="{FF2B5EF4-FFF2-40B4-BE49-F238E27FC236}">
                <a16:creationId xmlns:a16="http://schemas.microsoft.com/office/drawing/2014/main" id="{DCC926DB-A6B1-479E-8D42-3D5206E8E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500" y="1847357"/>
            <a:ext cx="3242016" cy="2761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82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64C2DD-35F9-4B67-B88C-5AE30E30E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5FC2C6-EBF0-48CA-96E2-39EB851BADB9}"/>
              </a:ext>
            </a:extLst>
          </p:cNvPr>
          <p:cNvSpPr txBox="1">
            <a:spLocks/>
          </p:cNvSpPr>
          <p:nvPr/>
        </p:nvSpPr>
        <p:spPr>
          <a:xfrm>
            <a:off x="4126832" y="1467853"/>
            <a:ext cx="46482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Globocan 2020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Content Placeholder 3" descr="Figura-1-Nuevos-casos-y-muertes-estimadas-en-2020-de-cancer-por-GLOBOCAN-4.png">
            <a:extLst>
              <a:ext uri="{FF2B5EF4-FFF2-40B4-BE49-F238E27FC236}">
                <a16:creationId xmlns:a16="http://schemas.microsoft.com/office/drawing/2014/main" id="{2FD158F4-2D68-454C-B7F7-5FBA008F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44" y="2306053"/>
            <a:ext cx="8096250" cy="38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B055D5-5EC7-4636-9C58-3FCBAD4D8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E83366-5E97-41E6-9C20-4A98FF22745C}"/>
              </a:ext>
            </a:extLst>
          </p:cNvPr>
          <p:cNvSpPr txBox="1">
            <a:spLocks/>
          </p:cNvSpPr>
          <p:nvPr/>
        </p:nvSpPr>
        <p:spPr>
          <a:xfrm>
            <a:off x="4355431" y="2019540"/>
            <a:ext cx="7924800" cy="8199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Date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clinice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8CA401-B4E2-4F11-852C-60659EEB2EC7}"/>
              </a:ext>
            </a:extLst>
          </p:cNvPr>
          <p:cNvSpPr txBox="1">
            <a:spLocks/>
          </p:cNvSpPr>
          <p:nvPr/>
        </p:nvSpPr>
        <p:spPr>
          <a:xfrm>
            <a:off x="3196389" y="3272589"/>
            <a:ext cx="6172200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sex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feminin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70 ani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mediu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urban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nefumatoare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AHC: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patologie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oncologica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APP: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patologie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cardiaca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in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3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B0A931-7FD9-417F-8CA5-CCAA5E116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70B094-2C05-49A0-AD62-1314D983079C}"/>
              </a:ext>
            </a:extLst>
          </p:cNvPr>
          <p:cNvSpPr txBox="1">
            <a:spLocks/>
          </p:cNvSpPr>
          <p:nvPr/>
        </p:nvSpPr>
        <p:spPr>
          <a:xfrm>
            <a:off x="2594811" y="1947351"/>
            <a:ext cx="8001000" cy="89611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Simptomatologie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38891A-8D37-40F0-B3FA-0DD6AA3906F9}"/>
              </a:ext>
            </a:extLst>
          </p:cNvPr>
          <p:cNvSpPr txBox="1">
            <a:spLocks/>
          </p:cNvSpPr>
          <p:nvPr/>
        </p:nvSpPr>
        <p:spPr>
          <a:xfrm>
            <a:off x="3076073" y="3288632"/>
            <a:ext cx="6380748" cy="24945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tuse seaca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inapetenta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astenie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fatigabilitate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curba ponderala -15kg in ultimele 3 luni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60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C2ED4E-2165-4CF8-8C27-7C4B989C8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22463E2-DF28-4010-9ED4-1519FE681226}"/>
              </a:ext>
            </a:extLst>
          </p:cNvPr>
          <p:cNvSpPr txBox="1">
            <a:spLocks/>
          </p:cNvSpPr>
          <p:nvPr/>
        </p:nvSpPr>
        <p:spPr>
          <a:xfrm>
            <a:off x="2671011" y="19553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Diagnostic: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123978-A8A1-4A6A-8364-3042973B4371}"/>
              </a:ext>
            </a:extLst>
          </p:cNvPr>
          <p:cNvSpPr txBox="1">
            <a:spLocks/>
          </p:cNvSpPr>
          <p:nvPr/>
        </p:nvSpPr>
        <p:spPr>
          <a:xfrm>
            <a:off x="461210" y="2661715"/>
            <a:ext cx="11269579" cy="36633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CT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torace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abdomen, pelvis cu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aprilie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2019):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tumora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infrahilara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stanga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dimensiuni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31/24mm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leziuni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micronodulare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pulmonar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bilateral de 6mm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adenopatie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axilara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stanga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leziuni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hepatice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3-15mm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arie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osteolitica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la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nivel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iliac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liza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corticalei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osoase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interesare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acetabulara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leziuni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secundare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osoase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coloana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vertabrala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dorso-lombara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(D9, L5)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06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B4CD52-C9F6-4F55-84AA-1D9F9BAFA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88B066-E134-49A5-8FAD-01D4EA0AECB2}"/>
              </a:ext>
            </a:extLst>
          </p:cNvPr>
          <p:cNvSpPr txBox="1">
            <a:spLocks/>
          </p:cNvSpPr>
          <p:nvPr/>
        </p:nvSpPr>
        <p:spPr>
          <a:xfrm>
            <a:off x="1888957" y="175484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75A24E-FA32-4A67-9427-1A6D2BEFA7AB}"/>
              </a:ext>
            </a:extLst>
          </p:cNvPr>
          <p:cNvSpPr txBox="1">
            <a:spLocks/>
          </p:cNvSpPr>
          <p:nvPr/>
        </p:nvSpPr>
        <p:spPr>
          <a:xfrm>
            <a:off x="954505" y="3501189"/>
            <a:ext cx="10098505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Bronhoscopia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negativa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Chirurgia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toracica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pneumectomie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stanga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Rezultat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histopatologic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Adenocarcinom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pulmonar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pT2aN2M1a</a:t>
            </a:r>
          </a:p>
        </p:txBody>
      </p:sp>
    </p:spTree>
    <p:extLst>
      <p:ext uri="{BB962C8B-B14F-4D97-AF65-F5344CB8AC3E}">
        <p14:creationId xmlns:p14="http://schemas.microsoft.com/office/powerpoint/2010/main" val="260585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1A3596-3418-4B5E-9A7E-F6C17709E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CCD8CD-CB53-431E-A01C-658631E0B159}"/>
              </a:ext>
            </a:extLst>
          </p:cNvPr>
          <p:cNvSpPr txBox="1">
            <a:spLocks/>
          </p:cNvSpPr>
          <p:nvPr/>
        </p:nvSpPr>
        <p:spPr>
          <a:xfrm>
            <a:off x="2390274" y="1721677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AFD0FA0-61E0-48E0-B050-05D4A67B6628}"/>
              </a:ext>
            </a:extLst>
          </p:cNvPr>
          <p:cNvSpPr txBox="1">
            <a:spLocks/>
          </p:cNvSpPr>
          <p:nvPr/>
        </p:nvSpPr>
        <p:spPr>
          <a:xfrm>
            <a:off x="814136" y="2915413"/>
            <a:ext cx="10367211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Adenocarcinom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bronhopulmonar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infrahilar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operat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pT2aN2M1a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stadiul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IV.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Metastaze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pulmonare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hepatice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osoase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Testari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genetice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EGFR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mutatie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pozitiva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deletie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in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exonul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19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ALK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negativ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PDL1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negativ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1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8DD19B-68C3-4453-9189-E9ED6041F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5D20C-8DED-4D7B-A045-DEE619014B04}"/>
              </a:ext>
            </a:extLst>
          </p:cNvPr>
          <p:cNvSpPr txBox="1">
            <a:spLocks/>
          </p:cNvSpPr>
          <p:nvPr/>
        </p:nvSpPr>
        <p:spPr>
          <a:xfrm>
            <a:off x="337354" y="2265948"/>
            <a:ext cx="11517292" cy="436746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Evaluare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cardiaca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preterapeutica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Ecocardiografie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VS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nedilatat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cu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functie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sistolica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moderata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FE 45%,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disfunctie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diastolica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tip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relaxare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alterata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insuficienta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aortica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 III,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stenoza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aortica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larga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HTP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secundara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moderata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insuficienta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mitrala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 II,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insuficienta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tricuspidiana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 III,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pericard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liber.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Diagnostic cardiologic: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Insuficienta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aortica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 III.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Stenoza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aortica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larga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Insuficienta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mitrala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gr II. HTP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secundara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moderata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HTA std III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risc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Cardiomiopatie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valvulara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8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2A7863-535F-4BD2-9F17-DFA452F3C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sz="1400">
                <a:solidFill>
                  <a:schemeClr val="accent1">
                    <a:lumMod val="75000"/>
                  </a:schemeClr>
                </a:solidFill>
              </a:rPr>
              <a:t>Parteneriat pentru un viitor mai bun</a:t>
            </a: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1400" b="1">
                <a:solidFill>
                  <a:schemeClr val="accent1">
                    <a:lumMod val="75000"/>
                  </a:schemeClr>
                </a:solidFill>
              </a:rPr>
              <a:t>www.interreg-rohu.eu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313847-FBDA-430B-825A-71E500B8A94C}"/>
              </a:ext>
            </a:extLst>
          </p:cNvPr>
          <p:cNvSpPr txBox="1">
            <a:spLocks/>
          </p:cNvSpPr>
          <p:nvPr/>
        </p:nvSpPr>
        <p:spPr>
          <a:xfrm>
            <a:off x="749967" y="2420112"/>
            <a:ext cx="10921703" cy="1008888"/>
          </a:xfrm>
          <a:prstGeom prst="rect">
            <a:avLst/>
          </a:prstGeom>
        </p:spPr>
        <p:txBody>
          <a:bodyPr vert="horz" lIns="0" rIns="0" bIns="0" anchor="b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Decizie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terapeutica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oncologica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335059-0E9E-4B5B-B1DE-86CB01173D44}"/>
              </a:ext>
            </a:extLst>
          </p:cNvPr>
          <p:cNvSpPr txBox="1">
            <a:spLocks/>
          </p:cNvSpPr>
          <p:nvPr/>
        </p:nvSpPr>
        <p:spPr>
          <a:xfrm>
            <a:off x="317301" y="3386650"/>
            <a:ext cx="11557398" cy="27913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Ghid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NCCN: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cancer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bronhopulmonar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NSCLC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stadiul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IV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linia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 I-a, EGFR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pozitiv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EGFR-TKI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generatia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 III-a (inhibitor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tirozin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kinazei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factorului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crestere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epidermal)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Studiul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FLAURA: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studiu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randomizat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faza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 III-a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evidentiat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un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avantaj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tratamentului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cu EGFR-TKI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generatia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a III-a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Osimertinib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Supravietuirea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mediana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pentru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Osimertinib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vs Erlotinib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Gefitinib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de 38,6 vs 31,5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luni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(HR=0,799  p=0,0442)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72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751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Open Sans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CONFERINȚA PROFESIONALĂ CALITATEA ŞI SIGURANŢA ÎNGRIJIRILOR CHIRURGICALE</dc:title>
  <dc:creator>User</dc:creator>
  <cp:lastModifiedBy>vlad</cp:lastModifiedBy>
  <cp:revision>13</cp:revision>
  <dcterms:created xsi:type="dcterms:W3CDTF">2023-10-25T07:09:48Z</dcterms:created>
  <dcterms:modified xsi:type="dcterms:W3CDTF">2023-11-23T11:37:55Z</dcterms:modified>
</cp:coreProperties>
</file>