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" initials="D" lastIdx="0" clrIdx="0">
    <p:extLst>
      <p:ext uri="{19B8F6BF-5375-455C-9EA6-DF929625EA0E}">
        <p15:presenceInfo xmlns:p15="http://schemas.microsoft.com/office/powerpoint/2012/main" userId="e87b099e0872a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Caz</a:t>
            </a:r>
            <a:r>
              <a:rPr lang="en-US" dirty="0"/>
              <a:t> 1 </a:t>
            </a:r>
          </a:p>
          <a:p>
            <a:pPr>
              <a:defRPr/>
            </a:pPr>
            <a:r>
              <a:rPr lang="en-US" dirty="0"/>
              <a:t> DEPENDENTA PREOPERATOR</a:t>
            </a:r>
          </a:p>
          <a:p>
            <a:pPr>
              <a:defRPr/>
            </a:pPr>
            <a:r>
              <a:rPr lang="en-US" dirty="0"/>
              <a:t>Scor35/grad 3</a:t>
            </a:r>
          </a:p>
        </c:rich>
      </c:tx>
      <c:layout>
        <c:manualLayout>
          <c:xMode val="edge"/>
          <c:yMode val="edge"/>
          <c:x val="0.11061432179468131"/>
          <c:y val="6.7399136935056697E-2"/>
        </c:manualLayout>
      </c:layout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DEPENDENTA  PREOPERATOR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c:spPr>
          <c:cat>
            <c:strRef>
              <c:f>Sheet1!$A$2:$A$15</c:f>
              <c:strCache>
                <c:ptCount val="14"/>
                <c:pt idx="0">
                  <c:v>RESPIRATIA</c:v>
                </c:pt>
                <c:pt idx="1">
                  <c:v>CIRCULATIA</c:v>
                </c:pt>
                <c:pt idx="2">
                  <c:v>COGNITIA</c:v>
                </c:pt>
                <c:pt idx="3">
                  <c:v>TEMPERATURA</c:v>
                </c:pt>
                <c:pt idx="4">
                  <c:v>NUTRITIA</c:v>
                </c:pt>
                <c:pt idx="5">
                  <c:v>ELIMINAREA</c:v>
                </c:pt>
                <c:pt idx="6">
                  <c:v>TEGUMENTELE</c:v>
                </c:pt>
                <c:pt idx="7">
                  <c:v>SIGURANTA</c:v>
                </c:pt>
                <c:pt idx="8">
                  <c:v>MOBILIZAREA</c:v>
                </c:pt>
                <c:pt idx="9">
                  <c:v>COMUNICAREA</c:v>
                </c:pt>
                <c:pt idx="10">
                  <c:v>RELIGIA</c:v>
                </c:pt>
                <c:pt idx="11">
                  <c:v>REALIZAREA</c:v>
                </c:pt>
                <c:pt idx="12">
                  <c:v>INVATAREA</c:v>
                </c:pt>
                <c:pt idx="13">
                  <c:v>CALITATEA VIETII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5-496F-A1E2-3454F4FCE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45984"/>
        <c:axId val="135547520"/>
      </c:radarChart>
      <c:catAx>
        <c:axId val="135545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547520"/>
        <c:crosses val="autoZero"/>
        <c:auto val="1"/>
        <c:lblAlgn val="ctr"/>
        <c:lblOffset val="100"/>
        <c:noMultiLvlLbl val="0"/>
      </c:catAx>
      <c:valAx>
        <c:axId val="135547520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5545984"/>
        <c:crosses val="autoZero"/>
        <c:crossBetween val="between"/>
        <c:majorUnit val="1"/>
      </c:valAx>
      <c:spPr>
        <a:solidFill>
          <a:srgbClr val="FFD1EF"/>
        </a:solidFill>
      </c:spPr>
    </c:plotArea>
    <c:plotVisOnly val="1"/>
    <c:dispBlanksAs val="gap"/>
    <c:showDLblsOverMax val="0"/>
  </c:chart>
  <c:spPr>
    <a:solidFill>
      <a:srgbClr val="FFD1EF"/>
    </a:soli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dirty="0" err="1"/>
              <a:t>Caz</a:t>
            </a:r>
            <a:r>
              <a:rPr lang="en-US" dirty="0"/>
              <a:t> 2</a:t>
            </a:r>
          </a:p>
          <a:p>
            <a:pPr algn="ctr">
              <a:defRPr/>
            </a:pPr>
            <a:r>
              <a:rPr lang="en-US" dirty="0"/>
              <a:t> DEPENDENTA PREOPERATOR</a:t>
            </a:r>
          </a:p>
          <a:p>
            <a:pPr algn="ctr">
              <a:defRPr/>
            </a:pPr>
            <a:r>
              <a:rPr lang="en-US" dirty="0"/>
              <a:t>Scor36/grad 3</a:t>
            </a:r>
          </a:p>
        </c:rich>
      </c:tx>
      <c:layout>
        <c:manualLayout>
          <c:xMode val="edge"/>
          <c:yMode val="edge"/>
          <c:x val="0.18294136581983855"/>
          <c:y val="8.9847398222212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11211806071411"/>
          <c:y val="0.3844311144390708"/>
          <c:w val="0.49464368840687367"/>
          <c:h val="0.4413796577656511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DEPENDENTA  PREOPERATOR 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Sheet1!$A$2:$A$15</c:f>
              <c:strCache>
                <c:ptCount val="14"/>
                <c:pt idx="0">
                  <c:v>RESPIRATIA</c:v>
                </c:pt>
                <c:pt idx="1">
                  <c:v>CIRCULATIA</c:v>
                </c:pt>
                <c:pt idx="2">
                  <c:v>COGNITIA</c:v>
                </c:pt>
                <c:pt idx="3">
                  <c:v>TEMPERATURA</c:v>
                </c:pt>
                <c:pt idx="4">
                  <c:v>NUTRITIA</c:v>
                </c:pt>
                <c:pt idx="5">
                  <c:v>ELIMINAREA</c:v>
                </c:pt>
                <c:pt idx="6">
                  <c:v>TEGUMENTELE</c:v>
                </c:pt>
                <c:pt idx="7">
                  <c:v>SIGURANTA</c:v>
                </c:pt>
                <c:pt idx="8">
                  <c:v>MOBILIZAREA</c:v>
                </c:pt>
                <c:pt idx="9">
                  <c:v>COMUNICAREA</c:v>
                </c:pt>
                <c:pt idx="10">
                  <c:v>RELIGIA</c:v>
                </c:pt>
                <c:pt idx="11">
                  <c:v>REALIZAREA</c:v>
                </c:pt>
                <c:pt idx="12">
                  <c:v>INVATAREA</c:v>
                </c:pt>
                <c:pt idx="13">
                  <c:v>CALITATEA VIETII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F-4D3F-ADA9-C60441EF5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104576"/>
        <c:axId val="178106368"/>
      </c:radarChart>
      <c:catAx>
        <c:axId val="178104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8106368"/>
        <c:crosses val="autoZero"/>
        <c:auto val="1"/>
        <c:lblAlgn val="ctr"/>
        <c:lblOffset val="100"/>
        <c:noMultiLvlLbl val="0"/>
      </c:catAx>
      <c:valAx>
        <c:axId val="178106368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78104576"/>
        <c:crosses val="autoZero"/>
        <c:crossBetween val="between"/>
        <c:majorUnit val="1"/>
      </c:valAx>
      <c:spPr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rgbClr val="4F81BD">
            <a:tint val="50000"/>
            <a:satMod val="300000"/>
          </a:srgbClr>
        </a:gs>
        <a:gs pos="35000">
          <a:srgbClr val="4F81BD">
            <a:tint val="37000"/>
            <a:satMod val="300000"/>
          </a:srgbClr>
        </a:gs>
        <a:gs pos="100000">
          <a:srgbClr val="4F81B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4F81B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DEPENDENTA POSTOPERATOR</a:t>
            </a:r>
          </a:p>
          <a:p>
            <a:pPr>
              <a:defRPr/>
            </a:pPr>
            <a:r>
              <a:rPr lang="en-US"/>
              <a:t>Scor39/grad 3</a:t>
            </a:r>
          </a:p>
        </c:rich>
      </c:tx>
      <c:layout>
        <c:manualLayout>
          <c:xMode val="edge"/>
          <c:yMode val="edge"/>
          <c:x val="0.21438794109069703"/>
          <c:y val="5.4353073588980849E-5"/>
        </c:manualLayout>
      </c:layout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DEPENDENTA  PREOPERATOR 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Sheet1!$A$2:$A$15</c:f>
              <c:strCache>
                <c:ptCount val="14"/>
                <c:pt idx="0">
                  <c:v>RESPIRATIA</c:v>
                </c:pt>
                <c:pt idx="1">
                  <c:v>CIRCULATIA</c:v>
                </c:pt>
                <c:pt idx="2">
                  <c:v>COGNITIA</c:v>
                </c:pt>
                <c:pt idx="3">
                  <c:v>TEMPERATURA</c:v>
                </c:pt>
                <c:pt idx="4">
                  <c:v>NUTRITIA</c:v>
                </c:pt>
                <c:pt idx="5">
                  <c:v>ELIMINAREA</c:v>
                </c:pt>
                <c:pt idx="6">
                  <c:v>TEGUMENTELE</c:v>
                </c:pt>
                <c:pt idx="7">
                  <c:v>SIGURANTA</c:v>
                </c:pt>
                <c:pt idx="8">
                  <c:v>MOBILIZAREA</c:v>
                </c:pt>
                <c:pt idx="9">
                  <c:v>COMUNICAREA</c:v>
                </c:pt>
                <c:pt idx="10">
                  <c:v>RELIGIA</c:v>
                </c:pt>
                <c:pt idx="11">
                  <c:v>REALIZAREA</c:v>
                </c:pt>
                <c:pt idx="12">
                  <c:v>INVATAREA</c:v>
                </c:pt>
                <c:pt idx="13">
                  <c:v>CALITATEA VIETII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C-43B5-87AE-F9CB7D314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450624"/>
        <c:axId val="135452160"/>
      </c:radarChart>
      <c:catAx>
        <c:axId val="135450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452160"/>
        <c:crosses val="autoZero"/>
        <c:auto val="1"/>
        <c:lblAlgn val="ctr"/>
        <c:lblOffset val="100"/>
        <c:noMultiLvlLbl val="0"/>
      </c:catAx>
      <c:valAx>
        <c:axId val="135452160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5450624"/>
        <c:crosses val="autoZero"/>
        <c:crossBetween val="between"/>
        <c:majorUnit val="1"/>
      </c:valAx>
      <c:spPr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rgbClr val="4F81BD">
            <a:tint val="50000"/>
            <a:satMod val="300000"/>
          </a:srgbClr>
        </a:gs>
        <a:gs pos="35000">
          <a:srgbClr val="4F81BD">
            <a:tint val="37000"/>
            <a:satMod val="300000"/>
          </a:srgbClr>
        </a:gs>
        <a:gs pos="100000">
          <a:srgbClr val="4F81B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4F81B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CAZ 1    </a:t>
            </a:r>
          </a:p>
          <a:p>
            <a:pPr>
              <a:defRPr/>
            </a:pPr>
            <a:r>
              <a:rPr lang="en-US" dirty="0"/>
              <a:t>DEPENDENTA EXTERNARE</a:t>
            </a:r>
          </a:p>
          <a:p>
            <a:pPr>
              <a:defRPr/>
            </a:pPr>
            <a:r>
              <a:rPr lang="en-US" dirty="0"/>
              <a:t>Scor16/grad 2</a:t>
            </a:r>
          </a:p>
        </c:rich>
      </c:tx>
      <c:layout>
        <c:manualLayout>
          <c:xMode val="edge"/>
          <c:yMode val="edge"/>
          <c:x val="0.21438794109069703"/>
          <c:y val="5.4353073588980849E-5"/>
        </c:manualLayout>
      </c:layout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DEPENDENTA  PREOPERATOR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c:spPr>
          <c:cat>
            <c:strRef>
              <c:f>Sheet1!$A$2:$A$15</c:f>
              <c:strCache>
                <c:ptCount val="14"/>
                <c:pt idx="0">
                  <c:v>RESPIRATIA</c:v>
                </c:pt>
                <c:pt idx="1">
                  <c:v>CIRCULATIA</c:v>
                </c:pt>
                <c:pt idx="2">
                  <c:v>COGNITIA</c:v>
                </c:pt>
                <c:pt idx="3">
                  <c:v>TEMPERATURA</c:v>
                </c:pt>
                <c:pt idx="4">
                  <c:v>NUTRITIA</c:v>
                </c:pt>
                <c:pt idx="5">
                  <c:v>ELIMINAREA</c:v>
                </c:pt>
                <c:pt idx="6">
                  <c:v>TEGUMENTELE</c:v>
                </c:pt>
                <c:pt idx="7">
                  <c:v>SIGURANTA</c:v>
                </c:pt>
                <c:pt idx="8">
                  <c:v>MOBILIZAREA</c:v>
                </c:pt>
                <c:pt idx="9">
                  <c:v>COMUNICAREA</c:v>
                </c:pt>
                <c:pt idx="10">
                  <c:v>RELIGIA</c:v>
                </c:pt>
                <c:pt idx="11">
                  <c:v>REALIZAREA</c:v>
                </c:pt>
                <c:pt idx="12">
                  <c:v>INVATAREA</c:v>
                </c:pt>
                <c:pt idx="13">
                  <c:v>CALITATEA VIETII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7-4F6F-939E-80414762D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60992"/>
        <c:axId val="209062528"/>
      </c:radarChart>
      <c:catAx>
        <c:axId val="209060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062528"/>
        <c:crosses val="autoZero"/>
        <c:auto val="1"/>
        <c:lblAlgn val="ctr"/>
        <c:lblOffset val="100"/>
        <c:noMultiLvlLbl val="0"/>
      </c:catAx>
      <c:valAx>
        <c:axId val="209062528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09060992"/>
        <c:crosses val="autoZero"/>
        <c:crossBetween val="between"/>
        <c:majorUnit val="1"/>
      </c:valAx>
      <c:spPr>
        <a:solidFill>
          <a:srgbClr val="FFD1EF"/>
        </a:solidFill>
      </c:spPr>
    </c:plotArea>
    <c:plotVisOnly val="1"/>
    <c:dispBlanksAs val="gap"/>
    <c:showDLblsOverMax val="0"/>
  </c:chart>
  <c:spPr>
    <a:solidFill>
      <a:srgbClr val="FFD1EF"/>
    </a:soli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CAZ 2</a:t>
            </a:r>
          </a:p>
          <a:p>
            <a:pPr>
              <a:defRPr/>
            </a:pPr>
            <a:r>
              <a:rPr lang="en-US" dirty="0"/>
              <a:t>DEPENDENTA LA EXTERNARE</a:t>
            </a:r>
          </a:p>
          <a:p>
            <a:pPr>
              <a:defRPr/>
            </a:pPr>
            <a:r>
              <a:rPr lang="en-US" dirty="0" err="1"/>
              <a:t>Scor</a:t>
            </a:r>
            <a:r>
              <a:rPr lang="en-US" dirty="0"/>
              <a:t> 21 /grad 2</a:t>
            </a:r>
          </a:p>
        </c:rich>
      </c:tx>
      <c:layout>
        <c:manualLayout>
          <c:xMode val="edge"/>
          <c:yMode val="edge"/>
          <c:x val="0.21438794109069703"/>
          <c:y val="5.4353073588980849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11211806071411"/>
          <c:y val="0.40126731040443775"/>
          <c:w val="0.49464368840687367"/>
          <c:h val="0.4413796577656511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DEPENDENTA  PREOPERATOR 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Sheet1!$A$2:$A$15</c:f>
              <c:strCache>
                <c:ptCount val="14"/>
                <c:pt idx="0">
                  <c:v>RESPIRATIA</c:v>
                </c:pt>
                <c:pt idx="1">
                  <c:v>CIRCULATIA</c:v>
                </c:pt>
                <c:pt idx="2">
                  <c:v>COGNITIA</c:v>
                </c:pt>
                <c:pt idx="3">
                  <c:v>TEMPERATURA</c:v>
                </c:pt>
                <c:pt idx="4">
                  <c:v>NUTRITIA</c:v>
                </c:pt>
                <c:pt idx="5">
                  <c:v>ELIMINAREA</c:v>
                </c:pt>
                <c:pt idx="6">
                  <c:v>TEGUMENTELE</c:v>
                </c:pt>
                <c:pt idx="7">
                  <c:v>SIGURANTA</c:v>
                </c:pt>
                <c:pt idx="8">
                  <c:v>MOBILIZAREA</c:v>
                </c:pt>
                <c:pt idx="9">
                  <c:v>COMUNICAREA</c:v>
                </c:pt>
                <c:pt idx="10">
                  <c:v>RELIGIA</c:v>
                </c:pt>
                <c:pt idx="11">
                  <c:v>REALIZAREA</c:v>
                </c:pt>
                <c:pt idx="12">
                  <c:v>INVATAREA</c:v>
                </c:pt>
                <c:pt idx="13">
                  <c:v>CALITATEA VIETII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3-4DE7-B5B7-0F86027A9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90816"/>
        <c:axId val="209207296"/>
      </c:radarChart>
      <c:catAx>
        <c:axId val="209090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207296"/>
        <c:crosses val="autoZero"/>
        <c:auto val="1"/>
        <c:lblAlgn val="ctr"/>
        <c:lblOffset val="100"/>
        <c:noMultiLvlLbl val="0"/>
      </c:catAx>
      <c:valAx>
        <c:axId val="20920729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209090816"/>
        <c:crosses val="autoZero"/>
        <c:crossBetween val="between"/>
        <c:majorUnit val="1"/>
      </c:valAx>
      <c:spPr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rgbClr val="4F81BD">
            <a:tint val="50000"/>
            <a:satMod val="300000"/>
          </a:srgbClr>
        </a:gs>
        <a:gs pos="35000">
          <a:srgbClr val="4F81BD">
            <a:tint val="37000"/>
            <a:satMod val="300000"/>
          </a:srgbClr>
        </a:gs>
        <a:gs pos="100000">
          <a:srgbClr val="4F81B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4F81B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0.76998</cdr:x>
      <cdr:y>0.03195</cdr:y>
    </cdr:from>
    <cdr:to>
      <cdr:x>1</cdr:x>
      <cdr:y>0.12231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E04AA6D9-07C7-43E6-BEBE-E4130C44AD82}"/>
            </a:ext>
          </a:extLst>
        </cdr:cNvPr>
        <cdr:cNvSpPr txBox="1"/>
      </cdr:nvSpPr>
      <cdr:spPr>
        <a:xfrm xmlns:a="http://schemas.openxmlformats.org/drawingml/2006/main">
          <a:off x="2610736" y="130588"/>
          <a:ext cx="7799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dirty="0"/>
            <a:t>Caz 2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7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5827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996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75304" y="6359915"/>
            <a:ext cx="11641393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4597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474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713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2083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9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9706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1422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60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A44ED4-4E69-4C89-82AA-53721BCACF06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0EC5D-17CE-485A-AEFC-4C3A66D11C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BE967C-4500-4D3F-BC41-6BB35CD349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8BE21-FBBB-437E-B746-93167D06D135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9F628-AB71-44E0-8ED3-FD8A4021BEB2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A25BB0-18EF-4957-8A1F-0B2DFB234812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9AF5AF-C91A-47BB-84B5-382BB195163B}"/>
              </a:ext>
            </a:extLst>
          </p:cNvPr>
          <p:cNvCxnSpPr>
            <a:cxnSpLocks/>
          </p:cNvCxnSpPr>
          <p:nvPr userDrawn="1"/>
        </p:nvCxnSpPr>
        <p:spPr>
          <a:xfrm>
            <a:off x="314631" y="6433720"/>
            <a:ext cx="11641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CB3B89-17A6-4801-BDFD-C18B3503A2D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448" y="1773729"/>
            <a:ext cx="11641392" cy="46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axomYqNLiAhXLalAKHVIbBjoQjRx6BAgBEAU&amp;url=https://www.pinterest.com/pin/838654761836095120/&amp;psig=AOvVaw1uUGCd1ik_YS1lTBTescaW&amp;ust=1559822685701684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65301" y="6420775"/>
            <a:ext cx="8723406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2470484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7599BD9-1096-49EE-B316-B8138C47D56F}"/>
              </a:ext>
            </a:extLst>
          </p:cNvPr>
          <p:cNvSpPr txBox="1">
            <a:spLocks/>
          </p:cNvSpPr>
          <p:nvPr/>
        </p:nvSpPr>
        <p:spPr>
          <a:xfrm>
            <a:off x="1873251" y="3225260"/>
            <a:ext cx="8507507" cy="16584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Îngrijiri acordate pacienților cu cancer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</a:t>
            </a: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colorectal,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</a:t>
            </a: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plan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ul</a:t>
            </a: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de îngrijire personalizat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800" b="1" i="1" dirty="0" err="1">
                <a:solidFill>
                  <a:srgbClr val="7030A0"/>
                </a:solidFill>
                <a:latin typeface="Calibri" pitchFamily="34" charset="0"/>
                <a:ea typeface="Calibri"/>
              </a:rPr>
              <a:t>pentru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</a:t>
            </a: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asigurarea continuității îngrijirilor și</a:t>
            </a:r>
            <a:b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</a:b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îmbunătățir</a:t>
            </a:r>
            <a:r>
              <a:rPr lang="en-US" sz="2800" b="1" i="1" dirty="0" err="1">
                <a:solidFill>
                  <a:srgbClr val="7030A0"/>
                </a:solidFill>
                <a:latin typeface="Calibri" pitchFamily="34" charset="0"/>
                <a:ea typeface="Calibri"/>
              </a:rPr>
              <a:t>ea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 </a:t>
            </a:r>
            <a:r>
              <a:rPr lang="ro-RO" sz="2800" b="1" i="1" dirty="0">
                <a:solidFill>
                  <a:srgbClr val="7030A0"/>
                </a:solidFill>
                <a:latin typeface="Calibri" pitchFamily="34" charset="0"/>
                <a:ea typeface="Calibri"/>
              </a:rPr>
              <a:t>calității vieții pacienților </a:t>
            </a:r>
            <a:endParaRPr lang="en-US" sz="2800" b="1" i="1" dirty="0">
              <a:solidFill>
                <a:srgbClr val="7030A0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56AE2BE-FB8B-4413-8D5E-6AEB478FA6D4}"/>
              </a:ext>
            </a:extLst>
          </p:cNvPr>
          <p:cNvSpPr txBox="1">
            <a:spLocks/>
          </p:cNvSpPr>
          <p:nvPr/>
        </p:nvSpPr>
        <p:spPr>
          <a:xfrm>
            <a:off x="5482805" y="4927352"/>
            <a:ext cx="5005903" cy="140617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endParaRPr lang="en-US" sz="1100" b="1" dirty="0">
              <a:solidFill>
                <a:srgbClr val="0000CC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en-US" sz="1100" b="1" dirty="0">
              <a:solidFill>
                <a:srgbClr val="0000CC"/>
              </a:solidFill>
              <a:latin typeface="Calibri"/>
            </a:endParaRPr>
          </a:p>
          <a:p>
            <a:pPr algn="r" fontAlgn="base">
              <a:spcAft>
                <a:spcPct val="0"/>
              </a:spcAft>
            </a:pPr>
            <a:r>
              <a:rPr lang="en-US" sz="3300" b="1" dirty="0">
                <a:solidFill>
                  <a:srgbClr val="7030A0"/>
                </a:solidFill>
                <a:latin typeface="Calibri"/>
              </a:rPr>
              <a:t>Mariana Mirela V</a:t>
            </a:r>
            <a:r>
              <a:rPr lang="ro-RO" sz="3300" b="1" dirty="0">
                <a:solidFill>
                  <a:srgbClr val="7030A0"/>
                </a:solidFill>
                <a:latin typeface="Calibri"/>
              </a:rPr>
              <a:t>ă</a:t>
            </a:r>
            <a:r>
              <a:rPr lang="en-US" sz="3300" b="1" dirty="0" err="1">
                <a:solidFill>
                  <a:srgbClr val="7030A0"/>
                </a:solidFill>
                <a:latin typeface="Calibri"/>
              </a:rPr>
              <a:t>lcan</a:t>
            </a:r>
            <a:r>
              <a:rPr lang="en-US" sz="33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libri"/>
              </a:rPr>
              <a:t>, </a:t>
            </a:r>
          </a:p>
          <a:p>
            <a:pPr algn="r" fontAlgn="base">
              <a:spcAft>
                <a:spcPct val="0"/>
              </a:spcAft>
            </a:pPr>
            <a:r>
              <a:rPr lang="en-US" b="1" i="1" dirty="0">
                <a:solidFill>
                  <a:srgbClr val="7030A0"/>
                </a:solidFill>
                <a:latin typeface="Calibri"/>
              </a:rPr>
              <a:t>Dr. </a:t>
            </a:r>
            <a:r>
              <a:rPr lang="en-US" b="1" i="1" dirty="0" err="1">
                <a:solidFill>
                  <a:srgbClr val="7030A0"/>
                </a:solidFill>
                <a:latin typeface="Calibri"/>
              </a:rPr>
              <a:t>Asistent</a:t>
            </a:r>
            <a:r>
              <a:rPr lang="en-US" b="1" i="1" dirty="0">
                <a:solidFill>
                  <a:srgbClr val="7030A0"/>
                </a:solidFill>
                <a:latin typeface="Calibri"/>
              </a:rPr>
              <a:t> medical  </a:t>
            </a:r>
            <a:r>
              <a:rPr lang="en-US" b="1" i="1" dirty="0" err="1">
                <a:solidFill>
                  <a:srgbClr val="7030A0"/>
                </a:solidFill>
                <a:latin typeface="Calibri"/>
              </a:rPr>
              <a:t>licen</a:t>
            </a:r>
            <a:r>
              <a:rPr lang="ro-RO" b="1" i="1" dirty="0">
                <a:solidFill>
                  <a:srgbClr val="7030A0"/>
                </a:solidFill>
                <a:latin typeface="Calibri"/>
              </a:rPr>
              <a:t>ț</a:t>
            </a:r>
            <a:r>
              <a:rPr lang="en-US" b="1" i="1" dirty="0" err="1">
                <a:solidFill>
                  <a:srgbClr val="7030A0"/>
                </a:solidFill>
                <a:latin typeface="Calibri"/>
              </a:rPr>
              <a:t>iat</a:t>
            </a:r>
            <a:r>
              <a:rPr lang="en-US" b="1" i="1" dirty="0">
                <a:solidFill>
                  <a:srgbClr val="7030A0"/>
                </a:solidFill>
                <a:latin typeface="Calibri"/>
              </a:rPr>
              <a:t> SCJU BIHOR</a:t>
            </a:r>
          </a:p>
          <a:p>
            <a:pPr algn="r" fontAlgn="base">
              <a:spcAft>
                <a:spcPct val="0"/>
              </a:spcAft>
            </a:pPr>
            <a:r>
              <a:rPr lang="en-US" b="1" i="1" dirty="0">
                <a:solidFill>
                  <a:srgbClr val="7030A0"/>
                </a:solidFill>
                <a:latin typeface="Calibri"/>
              </a:rPr>
              <a:t>Evaluator ANMCS  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pic>
        <p:nvPicPr>
          <p:cNvPr id="16" name="irc_mi">
            <a:hlinkClick r:id="rId2" tgtFrame="&quot;_blank&quot;"/>
            <a:extLst>
              <a:ext uri="{FF2B5EF4-FFF2-40B4-BE49-F238E27FC236}">
                <a16:creationId xmlns:a16="http://schemas.microsoft.com/office/drawing/2014/main" id="{D5230AA3-3ACB-4B1E-8739-B4E565E423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1929" y="1862083"/>
            <a:ext cx="1213552" cy="112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DC2D85-C7DC-4C5A-8181-673607A00A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BCCE1D-545C-4460-A250-71C6E5481E90}"/>
              </a:ext>
            </a:extLst>
          </p:cNvPr>
          <p:cNvSpPr txBox="1">
            <a:spLocks/>
          </p:cNvSpPr>
          <p:nvPr/>
        </p:nvSpPr>
        <p:spPr>
          <a:xfrm>
            <a:off x="2057400" y="1280852"/>
            <a:ext cx="7924800" cy="6558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b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b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o-RO" sz="14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Scala de evaluare a calităţii vieţii</a:t>
            </a:r>
            <a:br>
              <a:rPr lang="en-US" sz="1400" b="1" dirty="0">
                <a:solidFill>
                  <a:srgbClr val="7030A0"/>
                </a:solidFill>
                <a:latin typeface="Times New Roman"/>
                <a:ea typeface="Times New Roman"/>
                <a:cs typeface="+mn-cs"/>
              </a:rPr>
            </a:b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F502B-3D90-4918-B61B-99B7F7586F1A}"/>
              </a:ext>
            </a:extLst>
          </p:cNvPr>
          <p:cNvSpPr/>
          <p:nvPr/>
        </p:nvSpPr>
        <p:spPr>
          <a:xfrm>
            <a:off x="2057400" y="2203447"/>
            <a:ext cx="8153400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Buna dispoziţie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	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Capacitatea de deplasare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	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Munca (casnică şi în exteriorul locuinţei)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	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Relaţiile interumane</a:t>
            </a:r>
            <a:r>
              <a:rPr lang="en-US" sz="1400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Somnul</a:t>
            </a:r>
            <a:r>
              <a:rPr lang="en-US" sz="1400" dirty="0">
                <a:solidFill>
                  <a:srgbClr val="7030A0"/>
                </a:solidFill>
                <a:latin typeface="Times New Roman"/>
                <a:ea typeface="Times New Roman"/>
              </a:rPr>
              <a:t>: </a:t>
            </a: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Disponibilitatea pentru activităţi sociale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	Normal    0    1     2     3    4     5     6     7     8      9    10   Absent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o-RO" sz="1400" b="1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r>
              <a:rPr lang="ro-RO" sz="1400" dirty="0">
                <a:solidFill>
                  <a:srgbClr val="7030A0"/>
                </a:solidFill>
                <a:latin typeface="Times New Roman"/>
                <a:ea typeface="Times New Roman"/>
              </a:rPr>
              <a:t>Fiecare domeniu este cotat de la 0 la 10 puncte, iar indicele de </a:t>
            </a:r>
            <a:r>
              <a:rPr lang="ro-RO" sz="1400" spc="-15" dirty="0">
                <a:solidFill>
                  <a:srgbClr val="7030A0"/>
                </a:solidFill>
                <a:latin typeface="Times New Roman"/>
                <a:ea typeface="Times New Roman"/>
              </a:rPr>
              <a:t>calitate a vieţii se obţine din însumarea celor 6 domenii.</a:t>
            </a:r>
            <a:endParaRPr lang="en-US" sz="14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9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E1B538-3DB7-4D62-A116-6DF4AEA8C6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696F9-C357-4612-AAFE-B069ECA4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75" y="2372613"/>
            <a:ext cx="5439067" cy="39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E516C1C-D0E8-44B3-99F3-23B72524B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199" y="1709552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Care Dependency Scale   (CDS)</a:t>
            </a:r>
            <a:endParaRPr lang="ro-RO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Scala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dependenței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îngrijire</a:t>
            </a:r>
            <a:endParaRPr lang="en-US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7B46D0-961C-4A2A-88A1-45BD31A41A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C27978-DE19-49B4-8ED3-DC81D75E2900}"/>
              </a:ext>
            </a:extLst>
          </p:cNvPr>
          <p:cNvSpPr txBox="1">
            <a:spLocks/>
          </p:cNvSpPr>
          <p:nvPr/>
        </p:nvSpPr>
        <p:spPr>
          <a:xfrm>
            <a:off x="6095999" y="2184595"/>
            <a:ext cx="3200400" cy="715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Procesul de îngrijire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individualizat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4FDBE-0193-4E4F-9C53-ACF77FF4EC12}"/>
              </a:ext>
            </a:extLst>
          </p:cNvPr>
          <p:cNvSpPr txBox="1">
            <a:spLocks/>
          </p:cNvSpPr>
          <p:nvPr/>
        </p:nvSpPr>
        <p:spPr>
          <a:xfrm>
            <a:off x="5600699" y="3001460"/>
            <a:ext cx="4191000" cy="3257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  <a:buFont typeface="Arial" charset="0"/>
              <a:buChar char="•"/>
            </a:pP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area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problemel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dependenta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Aft>
                <a:spcPct val="0"/>
              </a:spcAft>
              <a:buFont typeface="Arial" charset="0"/>
              <a:buChar char="•"/>
            </a:pP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Stabil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irea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gradul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ui 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autonomie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dependenta</a:t>
            </a:r>
            <a:endParaRPr lang="ro-RO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Aft>
                <a:spcPct val="0"/>
              </a:spcAft>
              <a:buFont typeface="Arial" charset="0"/>
              <a:buChar char="•"/>
            </a:pP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Stabil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irea prioritatilor</a:t>
            </a:r>
            <a:endParaRPr lang="en-US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Aft>
                <a:spcPct val="0"/>
              </a:spcAft>
              <a:buFont typeface="Arial" charset="0"/>
              <a:buChar char="•"/>
            </a:pP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Elaborea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planul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ui 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ingrijiri</a:t>
            </a:r>
            <a:endParaRPr lang="ro-RO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base">
              <a:spcAft>
                <a:spcPct val="0"/>
              </a:spcAft>
              <a:buFont typeface="Arial" charset="0"/>
              <a:buChar char="•"/>
            </a:pP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valu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area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rezultatel</a:t>
            </a:r>
            <a:r>
              <a:rPr lang="ro-RO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en-US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ingrijirilor</a:t>
            </a:r>
            <a:endParaRPr lang="en-US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pic>
        <p:nvPicPr>
          <p:cNvPr id="5" name="Picture 2" descr="C:\Users\User\Pictures\nursing 1.jpg">
            <a:extLst>
              <a:ext uri="{FF2B5EF4-FFF2-40B4-BE49-F238E27FC236}">
                <a16:creationId xmlns:a16="http://schemas.microsoft.com/office/drawing/2014/main" id="{74D9FF0D-13E1-4887-BAFE-8EF7144E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3" y="1824038"/>
            <a:ext cx="32004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7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BC8D45-9BA4-4230-9795-AA09675C60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466897-B7E7-4869-8143-34A34D360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72264"/>
              </p:ext>
            </p:extLst>
          </p:nvPr>
        </p:nvGraphicFramePr>
        <p:xfrm>
          <a:off x="3429000" y="3783109"/>
          <a:ext cx="5334000" cy="2150851"/>
        </p:xfrm>
        <a:graphic>
          <a:graphicData uri="http://schemas.openxmlformats.org/drawingml/2006/table">
            <a:tbl>
              <a:tblPr firstRow="1" firstCol="1" bandRow="1"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RESPIRATIA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CIRCULATIA 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ODIHNA  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TEMPERATURA 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ELIMINAREA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NUTRITIA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TEGUMENTE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434F734-15A4-4480-A2F8-11DAC3569C75}"/>
              </a:ext>
            </a:extLst>
          </p:cNvPr>
          <p:cNvSpPr txBox="1">
            <a:spLocks/>
          </p:cNvSpPr>
          <p:nvPr/>
        </p:nvSpPr>
        <p:spPr>
          <a:xfrm>
            <a:off x="2231922" y="2312892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Identific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area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problemel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or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de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dependenta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b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Evaluarea nevoilor biologice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1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2ABA5-809C-4822-B711-891FE2E52F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54B293-533E-4BBF-8822-D9829A6E4A1F}"/>
              </a:ext>
            </a:extLst>
          </p:cNvPr>
          <p:cNvSpPr txBox="1">
            <a:spLocks/>
          </p:cNvSpPr>
          <p:nvPr/>
        </p:nvSpPr>
        <p:spPr>
          <a:xfrm>
            <a:off x="3305735" y="1834474"/>
            <a:ext cx="8229600" cy="676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Evaluarea nevoilor psihosociale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B5156D-888C-4568-8952-89E7EBA16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08672"/>
              </p:ext>
            </p:extLst>
          </p:nvPr>
        </p:nvGraphicFramePr>
        <p:xfrm>
          <a:off x="3162300" y="2511290"/>
          <a:ext cx="5867400" cy="3848624"/>
        </p:xfrm>
        <a:graphic>
          <a:graphicData uri="http://schemas.openxmlformats.org/drawingml/2006/table">
            <a:tbl>
              <a:tblPr firstRow="1" firstCol="1" bandRow="1"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PERICOLE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MOBILIZAREA, 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POSTURA,</a:t>
                      </a:r>
                      <a:r>
                        <a:rPr lang="en-US" sz="1800" b="1" baseline="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IMBRACAREA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COMUNICAREA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RELIGIE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REALIZAREA 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RECREEREA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INVATAREA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1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74910C-E3E2-47F9-92BC-102B1500E8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F445A0-F1A3-492D-AE7C-A96A5E92EE59}"/>
              </a:ext>
            </a:extLst>
          </p:cNvPr>
          <p:cNvSpPr txBox="1">
            <a:spLocks/>
          </p:cNvSpPr>
          <p:nvPr/>
        </p:nvSpPr>
        <p:spPr>
          <a:xfrm>
            <a:off x="2077571" y="1734671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Stabil</a:t>
            </a:r>
            <a:r>
              <a:rPr lang="ro-RO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irea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gradul</a:t>
            </a:r>
            <a:r>
              <a:rPr lang="ro-RO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ui 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 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autonomie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/</a:t>
            </a:r>
            <a:r>
              <a:rPr lang="en-US" sz="20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dependenta</a:t>
            </a:r>
            <a:br>
              <a:rPr lang="ro-RO" sz="20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o-RO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functie de scorul de dependenta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BEDD0E-D17F-4F22-8717-C1E4CF051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7838"/>
              </p:ext>
            </p:extLst>
          </p:nvPr>
        </p:nvGraphicFramePr>
        <p:xfrm>
          <a:off x="2859741" y="2370496"/>
          <a:ext cx="6665260" cy="3989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fundamentala /                                                           Data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nivelul de dependenta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respira si a avea o buna circulatie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u="none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bea si a manca</a:t>
                      </a:r>
                      <a:endParaRPr lang="en-US" sz="90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kern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</a:t>
                      </a:r>
                      <a:r>
                        <a:rPr lang="en-US" sz="1000" u="none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a </a:t>
                      </a:r>
                      <a:r>
                        <a:rPr lang="en-US" sz="1000" u="none" kern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elimina</a:t>
                      </a:r>
                      <a:endParaRPr lang="en-US" sz="900" u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se misca si a avea o buna postura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dormi si a se odihni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se imbraca si dezbraca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mentine temperatura corpului in limite normale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fi curat, ingrijit, de a proteja tegumentele si mucoasele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evita pericolele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comunica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actiona conform propriilor convingeri si valori, de a practica religia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fi preocupat in vederea realizarii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se recreea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Nevoia de a invata cum sa-ta pastrezi sanatatea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SCOR DE DEPENDENTA 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GRAD / NIVEL DE DEPENDENȚĂ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SEMNATURA ASISTENT MEDICAL 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900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90" marR="589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69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52FFE9-52D2-4B44-9E23-069AA7EEE81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6DB984-210E-4ACF-B807-AF85D9891E6A}"/>
              </a:ext>
            </a:extLst>
          </p:cNvPr>
          <p:cNvSpPr txBox="1">
            <a:spLocks/>
          </p:cNvSpPr>
          <p:nvPr/>
        </p:nvSpPr>
        <p:spPr>
          <a:xfrm>
            <a:off x="1982316" y="1892861"/>
            <a:ext cx="8802225" cy="833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400" i="1" dirty="0">
                <a:solidFill>
                  <a:srgbClr val="003964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Stabil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irea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gradul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ui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autonomie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/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dependenta</a:t>
            </a:r>
            <a:br>
              <a:rPr lang="ro-RO" sz="3200" b="1" i="1" dirty="0">
                <a:solidFill>
                  <a:srgbClr val="7030A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functie de scorul de dependenta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9F4AD-1395-4212-9D0D-43B42F31D8BF}"/>
              </a:ext>
            </a:extLst>
          </p:cNvPr>
          <p:cNvSpPr/>
          <p:nvPr/>
        </p:nvSpPr>
        <p:spPr>
          <a:xfrm>
            <a:off x="1845847" y="3091215"/>
            <a:ext cx="857458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Totalul de puncte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acordate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fiecărei nevoi 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(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în funcţie de gravitate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),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permite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obtinerea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unui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scor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de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dependenta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alibri" pitchFamily="34" charset="0"/>
              </a:rPr>
              <a:t>si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clasificarea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pacienţilor în 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  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4</a:t>
            </a:r>
            <a:r>
              <a:rPr lang="ro-RO" sz="2400" dirty="0">
                <a:solidFill>
                  <a:srgbClr val="0000CC"/>
                </a:solidFill>
                <a:latin typeface="Calibri" pitchFamily="34" charset="0"/>
              </a:rPr>
              <a:t> nivele</a:t>
            </a:r>
            <a:r>
              <a:rPr lang="en-US" sz="2400" dirty="0">
                <a:solidFill>
                  <a:srgbClr val="0000CC"/>
                </a:solidFill>
                <a:latin typeface="Calibri" pitchFamily="34" charset="0"/>
              </a:rPr>
              <a:t>/ grade</a:t>
            </a:r>
            <a:r>
              <a:rPr lang="vi-VN" sz="2400" dirty="0">
                <a:solidFill>
                  <a:srgbClr val="0000CC"/>
                </a:solidFill>
                <a:latin typeface="Calibri" pitchFamily="34" charset="0"/>
              </a:rPr>
              <a:t> de dependenţă</a:t>
            </a:r>
            <a:endParaRPr lang="ro-RO" sz="2400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872D7F-EED5-4689-A427-A8936EEE2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63722"/>
              </p:ext>
            </p:extLst>
          </p:nvPr>
        </p:nvGraphicFramePr>
        <p:xfrm>
          <a:off x="1883789" y="4487900"/>
          <a:ext cx="8536641" cy="18720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3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Grad I   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scor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: 1-14 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puncte</a:t>
                      </a: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Grad II  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scor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: 14-28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puncte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Grad III 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scor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: 29-42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puncte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Grad IV 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scor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:  43-56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puncte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75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2EB24-D009-404B-8142-CB3CDE8BE6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2E18CA-D755-4C23-943D-4A1A1CE32663}"/>
              </a:ext>
            </a:extLst>
          </p:cNvPr>
          <p:cNvSpPr txBox="1">
            <a:spLocks/>
          </p:cNvSpPr>
          <p:nvPr/>
        </p:nvSpPr>
        <p:spPr>
          <a:xfrm>
            <a:off x="2144661" y="1703294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2000" b="1" i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Elemente ale intervenţiei asistentei medicale </a:t>
            </a:r>
            <a:br>
              <a:rPr lang="pt-BR" sz="2000" b="1" i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</a:br>
            <a:r>
              <a:rPr lang="pt-BR" sz="2000" b="1" i="1" dirty="0">
                <a:solidFill>
                  <a:srgbClr val="7030A0"/>
                </a:solidFill>
                <a:latin typeface="Times New Roman"/>
                <a:ea typeface="Calibri"/>
                <a:cs typeface="+mn-cs"/>
              </a:rPr>
              <a:t>în funcţie de gradul de dependenţă</a:t>
            </a:r>
            <a:endParaRPr lang="en-US" sz="2000" b="1" dirty="0">
              <a:solidFill>
                <a:srgbClr val="7030A0"/>
              </a:solidFill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264A59-40AF-4A62-A06B-A662C5C0F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78742"/>
              </p:ext>
            </p:extLst>
          </p:nvPr>
        </p:nvGraphicFramePr>
        <p:xfrm>
          <a:off x="1882588" y="2301369"/>
          <a:ext cx="8404412" cy="4126860"/>
        </p:xfrm>
        <a:graphic>
          <a:graphicData uri="http://schemas.openxmlformats.org/drawingml/2006/table">
            <a:tbl>
              <a:tblPr/>
              <a:tblGrid>
                <a:gridCol w="206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Grad /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nivel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I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Grad /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nivel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II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Grad /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nivel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III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Grad /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nivel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IV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Independenţă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Dependenţă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moderată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Dependenţă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majoră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Dependenţă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totală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Autonomie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Lipsa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forţei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fizice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Lipsa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voinţei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Lipsa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cunoştinţelor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Probleme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psihice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Mediu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defavorabil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Existenţa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mai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multor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surse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de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dificultate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Existenţa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mai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multor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surse</a:t>
                      </a:r>
                      <a:r>
                        <a:rPr lang="fr-FR" sz="1400" dirty="0">
                          <a:effectLst/>
                          <a:latin typeface="Times New Roman"/>
                          <a:ea typeface="Calibri"/>
                        </a:rPr>
                        <a:t> de </a:t>
                      </a:r>
                      <a:r>
                        <a:rPr lang="fr-FR" sz="1400" dirty="0" err="1">
                          <a:effectLst/>
                          <a:latin typeface="Times New Roman"/>
                          <a:ea typeface="Calibri"/>
                        </a:rPr>
                        <a:t>dificultate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Proceduri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pentru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menţinerea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sănătăţii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Ajutor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parţial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Ajutor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permanent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Suplinire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</a:rPr>
                        <a:t>totală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7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     PRIORITATE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monitorizare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 la 4-6 ore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PRIORITATE 3              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monitorizare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la  2-4 ore            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PRIORITATE 2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monitorizare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la  1-2 ore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Sakkal Majalla" pitchFamily="2" charset="-78"/>
                        </a:rPr>
                        <a:t>PRIORITATE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monitorizare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continua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8D3A9A-F1AB-400E-B430-6FBE8600955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38077-B429-49B9-8BEB-A9B20453440C}"/>
              </a:ext>
            </a:extLst>
          </p:cNvPr>
          <p:cNvSpPr txBox="1">
            <a:spLocks/>
          </p:cNvSpPr>
          <p:nvPr/>
        </p:nvSpPr>
        <p:spPr>
          <a:xfrm>
            <a:off x="2054225" y="1696756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 err="1">
                <a:solidFill>
                  <a:srgbClr val="7030A0"/>
                </a:solidFill>
              </a:rPr>
              <a:t>Preoperator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FE12B7-799D-42CC-BD05-C5B96DD194C3}"/>
              </a:ext>
            </a:extLst>
          </p:cNvPr>
          <p:cNvSpPr txBox="1">
            <a:spLocks/>
          </p:cNvSpPr>
          <p:nvPr/>
        </p:nvSpPr>
        <p:spPr>
          <a:xfrm>
            <a:off x="1981200" y="609601"/>
            <a:ext cx="4040188" cy="30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solidFill>
                  <a:srgbClr val="003964"/>
                </a:solidFill>
              </a:rPr>
              <a:t>Caz 1</a:t>
            </a:r>
            <a:endParaRPr lang="en-US" sz="2000" i="1" dirty="0">
              <a:solidFill>
                <a:srgbClr val="003964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EFFD1E-674B-4969-B8CA-982692684460}"/>
              </a:ext>
            </a:extLst>
          </p:cNvPr>
          <p:cNvSpPr txBox="1">
            <a:spLocks/>
          </p:cNvSpPr>
          <p:nvPr/>
        </p:nvSpPr>
        <p:spPr>
          <a:xfrm>
            <a:off x="1864658" y="2061882"/>
            <a:ext cx="4231342" cy="4298031"/>
          </a:xfrm>
          <a:prstGeom prst="rect">
            <a:avLst/>
          </a:prstGeom>
          <a:solidFill>
            <a:srgbClr val="FECEF4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varsta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37 de ani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prezinta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urgenta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serviciul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gastroenterologie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cu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abdominale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intense , abdomen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destins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intens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meteorizat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tranzit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absent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gaze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fecale,tegumente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mucoase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palide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uscate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astenie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adinamie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stare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alterata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Examenul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clinic,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examinarile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ecografice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radiologice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stabilesc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ocluzie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intestinala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mecanica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initiaza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conservator ,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monteaza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continua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nazogastrica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administreaza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solutii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REH.si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acido-bazica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incearca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golirea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mecanica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colonului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fara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semnificative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efectueaza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colonoscopie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evidentiaza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formatiune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tumorala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jonctiunii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rectosigmoidiene,stenozanta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care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biopsiaza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transferata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serviciul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nostru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continuarii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specialitate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spcBef>
                <a:spcPts val="600"/>
              </a:spcBef>
            </a:pPr>
            <a:r>
              <a:rPr lang="en-US" sz="1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ale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eliminare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hidratare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invatare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mentinere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corporale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activitatilor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zilnice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recreere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41459ED-91AA-44B0-9122-67538F22F7B9}"/>
              </a:ext>
            </a:extLst>
          </p:cNvPr>
          <p:cNvSpPr txBox="1">
            <a:spLocks/>
          </p:cNvSpPr>
          <p:nvPr/>
        </p:nvSpPr>
        <p:spPr>
          <a:xfrm>
            <a:off x="6169026" y="609601"/>
            <a:ext cx="4041775" cy="30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solidFill>
                  <a:srgbClr val="003964"/>
                </a:solidFill>
              </a:rPr>
              <a:t>Caz 2</a:t>
            </a:r>
            <a:endParaRPr lang="en-US" sz="2000" i="1" dirty="0">
              <a:solidFill>
                <a:srgbClr val="003964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59C4903-EB60-4DB2-9121-26751BC2A433}"/>
              </a:ext>
            </a:extLst>
          </p:cNvPr>
          <p:cNvSpPr txBox="1">
            <a:spLocks/>
          </p:cNvSpPr>
          <p:nvPr/>
        </p:nvSpPr>
        <p:spPr>
          <a:xfrm>
            <a:off x="6324601" y="2061882"/>
            <a:ext cx="3889375" cy="429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varsta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51 de ani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dignosticat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colonoscopie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+EHP. , cu un ADK rectal inferior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invadant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prostata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vezica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urinara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ulcerovegetant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stenozant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hemoragic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prezinta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urgenta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rectoragie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abdominale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fenomene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subocluzie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intestinala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astenic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adinamic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tegumente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mucoase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palide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casexie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cu o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usoara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initiaza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conservator 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monteaza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continua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nazogastrica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solutii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reechilibrare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hidroelectrolitica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acido-bazica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transfuzii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sanguine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gradului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sever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anemie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golirea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mecanica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colonului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explica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ale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durerea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sanguine 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eliminare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rectoragia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hidratare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stimei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sine 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invatare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mentinere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integritatii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tegumentelor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zilnice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recreere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6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1330E6-852B-4D5A-B1F0-6CAE38F585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D93ED79-B8B6-405E-A1F1-50C7D7D77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04374"/>
              </p:ext>
            </p:extLst>
          </p:nvPr>
        </p:nvGraphicFramePr>
        <p:xfrm>
          <a:off x="1958788" y="183395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D22847-E5B9-45DA-9920-13911D02A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378825"/>
              </p:ext>
            </p:extLst>
          </p:nvPr>
        </p:nvGraphicFramePr>
        <p:xfrm>
          <a:off x="6073588" y="183395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C49BC7-6248-4ECC-A7C9-7095EDAEEF32}"/>
              </a:ext>
            </a:extLst>
          </p:cNvPr>
          <p:cNvSpPr txBox="1">
            <a:spLocks/>
          </p:cNvSpPr>
          <p:nvPr/>
        </p:nvSpPr>
        <p:spPr>
          <a:xfrm>
            <a:off x="4114800" y="177119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Calitatea vietii preoperator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CAB03C-0205-4A7D-88EC-8432C9D75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A16160-9869-4613-91CC-A3AEBF82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386828"/>
            <a:ext cx="81942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rgbClr val="0000CC"/>
                </a:solidFill>
                <a:latin typeface="+mj-lt"/>
              </a:rPr>
              <a:t>	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In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realizarea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acestei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lucrari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am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avut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in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vedere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evidenţierea rolului monitorizarii active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si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importanta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elaborarii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unui plan  de ingrijire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personalizat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pentru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asigurarea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continuitatii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ingrijirilor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si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creşterea calităţii vieţii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pacientilor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cu neoplasm colorectal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. </a:t>
            </a:r>
            <a:endParaRPr lang="en-US" sz="2000" dirty="0">
              <a:solidFill>
                <a:srgbClr val="0000CC"/>
              </a:solidFill>
              <a:latin typeface="+mj-lt"/>
            </a:endParaRPr>
          </a:p>
          <a:p>
            <a:pPr lvl="0" algn="ctr">
              <a:spcBef>
                <a:spcPct val="0"/>
              </a:spcBef>
            </a:pPr>
            <a:r>
              <a:rPr lang="en-US" sz="2000" dirty="0" err="1">
                <a:solidFill>
                  <a:srgbClr val="0000CC"/>
                </a:solidFill>
                <a:latin typeface="+mj-lt"/>
              </a:rPr>
              <a:t>Evaluarea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scorului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dependenta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, </a:t>
            </a:r>
          </a:p>
          <a:p>
            <a:pPr lvl="0" algn="ctr">
              <a:spcBef>
                <a:spcPct val="0"/>
              </a:spcBef>
            </a:pPr>
            <a:r>
              <a:rPr lang="en-US" sz="2000" dirty="0" err="1">
                <a:solidFill>
                  <a:srgbClr val="0000CC"/>
                </a:solidFill>
                <a:latin typeface="+mj-lt"/>
              </a:rPr>
              <a:t>Permite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urmarirea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evolutiei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gradului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dependenta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al </a:t>
            </a:r>
            <a:r>
              <a:rPr lang="ro-RO" sz="2000" dirty="0" err="1">
                <a:solidFill>
                  <a:srgbClr val="0000CC"/>
                </a:solidFill>
                <a:latin typeface="+mj-lt"/>
              </a:rPr>
              <a:t>P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acientului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identificarea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problemelelor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de </a:t>
            </a:r>
            <a:r>
              <a:rPr lang="ro-RO" sz="2000" dirty="0" err="1">
                <a:solidFill>
                  <a:srgbClr val="0000CC"/>
                </a:solidFill>
                <a:latin typeface="+mj-lt"/>
              </a:rPr>
              <a:t>î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ngrijiri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ro-RO" sz="2000" dirty="0" err="1">
                <a:solidFill>
                  <a:srgbClr val="0000CC"/>
                </a:solidFill>
                <a:latin typeface="+mj-lt"/>
              </a:rPr>
              <a:t>ș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i</a:t>
            </a:r>
            <a:endParaRPr lang="en-US" sz="2000" dirty="0">
              <a:solidFill>
                <a:srgbClr val="0000CC"/>
              </a:solidFill>
              <a:latin typeface="+mj-lt"/>
            </a:endParaRPr>
          </a:p>
          <a:p>
            <a:pPr lvl="0" algn="ctr">
              <a:spcBef>
                <a:spcPct val="0"/>
              </a:spcBef>
            </a:pPr>
            <a:r>
              <a:rPr lang="ro-RO" sz="2000" dirty="0">
                <a:solidFill>
                  <a:srgbClr val="0000CC"/>
                </a:solidFill>
                <a:latin typeface="+mj-lt"/>
              </a:rPr>
              <a:t>Asigurarea unor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interven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ț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ii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calificate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î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n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timp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util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, </a:t>
            </a:r>
          </a:p>
          <a:p>
            <a:pPr lvl="0" algn="ctr">
              <a:spcBef>
                <a:spcPct val="0"/>
              </a:spcBef>
            </a:pPr>
            <a:r>
              <a:rPr lang="ro-RO" sz="2000" dirty="0">
                <a:solidFill>
                  <a:srgbClr val="0000CC"/>
                </a:solidFill>
                <a:latin typeface="+mj-lt"/>
              </a:rPr>
              <a:t>î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n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condi</a:t>
            </a:r>
            <a:r>
              <a:rPr lang="ro-RO" sz="2000" dirty="0">
                <a:solidFill>
                  <a:srgbClr val="0000CC"/>
                </a:solidFill>
                <a:latin typeface="+mj-lt"/>
              </a:rPr>
              <a:t>ț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ii de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siguran</a:t>
            </a:r>
            <a:r>
              <a:rPr lang="ro-RO" sz="2000" dirty="0" err="1">
                <a:solidFill>
                  <a:srgbClr val="0000CC"/>
                </a:solidFill>
                <a:latin typeface="+mj-lt"/>
              </a:rPr>
              <a:t>ță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pentru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+mj-lt"/>
              </a:rPr>
              <a:t>pacient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BE46B76-9A0D-4EA5-948A-E3D403E7E273}"/>
              </a:ext>
            </a:extLst>
          </p:cNvPr>
          <p:cNvSpPr txBox="1">
            <a:spLocks/>
          </p:cNvSpPr>
          <p:nvPr/>
        </p:nvSpPr>
        <p:spPr>
          <a:xfrm>
            <a:off x="2141404" y="1849626"/>
            <a:ext cx="7909190" cy="5372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Introducere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PLANUL DE ÎNGRIJIRE">
            <a:extLst>
              <a:ext uri="{FF2B5EF4-FFF2-40B4-BE49-F238E27FC236}">
                <a16:creationId xmlns:a16="http://schemas.microsoft.com/office/drawing/2014/main" id="{79B25EA4-5A7F-43BA-AC4F-AB9F63E6E6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13" y="4471174"/>
            <a:ext cx="1806387" cy="1732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67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62C9BD-5C2F-41D1-9F92-9F06EB167A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7A394-D2A4-44DE-96D7-7820A2B6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88" y="1819836"/>
            <a:ext cx="4603377" cy="45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6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B6531-E5C0-4E6F-8467-37AC4063D1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FA3ED5-DBEF-40E1-A5DF-D26B9688716F}"/>
              </a:ext>
            </a:extLst>
          </p:cNvPr>
          <p:cNvSpPr txBox="1">
            <a:spLocks/>
          </p:cNvSpPr>
          <p:nvPr/>
        </p:nvSpPr>
        <p:spPr>
          <a:xfrm>
            <a:off x="4075112" y="1723462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aplicate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prioritizare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preoperator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84D731-4237-42D6-9239-C1C278A51CFF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4040188" cy="30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solidFill>
                  <a:srgbClr val="003964"/>
                </a:solidFill>
              </a:rPr>
              <a:t>Caz 1 </a:t>
            </a:r>
            <a:endParaRPr lang="en-US" sz="2000" i="1" dirty="0">
              <a:solidFill>
                <a:srgbClr val="003964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44CE989-56ED-4C1C-AD32-6921D5265C2F}"/>
              </a:ext>
            </a:extLst>
          </p:cNvPr>
          <p:cNvSpPr txBox="1">
            <a:spLocks/>
          </p:cNvSpPr>
          <p:nvPr/>
        </p:nvSpPr>
        <p:spPr>
          <a:xfrm>
            <a:off x="1730477" y="2021266"/>
            <a:ext cx="4268788" cy="4334708"/>
          </a:xfrm>
          <a:prstGeom prst="rect">
            <a:avLst/>
          </a:prstGeom>
          <a:solidFill>
            <a:srgbClr val="FECEF4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cuparea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nazogastrica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contiua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reducerea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consilierea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personalul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sotului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suportul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acordat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consiliere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castigarea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increderii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ingrijirilor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eficiente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cadrele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dezechlibrelor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functiilor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vitale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igienizarea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confortului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*pat, salon,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spital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recomandat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medic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recoltarea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probelor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manevre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calificate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aspectele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afectiunea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manifestarile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 care le are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procedurile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efectueaza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recreative*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televizor,plimbare,citit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Evolutia</a:t>
            </a:r>
            <a:r>
              <a:rPr lang="en-US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ulterioara</a:t>
            </a:r>
            <a:r>
              <a:rPr lang="en-US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clinico-biologica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1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impus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efectuarea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conditii</a:t>
            </a:r>
            <a:r>
              <a:rPr lang="en-US" sz="1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urgenta</a:t>
            </a:r>
            <a:r>
              <a:rPr lang="en-US" sz="1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anestezie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cu IOT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practicat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rezectie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rectosigmoidiana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tip Dixon,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anastomoza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colorectala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joasa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chistectomie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ovariana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stanga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biopsie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ovariana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dreapta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golire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retrograda</a:t>
            </a: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debridare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evacuare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ascita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drenaj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peritoneal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3410195-FCAE-44B0-BC52-BF16213DAC2D}"/>
              </a:ext>
            </a:extLst>
          </p:cNvPr>
          <p:cNvSpPr txBox="1">
            <a:spLocks/>
          </p:cNvSpPr>
          <p:nvPr/>
        </p:nvSpPr>
        <p:spPr>
          <a:xfrm>
            <a:off x="6169026" y="533401"/>
            <a:ext cx="4041775" cy="304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>
                <a:solidFill>
                  <a:srgbClr val="003964"/>
                </a:solidFill>
              </a:rPr>
              <a:t>Caz 2</a:t>
            </a:r>
            <a:endParaRPr lang="en-US" sz="2000" i="1" dirty="0">
              <a:solidFill>
                <a:srgbClr val="003964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EE5AABF-E2AE-4E6A-B0EC-58796ADE7391}"/>
              </a:ext>
            </a:extLst>
          </p:cNvPr>
          <p:cNvSpPr txBox="1">
            <a:spLocks/>
          </p:cNvSpPr>
          <p:nvPr/>
        </p:nvSpPr>
        <p:spPr>
          <a:xfrm>
            <a:off x="6068168" y="2021266"/>
            <a:ext cx="4346575" cy="4334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cuparea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montarea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nazogastrica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contiua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solutii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perfuzabile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transfuzii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sanguine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reducerea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consiliere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efectuata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personalul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castigarea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increderii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ingrijirilor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eficiente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cadrele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dezechlibrelor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functiilor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vitale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igienizarea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confortului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*pat, salon,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spital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schimbarea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pozitiei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pat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prevenirea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leziunilor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decubit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recomandat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medic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recoltarea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probelor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examene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laborator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manevre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calificate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aspectele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afectiunea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manifestarile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 care le are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procedurile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care se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efectueaza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recreative*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televizor,plimbare,citit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sotiei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acordarea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suportului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emotional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sotiei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priveste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evolutia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postoperatorie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ingrijirile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colostomei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definitive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Evolutia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ulterioara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ameliorarea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starii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anemiei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dezechilibrelor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metabolice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golirea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optima  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colonului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49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permi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efectuarea</a:t>
            </a:r>
            <a:endParaRPr lang="en-US" sz="4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intentie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radicalitate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anestezie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IOT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cand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practicat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amputatie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abdominoperineala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tip Milles cu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rezectia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zonelor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invadate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cu  </a:t>
            </a:r>
            <a:r>
              <a:rPr lang="en-US" sz="4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colostoma</a:t>
            </a:r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stanga</a:t>
            </a:r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definitiva</a:t>
            </a:r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drenaj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peritoneal </a:t>
            </a:r>
            <a:r>
              <a:rPr lang="en-US" sz="4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4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perineal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5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1703D7-882B-46A2-B4C6-ECE54C7C10C5}"/>
              </a:ext>
            </a:extLst>
          </p:cNvPr>
          <p:cNvSpPr txBox="1">
            <a:spLocks/>
          </p:cNvSpPr>
          <p:nvPr/>
        </p:nvSpPr>
        <p:spPr>
          <a:xfrm>
            <a:off x="1810870" y="1855694"/>
            <a:ext cx="4210518" cy="4504221"/>
          </a:xfrm>
          <a:prstGeom prst="rect">
            <a:avLst/>
          </a:prstGeom>
          <a:solidFill>
            <a:srgbClr val="FECEF4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postanestezie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alterata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interventieie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durerea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anxietatea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eliminari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anesteziei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hidratare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sangerare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cadere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complicatii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tomboembolice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infectii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ineficienta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cognitiv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afectiv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invatare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mentinere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corporale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activitatilor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zilnice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recreere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58C6B0C-FB52-40F3-9572-793BB9B884E6}"/>
              </a:ext>
            </a:extLst>
          </p:cNvPr>
          <p:cNvSpPr txBox="1">
            <a:spLocks/>
          </p:cNvSpPr>
          <p:nvPr/>
        </p:nvSpPr>
        <p:spPr>
          <a:xfrm>
            <a:off x="6169026" y="1739150"/>
            <a:ext cx="4292497" cy="4620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postanestezie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alterata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sanguine 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durerea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anxietatea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eliminari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deficitare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anesteziei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prezenta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stomei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drenaje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multiple 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hidratare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sangerare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cadere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complicatii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tomboembolice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infectii,risc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decubit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ineficienta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nivel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cognitiv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invatare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mentinere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igienei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corporale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activitatilor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zilnice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recreere</a:t>
            </a:r>
            <a:endParaRPr lang="ro-RO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o-RO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modificare   a  schemei corporale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85439F-EE60-4D4D-9D5E-4D35EC46C93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D6A9B2-6F0E-439D-B0C1-39A39078B224}"/>
              </a:ext>
            </a:extLst>
          </p:cNvPr>
          <p:cNvSpPr txBox="1">
            <a:spLocks/>
          </p:cNvSpPr>
          <p:nvPr/>
        </p:nvSpPr>
        <p:spPr>
          <a:xfrm>
            <a:off x="5109881" y="2101007"/>
            <a:ext cx="986118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0" i="1" dirty="0">
                <a:solidFill>
                  <a:srgbClr val="003964"/>
                </a:solidFill>
                <a:latin typeface="Calibri"/>
              </a:rPr>
              <a:t>Caz 1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D9F08C-179C-47B7-B5C5-0FA28292CA58}"/>
              </a:ext>
            </a:extLst>
          </p:cNvPr>
          <p:cNvSpPr txBox="1">
            <a:spLocks/>
          </p:cNvSpPr>
          <p:nvPr/>
        </p:nvSpPr>
        <p:spPr>
          <a:xfrm>
            <a:off x="9598170" y="2038258"/>
            <a:ext cx="98481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0" i="1" dirty="0">
                <a:solidFill>
                  <a:srgbClr val="003964"/>
                </a:solidFill>
                <a:latin typeface="Calibri"/>
              </a:rPr>
              <a:t>Caz 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9E62B-35B9-4072-9DCD-CE317E97B8C0}"/>
              </a:ext>
            </a:extLst>
          </p:cNvPr>
          <p:cNvSpPr txBox="1">
            <a:spLocks/>
          </p:cNvSpPr>
          <p:nvPr/>
        </p:nvSpPr>
        <p:spPr>
          <a:xfrm>
            <a:off x="2312894" y="1703296"/>
            <a:ext cx="82296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Probleme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de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dependenta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postoperator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*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29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3E1F9-A352-4A4D-AE57-C115466D2FD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02165C-CEA9-4F3E-91DB-583DB1238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45262"/>
              </p:ext>
            </p:extLst>
          </p:nvPr>
        </p:nvGraphicFramePr>
        <p:xfrm>
          <a:off x="6679508" y="2242856"/>
          <a:ext cx="3390666" cy="408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id="{536EBC10-2F7D-4778-8AC6-071F38A4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48" y="2310031"/>
            <a:ext cx="3677437" cy="411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4B3AD6-E89E-4A7B-9776-951AFD026830}"/>
              </a:ext>
            </a:extLst>
          </p:cNvPr>
          <p:cNvSpPr txBox="1">
            <a:spLocks/>
          </p:cNvSpPr>
          <p:nvPr/>
        </p:nvSpPr>
        <p:spPr>
          <a:xfrm>
            <a:off x="3687071" y="1709455"/>
            <a:ext cx="5513294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b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i="1" dirty="0">
              <a:solidFill>
                <a:srgbClr val="0039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AA6D9-07C7-43E6-BEBE-E4130C44AD82}"/>
              </a:ext>
            </a:extLst>
          </p:cNvPr>
          <p:cNvSpPr txBox="1"/>
          <p:nvPr/>
        </p:nvSpPr>
        <p:spPr>
          <a:xfrm>
            <a:off x="4793325" y="2558109"/>
            <a:ext cx="7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Caz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4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B1328B-2E8F-4215-AA18-B9AA3FE933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50172A-68FD-4998-9F8B-AC30421C24B3}"/>
              </a:ext>
            </a:extLst>
          </p:cNvPr>
          <p:cNvSpPr txBox="1">
            <a:spLocks/>
          </p:cNvSpPr>
          <p:nvPr/>
        </p:nvSpPr>
        <p:spPr>
          <a:xfrm>
            <a:off x="1752600" y="2223246"/>
            <a:ext cx="4267200" cy="4186518"/>
          </a:xfrm>
          <a:prstGeom prst="rect">
            <a:avLst/>
          </a:prstGeom>
          <a:solidFill>
            <a:srgbClr val="FECEF4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0" algn="ctr">
              <a:spcBef>
                <a:spcPts val="0"/>
              </a:spcBef>
              <a:buNone/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Durere acuta legata de actul chirurgical;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Dificultati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respiratie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datorate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anesteziei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integritatii pielii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plaga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datorata actului chirurgical;</a:t>
            </a: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Riscul pentru infectie legat de plaga chirurgicala si prezenta tubu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dren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cadere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isc pentru scaderea adaptarii legat de diagnosticul de cancer, tratament chirurgical, frica de moarte;</a:t>
            </a: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Deficit de autoingrijire legata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mobilitate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Tulburari de perceptie senzoriala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sine</a:t>
            </a: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 disfunctie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digestiva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legata de pierderea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segment al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colonului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Deficit de cunostinte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evolutie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Riscul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a nu face fata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intregului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A4BE9D7-53FA-444D-AF2C-FA7DF83B6B9C}"/>
              </a:ext>
            </a:extLst>
          </p:cNvPr>
          <p:cNvSpPr txBox="1">
            <a:spLocks/>
          </p:cNvSpPr>
          <p:nvPr/>
        </p:nvSpPr>
        <p:spPr>
          <a:xfrm>
            <a:off x="6019800" y="2223245"/>
            <a:ext cx="4648200" cy="41865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0" algn="ctr">
              <a:spcBef>
                <a:spcPts val="0"/>
              </a:spcBef>
              <a:buNone/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Durere acuta legata de actul chirurgical;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Aletrarea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respiratie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datorate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anesteziei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interventiei,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sanguine</a:t>
            </a: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integritatii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tegumentului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plaga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datorata actului chirurgica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stoma 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drenuri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Riscul pentru infectie legat de plaga chirurgicala si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prezenta tubu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dren,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abdom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regiunii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perineale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cadere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escare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casexiei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isc pentru scaderea adaptarii legat de diagnosticul de cancer, frica de moarte</a:t>
            </a: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Deficit de autoingrijire legat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mobilitatea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redusa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prezentei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stomei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asteniei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adinamiei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Tulburari de perceptie senzoriala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scaderea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sine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modificarii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schemei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corporale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ș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pentru disfunctie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digestiva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Deficit de cunostinte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evolutie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ingrijirea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stomei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algn="ctr">
              <a:spcBef>
                <a:spcPts val="0"/>
              </a:spcBef>
            </a:pP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Riscul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a nu face fata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ro-RO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F6747-8441-49F4-826A-868F362B318B}"/>
              </a:ext>
            </a:extLst>
          </p:cNvPr>
          <p:cNvSpPr txBox="1">
            <a:spLocks/>
          </p:cNvSpPr>
          <p:nvPr/>
        </p:nvSpPr>
        <p:spPr>
          <a:xfrm>
            <a:off x="3101788" y="1734669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Diagnostice de nursing postoperator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6F081E-57D6-4810-8828-36B707689631}"/>
              </a:ext>
            </a:extLst>
          </p:cNvPr>
          <p:cNvSpPr txBox="1">
            <a:spLocks/>
          </p:cNvSpPr>
          <p:nvPr/>
        </p:nvSpPr>
        <p:spPr>
          <a:xfrm>
            <a:off x="125506" y="1965515"/>
            <a:ext cx="4040188" cy="3809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rgbClr val="003964"/>
                </a:solidFill>
              </a:rPr>
              <a:t>Caz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70A549-E0B2-4DF8-954F-A2B5825DFE17}"/>
              </a:ext>
            </a:extLst>
          </p:cNvPr>
          <p:cNvSpPr txBox="1">
            <a:spLocks/>
          </p:cNvSpPr>
          <p:nvPr/>
        </p:nvSpPr>
        <p:spPr>
          <a:xfrm>
            <a:off x="8343900" y="1923843"/>
            <a:ext cx="2123328" cy="380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ctr">
              <a:buNone/>
            </a:pPr>
            <a:r>
              <a:rPr lang="en-US" i="1" dirty="0">
                <a:solidFill>
                  <a:srgbClr val="003964"/>
                </a:solidFill>
              </a:rPr>
              <a:t>Caz 2</a:t>
            </a:r>
          </a:p>
        </p:txBody>
      </p:sp>
    </p:spTree>
    <p:extLst>
      <p:ext uri="{BB962C8B-B14F-4D97-AF65-F5344CB8AC3E}">
        <p14:creationId xmlns:p14="http://schemas.microsoft.com/office/powerpoint/2010/main" val="174919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27A62-76C5-4A85-BA7B-5A9AF2695D7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EC92C-03B0-4826-AFF6-FD9A7E7DDED5}"/>
              </a:ext>
            </a:extLst>
          </p:cNvPr>
          <p:cNvSpPr/>
          <p:nvPr/>
        </p:nvSpPr>
        <p:spPr>
          <a:xfrm>
            <a:off x="1730477" y="1702876"/>
            <a:ext cx="8731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200" b="1" i="1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Interventii</a:t>
            </a:r>
            <a:r>
              <a:rPr lang="en-US" sz="32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acordate</a:t>
            </a:r>
            <a:r>
              <a:rPr lang="en-US" sz="32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</a:t>
            </a:r>
            <a:r>
              <a:rPr lang="en-US" sz="3200" b="1" i="1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prioritizare</a:t>
            </a:r>
            <a:r>
              <a:rPr lang="en-US" sz="3200" b="1" i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sz="3200" b="1" i="1" kern="0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postoperator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F60EBF-31DA-44F9-83C4-4619B6967F83}"/>
              </a:ext>
            </a:extLst>
          </p:cNvPr>
          <p:cNvSpPr txBox="1">
            <a:spLocks/>
          </p:cNvSpPr>
          <p:nvPr/>
        </p:nvSpPr>
        <p:spPr>
          <a:xfrm>
            <a:off x="1326776" y="2125426"/>
            <a:ext cx="4040188" cy="381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i="1" dirty="0">
                <a:solidFill>
                  <a:srgbClr val="1D4779"/>
                </a:solidFill>
              </a:rPr>
              <a:t>Caz 1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2407266-08FE-4D47-901C-3FE1F33BF33B}"/>
              </a:ext>
            </a:extLst>
          </p:cNvPr>
          <p:cNvSpPr txBox="1">
            <a:spLocks/>
          </p:cNvSpPr>
          <p:nvPr/>
        </p:nvSpPr>
        <p:spPr>
          <a:xfrm>
            <a:off x="1730476" y="2339090"/>
            <a:ext cx="4040188" cy="3728245"/>
          </a:xfrm>
          <a:prstGeom prst="rect">
            <a:avLst/>
          </a:prstGeom>
          <a:solidFill>
            <a:srgbClr val="FECEF4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constienta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sustinerea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vitale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P, TA, R,</a:t>
            </a: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Oxigenoterapie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pozitie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favorizeze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Perfuzii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solutii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ser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fiziologic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glucoza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10%,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aminoven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plagii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drenajelor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pansamente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Antibioterapie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Profilaxia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BTE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fraxiparina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bilantul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dezechilibrelor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precoce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continua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initial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ulterior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normala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Igienizarea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recuperare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Acordarea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suportului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emotional ,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sotului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igieno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-dietetic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sociale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3886B0-765C-4441-9163-AA49869A17AF}"/>
              </a:ext>
            </a:extLst>
          </p:cNvPr>
          <p:cNvSpPr txBox="1">
            <a:spLocks/>
          </p:cNvSpPr>
          <p:nvPr/>
        </p:nvSpPr>
        <p:spPr>
          <a:xfrm>
            <a:off x="6021389" y="2097150"/>
            <a:ext cx="4041775" cy="381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i="1" dirty="0">
                <a:solidFill>
                  <a:srgbClr val="1D4779"/>
                </a:solidFill>
              </a:rPr>
              <a:t>Caz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1FC279A-4011-4BC3-8762-04BFAF3D1ABD}"/>
              </a:ext>
            </a:extLst>
          </p:cNvPr>
          <p:cNvSpPr txBox="1">
            <a:spLocks/>
          </p:cNvSpPr>
          <p:nvPr/>
        </p:nvSpPr>
        <p:spPr>
          <a:xfrm>
            <a:off x="6021389" y="2339090"/>
            <a:ext cx="4041775" cy="3882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constienta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sustinerea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functiilor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vitale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P, TA, R,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Oxigenoterapie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pozitie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favorizeze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Perfuzii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solutii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ser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fiziologic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glucoza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10%,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aminoven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transfuzii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sanguine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plagii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abdominale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perineale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a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drenajelor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pansamente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asepsie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Antibioprofilaxie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Profilaxia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BTE cu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fraxiparina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Monitorizarea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pierderilor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bilantul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hidric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dezechilibrelor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Ingrijirea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protezarea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stomei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supravegherea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eliminarilor</a:t>
            </a:r>
            <a:endParaRPr lang="en-US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precoce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Suprimarea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sondei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aspiratie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continua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initial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hidrica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ulterior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normala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Igienizarea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conditiilor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Incurajarea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sa-si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accepte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modificarea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schemei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corporale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stomei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implice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recuperare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Acordarea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suportului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emotional , </a:t>
            </a: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sotiei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ingrijirile</a:t>
            </a: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acordate</a:t>
            </a:r>
            <a:endParaRPr lang="en-US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igieno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-dietetic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sociale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6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83C00-10DA-4DEE-87B5-576927DF48E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543AE2-151F-4B05-A3E6-A9E1C94D4A93}"/>
              </a:ext>
            </a:extLst>
          </p:cNvPr>
          <p:cNvSpPr txBox="1">
            <a:spLocks/>
          </p:cNvSpPr>
          <p:nvPr/>
        </p:nvSpPr>
        <p:spPr>
          <a:xfrm>
            <a:off x="1981200" y="1759176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postoperatorie</a:t>
            </a:r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753C86-9956-47D7-9527-39239569D5C1}"/>
              </a:ext>
            </a:extLst>
          </p:cNvPr>
          <p:cNvSpPr txBox="1">
            <a:spLocks/>
          </p:cNvSpPr>
          <p:nvPr/>
        </p:nvSpPr>
        <p:spPr>
          <a:xfrm>
            <a:off x="1667435" y="1997495"/>
            <a:ext cx="4040188" cy="381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>
                <a:solidFill>
                  <a:srgbClr val="1D4779"/>
                </a:solidFill>
              </a:rPr>
              <a:t>Caz 1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F2CF1E-FB8F-489D-B210-DDF31014FB42}"/>
              </a:ext>
            </a:extLst>
          </p:cNvPr>
          <p:cNvSpPr txBox="1">
            <a:spLocks/>
          </p:cNvSpPr>
          <p:nvPr/>
        </p:nvSpPr>
        <p:spPr>
          <a:xfrm>
            <a:off x="1981200" y="2393576"/>
            <a:ext cx="4040188" cy="3931024"/>
          </a:xfrm>
          <a:prstGeom prst="rect">
            <a:avLst/>
          </a:prstGeom>
          <a:solidFill>
            <a:srgbClr val="FECEF4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eficienta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autonoma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tranzitului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intestinal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alimentatiei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7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independenta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efectuarea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proprii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Plaga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vindecat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fara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complicatii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sprimarea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drenurilor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sutura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comunica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eficient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ingrijire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interes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fata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insusirea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notiunilor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boala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evolutie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acceptare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neoplasm colorectal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ulterior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externarii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igienizeaza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singura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optimista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evolutiei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ulterioare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complianta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terapeutica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endParaRPr lang="en-US" sz="1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B60A594-2D88-40C1-9AE1-1A7728190DDD}"/>
              </a:ext>
            </a:extLst>
          </p:cNvPr>
          <p:cNvSpPr txBox="1">
            <a:spLocks/>
          </p:cNvSpPr>
          <p:nvPr/>
        </p:nvSpPr>
        <p:spPr>
          <a:xfrm>
            <a:off x="6316663" y="2053357"/>
            <a:ext cx="404177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>
                <a:solidFill>
                  <a:srgbClr val="1D4779"/>
                </a:solidFill>
              </a:rPr>
              <a:t>Caz 2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D0E3E8-4689-40C8-B198-31ADA792E19A}"/>
              </a:ext>
            </a:extLst>
          </p:cNvPr>
          <p:cNvSpPr txBox="1">
            <a:spLocks/>
          </p:cNvSpPr>
          <p:nvPr/>
        </p:nvSpPr>
        <p:spPr>
          <a:xfrm>
            <a:off x="6169026" y="2393576"/>
            <a:ext cx="4041775" cy="3931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Respiratie si circulatie eficienta ,autonoma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Reluarea tranzitului intestinal pe colostoma si reluarea alimentatiei orale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Mobilizare buna 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12 zile 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 este independent in realizarea mobilizarii Efectueaza ingrijirile proprii de igiena cu ajutor.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Plaga s-a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vindecat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fara complicatii , cu sprimarea drenurilor si a firelor de sutura , colostoma este functionala. 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comunica eficient 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 familia, manifesta incredere fata de echipa de ingrijire fiind receptiv fata de implicarea in procesul de ingrijire.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Manifesta interes fata de insusirea notiunilor legate de boala, de evolutie de regimul alimentar si manifesta acceptare privind diagnosticul de neoplasm colorectal si  procesul terapeutic ulterior,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accepta modificarea schemei corporale</a:t>
            </a:r>
          </a:p>
          <a:p>
            <a:pPr algn="just"/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momentul externarii starea generala este buna, se mobilizeaza , se alimenteaza, se igienizeaza , 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 schimba singur punga de colostomie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este optimist in privintaevolutiei ulterioare a bolii, manifesta</a:t>
            </a:r>
            <a:r>
              <a:rPr lang="en-US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complianta terapeutica 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mare.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701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87DD02-8572-427F-8B8C-C9AC41158C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DBD5AE8-461F-43F5-AACB-DD9CC0B2E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85553"/>
              </p:ext>
            </p:extLst>
          </p:nvPr>
        </p:nvGraphicFramePr>
        <p:xfrm>
          <a:off x="1981200" y="2294966"/>
          <a:ext cx="4038600" cy="406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35D8CE-CCB7-4238-B08B-00CF37E5F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341599"/>
              </p:ext>
            </p:extLst>
          </p:nvPr>
        </p:nvGraphicFramePr>
        <p:xfrm>
          <a:off x="6172202" y="2294965"/>
          <a:ext cx="4038600" cy="406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FFD2E07-A6FA-4BE3-8238-8C8683F2CEA1}"/>
              </a:ext>
            </a:extLst>
          </p:cNvPr>
          <p:cNvSpPr txBox="1">
            <a:spLocks/>
          </p:cNvSpPr>
          <p:nvPr/>
        </p:nvSpPr>
        <p:spPr>
          <a:xfrm>
            <a:off x="3711389" y="1756662"/>
            <a:ext cx="4831976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Dependența </a:t>
            </a:r>
            <a:r>
              <a:rPr lang="en-US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externare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3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F1BF6-3018-42C9-B792-FDF164BF3B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5884-C94E-4EF9-829D-AD4B3F989DD0}"/>
              </a:ext>
            </a:extLst>
          </p:cNvPr>
          <p:cNvSpPr txBox="1">
            <a:spLocks/>
          </p:cNvSpPr>
          <p:nvPr/>
        </p:nvSpPr>
        <p:spPr>
          <a:xfrm>
            <a:off x="1676399" y="2599765"/>
            <a:ext cx="4419600" cy="3760149"/>
          </a:xfrm>
          <a:prstGeom prst="rect">
            <a:avLst/>
          </a:prstGeom>
          <a:solidFill>
            <a:srgbClr val="FECEF4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Prezentare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urgenta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varsta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tanara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, grad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just">
              <a:spcBef>
                <a:spcPts val="0"/>
              </a:spcBef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Predomina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legate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durere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starii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generala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contexul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ocluziei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mecanice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marcata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,cu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slaba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initial cu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medicala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Interventiile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calificate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etapa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procesului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interventia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chirurgicala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conditii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 colon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nepregatit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refacerea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continuitatii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tubului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digestiv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prezervarea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sotului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suportul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oferit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Elaborarea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plan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ingrijire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personalizat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, 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permis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recuperare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fizica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psihica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bolnavei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, cu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ameliorarea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evidenta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evoluand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spitalizarii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 la un grad 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depenta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3 la un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grad de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de 2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externarii,cu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afectarea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nevoilor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psihosociale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cu un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scor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de 16.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0F7ED-DBBF-49E9-B2E3-C72B44691A56}"/>
              </a:ext>
            </a:extLst>
          </p:cNvPr>
          <p:cNvSpPr txBox="1">
            <a:spLocks/>
          </p:cNvSpPr>
          <p:nvPr/>
        </p:nvSpPr>
        <p:spPr>
          <a:xfrm>
            <a:off x="6095999" y="2599765"/>
            <a:ext cx="4495800" cy="37801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Prezentare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urgenta,grad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3,diagnostic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cunoscut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Predomina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siguranta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circulatie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legate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pierderile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sanguine 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astenie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adinamie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casexie,cu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alterarea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vietii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usoara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medicala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Chiar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daca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s-a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efectuat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interventiei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mutilanta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pierderea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segment important al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tubului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digestiv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, cu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modificarea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eliminarilor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care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implicat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modificarea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schemei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corporale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la un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 51 de ani 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nterventii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calificate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etapa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elaborarea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plan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personalizat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sotiei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suportul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oferit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colostomei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permis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recuperare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fizica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psihica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care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extrem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receptiv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colaborat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bine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evolutia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ameliorarea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semnificativa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externarii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pastrat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grad de </a:t>
            </a:r>
            <a:r>
              <a:rPr lang="en-US" sz="1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depenta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2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debilitatii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fizice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preoperatorii,partial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restabilitata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prezentei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colostomei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postoperator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necesita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ingrijiri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afectarea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nevoilor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biologice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psihosociale</a:t>
            </a:r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scor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dependenta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21 </a:t>
            </a:r>
          </a:p>
          <a:p>
            <a:pPr algn="ctr">
              <a:spcBef>
                <a:spcPts val="0"/>
              </a:spcBef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591901-7780-4A88-92E8-04A5A435F06F}"/>
              </a:ext>
            </a:extLst>
          </p:cNvPr>
          <p:cNvSpPr txBox="1">
            <a:spLocks/>
          </p:cNvSpPr>
          <p:nvPr/>
        </p:nvSpPr>
        <p:spPr>
          <a:xfrm>
            <a:off x="1981199" y="1761564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Discutii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/rezultate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o-RO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PARTICULARITATI CAZ 1 / CAZ 2</a:t>
            </a:r>
          </a:p>
        </p:txBody>
      </p:sp>
    </p:spTree>
    <p:extLst>
      <p:ext uri="{BB962C8B-B14F-4D97-AF65-F5344CB8AC3E}">
        <p14:creationId xmlns:p14="http://schemas.microsoft.com/office/powerpoint/2010/main" val="449593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8C553-873B-4E42-9CC2-2242D7C84D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A5FDAF-3C05-49F4-9CB8-17ECDFE8837F}"/>
              </a:ext>
            </a:extLst>
          </p:cNvPr>
          <p:cNvSpPr txBox="1">
            <a:spLocks/>
          </p:cNvSpPr>
          <p:nvPr/>
        </p:nvSpPr>
        <p:spPr>
          <a:xfrm>
            <a:off x="2043953" y="1951038"/>
            <a:ext cx="7924800" cy="487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Rezultate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B45D1F-6077-49DF-AE6E-87A84943BE88}"/>
              </a:ext>
            </a:extLst>
          </p:cNvPr>
          <p:cNvSpPr txBox="1">
            <a:spLocks/>
          </p:cNvSpPr>
          <p:nvPr/>
        </p:nvSpPr>
        <p:spPr>
          <a:xfrm>
            <a:off x="1824461" y="2886638"/>
            <a:ext cx="8543076" cy="3299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Times New Roman"/>
                <a:ea typeface="Calibri"/>
              </a:rPr>
              <a:t>	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Colaborarea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interdisciplinara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gastroenterologie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 –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chirugie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- ATI 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in 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vederea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rezolvarii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/>
                <a:ea typeface="Calibri"/>
              </a:rPr>
              <a:t>cazurilor</a:t>
            </a:r>
            <a:r>
              <a:rPr lang="en-US" sz="1600" dirty="0">
                <a:solidFill>
                  <a:srgbClr val="0000CC"/>
                </a:solidFill>
                <a:latin typeface="Times New Roman"/>
                <a:ea typeface="Calibri"/>
              </a:rPr>
              <a:t>, e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valuarea periodică a modificărilor apărute la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nivelul indicilor calităţii vieţii, a scorului de dependenta  precum şi a scorurilor scalelor utilizate pentru evidenţierea modificărilor în plan  fizic, cognitiv, somatic sau comportamental, permite realizarea  unei evaluari  cuantificate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elaborarea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unui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plan de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ingrijire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personalizat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La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caz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faptul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echipa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chirurgicala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considerare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dorinta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bolnavei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evita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pe cat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posibil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efectuarea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colostomii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,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conditiile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unui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risc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asumat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echipa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avut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efecte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pozitive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asupra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psihice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pacientei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cu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cresterea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compliantei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terapeutice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care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permis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ulterior o 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recuperare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buna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fizice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fiind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ajutor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faptul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era o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pacienta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tanara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fara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alte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comorbiditati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s-a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insistat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interventii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consiliere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psihologica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acceptarii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colostomei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educatie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privinta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ingrijirii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implicand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apartinatoarea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sustinerea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cu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pe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recuperarea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fizica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dezechilibrelor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ingrijiri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sustinute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8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2ECF17-D535-4D86-9BB8-98E46E5F63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024D-C538-4282-82D4-C558A5040901}"/>
              </a:ext>
            </a:extLst>
          </p:cNvPr>
          <p:cNvSpPr txBox="1">
            <a:spLocks/>
          </p:cNvSpPr>
          <p:nvPr/>
        </p:nvSpPr>
        <p:spPr>
          <a:xfrm>
            <a:off x="2259106" y="2895600"/>
            <a:ext cx="7467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Calibri"/>
                <a:cs typeface="Times New Roman" pitchFamily="18" charset="0"/>
              </a:rPr>
              <a:t>	</a:t>
            </a:r>
            <a:r>
              <a:rPr lang="en-US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Neoplasmul colorectal este o boala complexa si traumatizanta, cu influente semnificative asupra starii generale , asupra calitatii vietii , cu influente psihologice postchirurgicale si  postchimioterapie  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 o importanta covarsitoare, cu afectarea imaginii de sine, cu probleme majore de reinser</a:t>
            </a:r>
            <a:r>
              <a:rPr lang="ro-RO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ț</a:t>
            </a:r>
            <a:r>
              <a:rPr lang="en-US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ie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socio-profesional</a:t>
            </a:r>
            <a:r>
              <a:rPr lang="ro-RO">
                <a:solidFill>
                  <a:srgbClr val="0000CC"/>
                </a:solidFill>
                <a:latin typeface="+mj-lt"/>
                <a:ea typeface="Calibri"/>
                <a:cs typeface="Times New Roman" pitchFamily="18" charset="0"/>
              </a:rPr>
              <a:t>ă.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5ED56-DE48-4AA7-8E36-ADAD6CC0C0AE}"/>
              </a:ext>
            </a:extLst>
          </p:cNvPr>
          <p:cNvSpPr/>
          <p:nvPr/>
        </p:nvSpPr>
        <p:spPr>
          <a:xfrm>
            <a:off x="2563907" y="1866901"/>
            <a:ext cx="731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Neoplasmul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colorectal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3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3399DE-A4AE-427B-B607-4C78AF69CF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reptunghi 1">
            <a:extLst>
              <a:ext uri="{FF2B5EF4-FFF2-40B4-BE49-F238E27FC236}">
                <a16:creationId xmlns:a16="http://schemas.microsoft.com/office/drawing/2014/main" id="{184EC3EC-0AC9-4631-8795-2814E19EE731}"/>
              </a:ext>
            </a:extLst>
          </p:cNvPr>
          <p:cNvSpPr/>
          <p:nvPr/>
        </p:nvSpPr>
        <p:spPr>
          <a:xfrm>
            <a:off x="2057399" y="2985248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vi-VN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In </a:t>
            </a:r>
            <a:r>
              <a:rPr lang="ro-RO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perioada </a:t>
            </a:r>
            <a:r>
              <a:rPr lang="vi-VN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preoperator</a:t>
            </a:r>
            <a:r>
              <a:rPr lang="ro-RO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ie</a:t>
            </a:r>
          </a:p>
          <a:p>
            <a:pPr indent="457200" algn="ctr"/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nivelul anxietății si al depresiei crește de la momentul aflării diagnosticului până la momentul intervenției chirurgicale.</a:t>
            </a:r>
            <a:endParaRPr lang="en-US" sz="1400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indent="457200" algn="ctr"/>
            <a:r>
              <a:rPr lang="vi-VN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Etapa chirurgicală </a:t>
            </a:r>
            <a:endParaRPr lang="ro-RO" sz="14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indent="457200" algn="ctr"/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 percepută de pacientă ca un eveniment stresant care amenintă  integritatea fizică și psihică 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indent="457200" algn="ctr"/>
            <a:r>
              <a:rPr lang="vi-VN" sz="14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In perioada postoperatorie </a:t>
            </a:r>
            <a:endParaRPr lang="ro-RO" sz="14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  <a:p>
            <a:pPr indent="457200" algn="ctr"/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anxietatea crește putând apărea chiar un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episod depresiv,  in contextul stării postanestezie , stresului postchirurgical și dificultăților de mobilizare postoperatorii.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Modificarea schemei corporale este generatoare de anxietate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Studiile demonstrează faptul ca durerea postoperatorie si controlul ei prin utilzarea crescută de antialgice este mai mare la pacienții depresivi. </a:t>
            </a:r>
            <a:endParaRPr lang="en-US" sz="1400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sz="14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De asemenea durerea in perioada postoperatorie  influențează nivelul de serotonină și astfel se creeaza un cerc vicios, prin care calitatea vieții este afectată.</a:t>
            </a:r>
          </a:p>
        </p:txBody>
      </p:sp>
      <p:sp>
        <p:nvSpPr>
          <p:cNvPr id="4" name="Dreptunghi 2">
            <a:extLst>
              <a:ext uri="{FF2B5EF4-FFF2-40B4-BE49-F238E27FC236}">
                <a16:creationId xmlns:a16="http://schemas.microsoft.com/office/drawing/2014/main" id="{D0FE2BE0-81C8-4A94-9FCA-32DE1FDDB920}"/>
              </a:ext>
            </a:extLst>
          </p:cNvPr>
          <p:cNvSpPr/>
          <p:nvPr/>
        </p:nvSpPr>
        <p:spPr>
          <a:xfrm>
            <a:off x="2693895" y="2134349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i="1" dirty="0">
                <a:solidFill>
                  <a:srgbClr val="7030A0"/>
                </a:solidFill>
              </a:rPr>
              <a:t>Calitatea </a:t>
            </a:r>
            <a:r>
              <a:rPr lang="ro-RO" sz="3200" b="1" i="1" dirty="0" err="1">
                <a:solidFill>
                  <a:srgbClr val="7030A0"/>
                </a:solidFill>
              </a:rPr>
              <a:t>vietii</a:t>
            </a:r>
            <a:r>
              <a:rPr lang="ro-RO" sz="3200" b="1" i="1" dirty="0">
                <a:solidFill>
                  <a:srgbClr val="7030A0"/>
                </a:solidFill>
              </a:rPr>
              <a:t>  -  Rezultate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6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61F75-714F-4504-BA32-384103B535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7CE979-4971-4034-B55F-A63CA19495E0}"/>
              </a:ext>
            </a:extLst>
          </p:cNvPr>
          <p:cNvSpPr txBox="1">
            <a:spLocks/>
          </p:cNvSpPr>
          <p:nvPr/>
        </p:nvSpPr>
        <p:spPr>
          <a:xfrm>
            <a:off x="1981200" y="2111188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Concluzii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C4B998-BE48-4578-ACDA-9558BFE1C2DB}"/>
              </a:ext>
            </a:extLst>
          </p:cNvPr>
          <p:cNvSpPr txBox="1">
            <a:spLocks/>
          </p:cNvSpPr>
          <p:nvPr/>
        </p:nvSpPr>
        <p:spPr>
          <a:xfrm>
            <a:off x="1790699" y="3352800"/>
            <a:ext cx="8610600" cy="2268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Dezvoltarea abilităților personalului medical privind </a:t>
            </a:r>
            <a:r>
              <a:rPr lang="vi-VN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evaluarea stării emoționale , identificarea </a:t>
            </a:r>
            <a:r>
              <a:rPr lang="en-US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di</a:t>
            </a:r>
            <a:r>
              <a:rPr lang="vi-VN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</a:t>
            </a:r>
            <a:r>
              <a:rPr lang="en-US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</a:t>
            </a:r>
            <a:r>
              <a:rPr lang="vi-VN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tresului , anxietății  și depresiei, in perioada preoperatorie </a:t>
            </a: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și asigurarea unor interventii corespunzatoare 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sunt</a:t>
            </a:r>
            <a:r>
              <a:rPr lang="en-US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vi-VN" sz="1600" b="1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benefice pentru recuperarea postoperatorie</a:t>
            </a: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scurtarea episodului de spitalizare precum și reducerea reinternarilor, 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fapt sustinut  de rezultatele  unui studiu derulat in Spania</a:t>
            </a:r>
            <a:r>
              <a:rPr lang="ro-RO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</a:t>
            </a: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la 100 de pacienti aflati in perioda preoperatorie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r>
              <a:rPr lang="vi-VN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endParaRPr lang="en-US" sz="1600" i="1" dirty="0">
              <a:solidFill>
                <a:srgbClr val="0000CC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Continuitatea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ingrijirilor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elaborarea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unui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plan de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ingrijire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personalizat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cu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evaluarea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gradului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de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dependenta</a:t>
            </a:r>
            <a:r>
              <a:rPr lang="ro-RO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și identificarea problemelor de îngrijiri,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in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fiecare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etapa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a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procesului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terapeutic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acordarea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de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interventii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calificate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in 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conditii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de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siguranta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 permit 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castigarea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increderii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pacientului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,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cresterea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compliantei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la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tratament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imbunatirea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calitatii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vietii</a:t>
            </a:r>
            <a:r>
              <a:rPr lang="en-US" sz="1600" i="1" dirty="0">
                <a:solidFill>
                  <a:srgbClr val="0000CC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 </a:t>
            </a:r>
          </a:p>
          <a:p>
            <a:pPr marL="0" indent="0" algn="ctr">
              <a:buNone/>
            </a:pPr>
            <a:endParaRPr lang="en-US" sz="1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16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74A999-07D7-45F4-A1D7-830B5A5385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E775E4-1B7F-4C8F-8989-58BE927C3543}"/>
              </a:ext>
            </a:extLst>
          </p:cNvPr>
          <p:cNvSpPr txBox="1">
            <a:spLocks/>
          </p:cNvSpPr>
          <p:nvPr/>
        </p:nvSpPr>
        <p:spPr>
          <a:xfrm>
            <a:off x="2193822" y="1967752"/>
            <a:ext cx="8001000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Rolul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asistentei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medicale</a:t>
            </a:r>
            <a:b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50D39-171B-4565-9DCC-35000C2A474F}"/>
              </a:ext>
            </a:extLst>
          </p:cNvPr>
          <p:cNvSpPr/>
          <p:nvPr/>
        </p:nvSpPr>
        <p:spPr>
          <a:xfrm>
            <a:off x="1766191" y="2663334"/>
            <a:ext cx="8659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CC"/>
                </a:solidFill>
                <a:ea typeface="Times New Roman"/>
                <a:cs typeface="Times New Roman" pitchFamily="18" charset="0"/>
              </a:rPr>
              <a:t>	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ea typeface="Times New Roman"/>
                <a:cs typeface="Times New Roman" pitchFamily="18" charset="0"/>
              </a:rPr>
              <a:t>	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Complexitatea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acestei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boli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factorii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multipli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trebuiesc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luaţi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în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considerare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constituie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argumente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solide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pentru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	</a:t>
            </a:r>
          </a:p>
          <a:p>
            <a:pPr algn="ctr"/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tratamentul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să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fie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acordat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 o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echipă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multidisciplinară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specializată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  <a:endParaRPr lang="ro-RO" sz="16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en-US" sz="16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Rolul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asistentei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medicale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este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esential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fiecare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etapa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procesului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terapeutic</a:t>
            </a:r>
            <a:r>
              <a:rPr lang="en-US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inteleaga relatiile psihologice ale pacient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dinamica familiei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elaboreze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 de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ingrijire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personalizat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 adapteze interventiile psihoterapeutice individua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 adopte o atitudine optimista 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relatiile cu pacient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  continue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interventiile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suport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psihologic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absenta</a:t>
            </a:r>
            <a:endParaRPr lang="en-US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personalului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calificat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atat timp cat pacient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are nevoie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impreuna cu celelalte obligatii profesionale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implice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acordarea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suportului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emotional </a:t>
            </a:r>
            <a:r>
              <a:rPr lang="en-US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necesar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algn="ctr"/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implice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pacienta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2411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5DDF07-9813-4725-AEC8-A07D4DAC2A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Colorectal Cancer Awareness">
            <a:extLst>
              <a:ext uri="{FF2B5EF4-FFF2-40B4-BE49-F238E27FC236}">
                <a16:creationId xmlns:a16="http://schemas.microsoft.com/office/drawing/2014/main" id="{96E1FB56-6338-4A57-8673-C40740F6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13" y="1879802"/>
            <a:ext cx="24086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ight Colorectal Cancer offers support for patients, family members, and caregivers, and serves as a resource for colorectal cancer advocates, policymakers, medical professionals, and healthcare providers">
            <a:extLst>
              <a:ext uri="{FF2B5EF4-FFF2-40B4-BE49-F238E27FC236}">
                <a16:creationId xmlns:a16="http://schemas.microsoft.com/office/drawing/2014/main" id="{BF48F28C-DD55-4DAD-9AEE-F9EC0B90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7" y="4531114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lorectal Cancer Awareness">
            <a:extLst>
              <a:ext uri="{FF2B5EF4-FFF2-40B4-BE49-F238E27FC236}">
                <a16:creationId xmlns:a16="http://schemas.microsoft.com/office/drawing/2014/main" id="{472D4EA1-9EC0-4CF6-85CA-8689B8F8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83" y="3105726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48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4F8EA-7695-430D-AA5E-546B6CF26B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97CCD0-C6B4-4C4B-BE91-0BC9F2892519}"/>
              </a:ext>
            </a:extLst>
          </p:cNvPr>
          <p:cNvSpPr txBox="1">
            <a:spLocks/>
          </p:cNvSpPr>
          <p:nvPr/>
        </p:nvSpPr>
        <p:spPr>
          <a:xfrm>
            <a:off x="2465294" y="5697070"/>
            <a:ext cx="7620000" cy="757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V</a:t>
            </a:r>
            <a:r>
              <a:rPr lang="ro-RO" sz="40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ă</a:t>
            </a:r>
            <a:r>
              <a:rPr lang="en-US" sz="40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  </a:t>
            </a:r>
            <a:r>
              <a:rPr lang="en-US" sz="4000" b="1" dirty="0" err="1">
                <a:solidFill>
                  <a:srgbClr val="7030A0"/>
                </a:solidFill>
                <a:latin typeface="Script MT Bold" panose="03040602040607080904" pitchFamily="66" charset="0"/>
              </a:rPr>
              <a:t>mul</a:t>
            </a:r>
            <a:r>
              <a:rPr lang="ro-RO" sz="40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ț</a:t>
            </a:r>
            <a:r>
              <a:rPr lang="en-US" sz="4000" b="1" dirty="0" err="1">
                <a:solidFill>
                  <a:srgbClr val="7030A0"/>
                </a:solidFill>
                <a:latin typeface="Script MT Bold" panose="03040602040607080904" pitchFamily="66" charset="0"/>
              </a:rPr>
              <a:t>umesc</a:t>
            </a:r>
            <a:r>
              <a:rPr lang="en-US" sz="4000" b="1" dirty="0">
                <a:solidFill>
                  <a:srgbClr val="7030A0"/>
                </a:solidFill>
                <a:latin typeface="Script MT Bold" panose="03040602040607080904" pitchFamily="66" charset="0"/>
              </a:rPr>
              <a:t> 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2AD14-9635-42BF-A4DC-1F03BD76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50" y="1828801"/>
            <a:ext cx="4572000" cy="378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40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1A4A94-AC34-46BF-A089-3A489D00368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8802CC-FF6B-4FB5-B3F4-FBE59F06E6AE}"/>
              </a:ext>
            </a:extLst>
          </p:cNvPr>
          <p:cNvSpPr txBox="1">
            <a:spLocks/>
          </p:cNvSpPr>
          <p:nvPr/>
        </p:nvSpPr>
        <p:spPr>
          <a:xfrm>
            <a:off x="5249541" y="1384887"/>
            <a:ext cx="3638676" cy="4244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>
                <a:latin typeface="+mn-lt"/>
              </a:rPr>
            </a:br>
            <a:r>
              <a:rPr lang="en-US" sz="2800" b="1" i="1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Adaptarea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A00AFB6-C173-4E73-A84D-010DD642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72" y="2626660"/>
            <a:ext cx="2634450" cy="327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BBB506-90F6-4A4A-94C0-D1C5550AE9DF}"/>
              </a:ext>
            </a:extLst>
          </p:cNvPr>
          <p:cNvSpPr/>
          <p:nvPr/>
        </p:nvSpPr>
        <p:spPr>
          <a:xfrm>
            <a:off x="1730478" y="2514601"/>
            <a:ext cx="6168863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asemenea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diagnostic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determina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proces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psihologic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complex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implica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adaptarea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simptome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inclusiv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cele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determinate de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interventia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chirurgicala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de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medicatie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adaptarea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situatia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bolnav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 cancer,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adaptarea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dimensiunea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existentiala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bolii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relatia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sentimentele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fata de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familie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cautarea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unor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credinte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valori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filozofice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spirituale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religioase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le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ofere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sens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vietii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pentru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ameliorarea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calitatii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vietii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4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89DBE-01DA-42F8-8343-58EEA215F0C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87D27E-CE72-4C41-B394-A59252BD1797}"/>
              </a:ext>
            </a:extLst>
          </p:cNvPr>
          <p:cNvSpPr txBox="1">
            <a:spLocks/>
          </p:cNvSpPr>
          <p:nvPr/>
        </p:nvSpPr>
        <p:spPr>
          <a:xfrm>
            <a:off x="2537011" y="2030505"/>
            <a:ext cx="6934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err="1">
                <a:solidFill>
                  <a:srgbClr val="7030A0"/>
                </a:solidFill>
              </a:rPr>
              <a:t>Calitatea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vietii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DAD9A-1C36-451A-970C-4289C156AD82}"/>
              </a:ext>
            </a:extLst>
          </p:cNvPr>
          <p:cNvSpPr/>
          <p:nvPr/>
        </p:nvSpPr>
        <p:spPr>
          <a:xfrm>
            <a:off x="2245658" y="2624020"/>
            <a:ext cx="7700682" cy="373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o-RO" sz="1600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Calitatea </a:t>
            </a:r>
            <a:r>
              <a:rPr lang="ro-RO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vieţii  </a:t>
            </a:r>
            <a:r>
              <a:rPr lang="vi-VN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este dată de percepţiile indivizilor asupra situaţilor lor sociale,</a:t>
            </a:r>
            <a:r>
              <a:rPr lang="ro-RO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vi-VN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în contextul sistemelor de valori culturale în care trăiesc şi în dependenţă de</a:t>
            </a:r>
            <a:r>
              <a:rPr lang="ro-RO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vi-VN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propriile trebuinţe, standarde şi aspiraţii </a:t>
            </a:r>
            <a:r>
              <a:rPr lang="vi-VN" sz="1600" b="1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(OMS, 1998). </a:t>
            </a:r>
            <a:endParaRPr lang="ro-RO" sz="1600" b="1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Este definită ca o relatare subiectivă a modului în care pacienta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ul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resimte suferinţa şi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tratamentul. </a:t>
            </a:r>
            <a:endParaRPr lang="en-US" sz="1600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Prezervarea unei calităţi a vieţii bolnavei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/</a:t>
            </a:r>
            <a:r>
              <a:rPr lang="en-US" sz="1600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ului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la un nivel cât mai ridicat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necesită  instituirea unor măsuri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adaptate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la </a:t>
            </a:r>
            <a:r>
              <a:rPr lang="en-US" sz="1600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particularitatile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cazului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pentru îmbunătăţirea stării fizice, psihice şi emoţionale,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ro-RO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a nivelului funcţionalităţii cognitive şi sociale, a îndeplinirii rolurilor sociale. 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     	</a:t>
            </a:r>
            <a:endParaRPr lang="vi-VN" sz="1600" dirty="0">
              <a:solidFill>
                <a:srgbClr val="0000CC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9137C-D738-4D3F-89C0-1B5578369E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1F110D-1E53-4E8B-AAFA-3489F537BC09}"/>
              </a:ext>
            </a:extLst>
          </p:cNvPr>
          <p:cNvSpPr txBox="1">
            <a:spLocks/>
          </p:cNvSpPr>
          <p:nvPr/>
        </p:nvSpPr>
        <p:spPr>
          <a:xfrm>
            <a:off x="2187677" y="2279505"/>
            <a:ext cx="7848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Incidenta</a:t>
            </a:r>
            <a:br>
              <a:rPr lang="en-US" sz="3200" dirty="0">
                <a:solidFill>
                  <a:srgbClr val="7030A0"/>
                </a:solidFill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7E3CC-B867-44EE-BE65-1223D342DCCC}"/>
              </a:ext>
            </a:extLst>
          </p:cNvPr>
          <p:cNvSpPr/>
          <p:nvPr/>
        </p:nvSpPr>
        <p:spPr>
          <a:xfrm>
            <a:off x="1730477" y="3581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en-US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altLang="en-US" kern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Incidenţa bolii cunoaşte o mare varietate geografică</a:t>
            </a:r>
            <a:r>
              <a:rPr lang="en-US" altLang="en-US" kern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ro-RO" altLang="en-US" kern="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Creşterea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incidentei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mai multe ţări est-europene şi asiatice reflectă prevalenţa crescută a factorilor de risc cum ar fi dieta nesănătoasă,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consumul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alcool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şi fumatul. 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/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Dintre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factorii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favorizanti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predomina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antecedentele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familiale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de cancer la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acest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nivel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tumorile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benigne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patologia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inflamatorie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de la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nivelul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colonului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Scăderea ratel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de mortalitate prin cancer colorectal a fost observat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într-un număr mare de ţări, ca urmare a depistării precoce şi îmbunătăţirii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eficienţei tratamentulu</a:t>
            </a:r>
            <a:r>
              <a:rPr lang="en-US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1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88F0E-78A3-4BAE-A902-EBA8D052AA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olorectal cancer. If you or a loved one needs help with cancer, hit us up curelauncher.com">
            <a:extLst>
              <a:ext uri="{FF2B5EF4-FFF2-40B4-BE49-F238E27FC236}">
                <a16:creationId xmlns:a16="http://schemas.microsoft.com/office/drawing/2014/main" id="{3C935568-A1FB-43E7-AB89-BF091568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29" y="1789288"/>
            <a:ext cx="7393663" cy="45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6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DD12D-092E-43D6-9A71-3240EC3B8BB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19337-6545-4B8E-B745-6BF78161D269}"/>
              </a:ext>
            </a:extLst>
          </p:cNvPr>
          <p:cNvSpPr txBox="1">
            <a:spLocks/>
          </p:cNvSpPr>
          <p:nvPr/>
        </p:nvSpPr>
        <p:spPr>
          <a:xfrm>
            <a:off x="1898904" y="192024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Localizare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Pictures\CC R.jpg">
            <a:extLst>
              <a:ext uri="{FF2B5EF4-FFF2-40B4-BE49-F238E27FC236}">
                <a16:creationId xmlns:a16="http://schemas.microsoft.com/office/drawing/2014/main" id="{AC1097C1-D216-4E92-A39F-4E1C071C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05" y="2606040"/>
            <a:ext cx="33179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colon.jpg">
            <a:extLst>
              <a:ext uri="{FF2B5EF4-FFF2-40B4-BE49-F238E27FC236}">
                <a16:creationId xmlns:a16="http://schemas.microsoft.com/office/drawing/2014/main" id="{F2F21D27-66BD-406E-A655-C88F81C7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04" y="2606040"/>
            <a:ext cx="40386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9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15F46E-D06D-4C92-B849-48392A5BE01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A256D-7D9E-4405-9D23-12ECC79DC5DB}"/>
              </a:ext>
            </a:extLst>
          </p:cNvPr>
          <p:cNvSpPr txBox="1">
            <a:spLocks/>
          </p:cNvSpPr>
          <p:nvPr/>
        </p:nvSpPr>
        <p:spPr>
          <a:xfrm>
            <a:off x="2231922" y="2093259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ctr">
              <a:spcBef>
                <a:spcPts val="0"/>
              </a:spcBef>
            </a:pPr>
            <a:b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ro-RO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și M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etode</a:t>
            </a:r>
            <a:br>
              <a:rPr lang="en-US" sz="2800" dirty="0">
                <a:solidFill>
                  <a:srgbClr val="003964"/>
                </a:solidFill>
                <a:latin typeface="Times New Roman"/>
                <a:ea typeface="Times New Roman"/>
                <a:cs typeface="+mn-cs"/>
              </a:rPr>
            </a:br>
            <a:endParaRPr lang="en-US" sz="2800" dirty="0">
              <a:solidFill>
                <a:srgbClr val="003964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7841A3-E8DF-409E-B7F5-61232B236F33}"/>
              </a:ext>
            </a:extLst>
          </p:cNvPr>
          <p:cNvSpPr txBox="1">
            <a:spLocks/>
          </p:cNvSpPr>
          <p:nvPr/>
        </p:nvSpPr>
        <p:spPr>
          <a:xfrm>
            <a:off x="1774722" y="3249160"/>
            <a:ext cx="8686800" cy="31107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Cazuri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analizate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din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cazuistica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sectiei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Chirurgie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II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/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Scale /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scoruri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functionale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utilizate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o-RO" sz="1800" dirty="0">
              <a:solidFill>
                <a:srgbClr val="7030A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Scor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de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dependenta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/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cele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14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nevoi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fundamentale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Scala de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evaluarea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calitatii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vietii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o-RO" sz="1800" dirty="0">
                <a:solidFill>
                  <a:srgbClr val="7030A0"/>
                </a:solidFill>
                <a:latin typeface="Calibri" pitchFamily="34" charset="0"/>
                <a:ea typeface="Times New Roman"/>
                <a:cs typeface="Calibri" pitchFamily="34" charset="0"/>
              </a:rPr>
              <a:t>Scala analog vizuală  VAS – pentru evaluare a durerii</a:t>
            </a:r>
            <a:endParaRPr lang="en-US" sz="1800" dirty="0">
              <a:solidFill>
                <a:srgbClr val="7030A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en-GB" sz="1800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scala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CDS (Care Dependency Scale),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o-RO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Scala NORTON </a:t>
            </a:r>
            <a:endParaRPr lang="en-US" sz="1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en-US" sz="1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Scala Downton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24313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4263</Words>
  <Application>Microsoft Office PowerPoint</Application>
  <PresentationFormat>Widescreen</PresentationFormat>
  <Paragraphs>566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Unicode MS</vt:lpstr>
      <vt:lpstr>Calibri</vt:lpstr>
      <vt:lpstr>Calibri Light</vt:lpstr>
      <vt:lpstr>Open Sans</vt:lpstr>
      <vt:lpstr>Sakkal Majalla</vt:lpstr>
      <vt:lpstr>Script MT Bold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17</cp:revision>
  <dcterms:created xsi:type="dcterms:W3CDTF">2023-10-25T07:09:48Z</dcterms:created>
  <dcterms:modified xsi:type="dcterms:W3CDTF">2023-10-28T06:34:52Z</dcterms:modified>
</cp:coreProperties>
</file>