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1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4675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155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3474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D661EF5-820E-4A67-9509-B5615A17C0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1570" y="6292104"/>
            <a:ext cx="11804541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E5EC42-C0D6-40C0-AEC1-EAD209EA0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31ED9C7-8D4E-4124-990E-923872532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B60E56-07E1-4BC5-A496-3F0F72362DF2}"/>
              </a:ext>
            </a:extLst>
          </p:cNvPr>
          <p:cNvSpPr txBox="1"/>
          <p:nvPr userDrawn="1"/>
        </p:nvSpPr>
        <p:spPr>
          <a:xfrm>
            <a:off x="9733159" y="127697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27-28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253B4-D80A-44CF-849E-50B7DB9287C0}"/>
              </a:ext>
            </a:extLst>
          </p:cNvPr>
          <p:cNvSpPr txBox="1"/>
          <p:nvPr userDrawn="1"/>
        </p:nvSpPr>
        <p:spPr>
          <a:xfrm>
            <a:off x="1090864" y="1300380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B3D8CE-C534-42FF-A82C-EEA388EFA26E}"/>
              </a:ext>
            </a:extLst>
          </p:cNvPr>
          <p:cNvCxnSpPr>
            <a:cxnSpLocks/>
          </p:cNvCxnSpPr>
          <p:nvPr userDrawn="1"/>
        </p:nvCxnSpPr>
        <p:spPr>
          <a:xfrm>
            <a:off x="314633" y="1732547"/>
            <a:ext cx="11641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3AA658-ECDC-443A-BB8F-5D99E30302D2}"/>
              </a:ext>
            </a:extLst>
          </p:cNvPr>
          <p:cNvCxnSpPr>
            <a:cxnSpLocks/>
          </p:cNvCxnSpPr>
          <p:nvPr userDrawn="1"/>
        </p:nvCxnSpPr>
        <p:spPr>
          <a:xfrm>
            <a:off x="241570" y="6300124"/>
            <a:ext cx="1180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21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4704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4855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7159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8262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2158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49084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5282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9317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1E0204-37B2-45D2-9D1F-0B6C24DB758D}"/>
              </a:ext>
            </a:extLst>
          </p:cNvPr>
          <p:cNvSpPr txBox="1">
            <a:spLocks/>
          </p:cNvSpPr>
          <p:nvPr userDrawn="1"/>
        </p:nvSpPr>
        <p:spPr>
          <a:xfrm>
            <a:off x="4295085" y="1300381"/>
            <a:ext cx="7387771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CALITATEA ŞI SIGURANŢA </a:t>
            </a:r>
            <a:b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ÎNGRIJIRILOR CHIRURGICALE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42B2AB-6CAA-4E33-B938-B743D1EF8E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F7A6C3A-E522-4C69-82D1-A7C817C8743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031D0C-6A39-4594-8BC4-CBD71A9E528D}"/>
              </a:ext>
            </a:extLst>
          </p:cNvPr>
          <p:cNvSpPr txBox="1"/>
          <p:nvPr userDrawn="1"/>
        </p:nvSpPr>
        <p:spPr>
          <a:xfrm>
            <a:off x="9733159" y="127697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27-28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B65383-B441-46DE-9A56-135DA9CE6255}"/>
              </a:ext>
            </a:extLst>
          </p:cNvPr>
          <p:cNvSpPr txBox="1"/>
          <p:nvPr userDrawn="1"/>
        </p:nvSpPr>
        <p:spPr>
          <a:xfrm>
            <a:off x="1090864" y="1300380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D45AAA-E935-4610-8670-DDE84D710D15}"/>
              </a:ext>
            </a:extLst>
          </p:cNvPr>
          <p:cNvCxnSpPr>
            <a:cxnSpLocks/>
          </p:cNvCxnSpPr>
          <p:nvPr userDrawn="1"/>
        </p:nvCxnSpPr>
        <p:spPr>
          <a:xfrm>
            <a:off x="314633" y="1732547"/>
            <a:ext cx="11641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AAFDB0-444F-4DBA-89FA-78A35EB26438}"/>
              </a:ext>
            </a:extLst>
          </p:cNvPr>
          <p:cNvCxnSpPr>
            <a:cxnSpLocks/>
          </p:cNvCxnSpPr>
          <p:nvPr userDrawn="1"/>
        </p:nvCxnSpPr>
        <p:spPr>
          <a:xfrm>
            <a:off x="241570" y="6300124"/>
            <a:ext cx="11804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C2EA3A7-B691-4123-82E5-18F830E2712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14632" y="1759617"/>
            <a:ext cx="11731480" cy="44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4964F-6EF6-4F3C-9890-E16C231B465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789723" y="6292104"/>
            <a:ext cx="876886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6A9977-3E3E-4CAC-A315-F1DB20EC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77" y="290982"/>
            <a:ext cx="3421996" cy="79336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78992C2-31F4-4578-9897-E7D4471DE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6114" y="241710"/>
            <a:ext cx="1469569" cy="54556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E92DF5-FE4D-43C8-A517-ACB8226D6501}"/>
              </a:ext>
            </a:extLst>
          </p:cNvPr>
          <p:cNvCxnSpPr/>
          <p:nvPr/>
        </p:nvCxnSpPr>
        <p:spPr>
          <a:xfrm>
            <a:off x="2470484" y="1732547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622FB5-551B-4AF2-B21C-ECF78FDA2C89}"/>
              </a:ext>
            </a:extLst>
          </p:cNvPr>
          <p:cNvCxnSpPr/>
          <p:nvPr/>
        </p:nvCxnSpPr>
        <p:spPr>
          <a:xfrm>
            <a:off x="2470484" y="6300124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77CCF50-F2C3-491B-B3F1-8B5FB8919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177" y="1740570"/>
            <a:ext cx="8853406" cy="455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1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5998E8-8140-45D4-AF8E-769D4F0E6A8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4BBE7789-7EF7-4DE4-83E7-3B5B47038DCA}"/>
              </a:ext>
            </a:extLst>
          </p:cNvPr>
          <p:cNvSpPr txBox="1">
            <a:spLocks/>
          </p:cNvSpPr>
          <p:nvPr/>
        </p:nvSpPr>
        <p:spPr>
          <a:xfrm>
            <a:off x="2084753" y="16766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hu-HU" sz="2400">
                <a:solidFill>
                  <a:sysClr val="window" lastClr="FFFFFF"/>
                </a:solidFill>
                <a:latin typeface="Franklin Gothic Medium"/>
              </a:rPr>
              <a:t>Leggyakoribb multirezisztens kórokozók intézményünkben 2022-ben</a:t>
            </a:r>
            <a:endParaRPr lang="hu-HU" sz="2400" dirty="0">
              <a:solidFill>
                <a:sysClr val="window" lastClr="FFFFFF"/>
              </a:solidFill>
              <a:latin typeface="Franklin Gothic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53550-725B-415A-8D87-B02A22FA6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799" y="2837850"/>
            <a:ext cx="7229858" cy="33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3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7B5208-DD60-404D-BD51-DB1EFEE2B5B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5D663-3059-4EDA-ACDA-745CC0AE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69" y="2800201"/>
            <a:ext cx="5679855" cy="340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ím 2">
            <a:extLst>
              <a:ext uri="{FF2B5EF4-FFF2-40B4-BE49-F238E27FC236}">
                <a16:creationId xmlns:a16="http://schemas.microsoft.com/office/drawing/2014/main" id="{2DF60B43-6689-418F-B620-65D0DB86065B}"/>
              </a:ext>
            </a:extLst>
          </p:cNvPr>
          <p:cNvSpPr txBox="1">
            <a:spLocks/>
          </p:cNvSpPr>
          <p:nvPr/>
        </p:nvSpPr>
        <p:spPr>
          <a:xfrm>
            <a:off x="3211735" y="1714214"/>
            <a:ext cx="7262094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hu-HU" sz="2800">
                <a:solidFill>
                  <a:sysClr val="window" lastClr="FFFFFF"/>
                </a:solidFill>
                <a:latin typeface="Franklin Gothic Medium"/>
              </a:rPr>
              <a:t>Clostridium difficile fertőzött betegek száma 2022-ben</a:t>
            </a:r>
            <a:endParaRPr lang="hu-HU" sz="2800" dirty="0">
              <a:solidFill>
                <a:sysClr val="window" lastClr="FFFFF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9901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6E546C-6D9F-4C89-9396-E9F4E3E317C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5763F81B-1658-463B-BEF9-907DBA2C0EFC}"/>
              </a:ext>
            </a:extLst>
          </p:cNvPr>
          <p:cNvSpPr txBox="1">
            <a:spLocks/>
          </p:cNvSpPr>
          <p:nvPr/>
        </p:nvSpPr>
        <p:spPr>
          <a:xfrm>
            <a:off x="2177323" y="1692278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>
                <a:solidFill>
                  <a:sysClr val="window" lastClr="FFFFFF"/>
                </a:solidFill>
                <a:latin typeface="Franklin Gothic Medium"/>
              </a:rPr>
              <a:t>Infekciókontroll célja</a:t>
            </a:r>
            <a:endParaRPr lang="hu-HU" dirty="0">
              <a:solidFill>
                <a:sysClr val="window" lastClr="FFFFFF"/>
              </a:solidFill>
              <a:latin typeface="Franklin Gothic Medium"/>
            </a:endParaRPr>
          </a:p>
        </p:txBody>
      </p:sp>
      <p:pic>
        <p:nvPicPr>
          <p:cNvPr id="5" name="Kép 4" descr="gerinces-d-vitamin-covid-380x270.jpg">
            <a:extLst>
              <a:ext uri="{FF2B5EF4-FFF2-40B4-BE49-F238E27FC236}">
                <a16:creationId xmlns:a16="http://schemas.microsoft.com/office/drawing/2014/main" id="{A5927C1B-61A7-41D2-B5B0-56083FC29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232" y="4640925"/>
            <a:ext cx="2186217" cy="1553365"/>
          </a:xfrm>
          <a:prstGeom prst="rect">
            <a:avLst/>
          </a:prstGeom>
        </p:spPr>
      </p:pic>
      <p:sp>
        <p:nvSpPr>
          <p:cNvPr id="6" name="Tartalom helye 1">
            <a:extLst>
              <a:ext uri="{FF2B5EF4-FFF2-40B4-BE49-F238E27FC236}">
                <a16:creationId xmlns:a16="http://schemas.microsoft.com/office/drawing/2014/main" id="{388FFA31-73CF-4F54-B6C5-5E4300AC5B47}"/>
              </a:ext>
            </a:extLst>
          </p:cNvPr>
          <p:cNvSpPr txBox="1">
            <a:spLocks/>
          </p:cNvSpPr>
          <p:nvPr/>
        </p:nvSpPr>
        <p:spPr>
          <a:xfrm>
            <a:off x="1770553" y="2962018"/>
            <a:ext cx="8407893" cy="440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1800">
                <a:solidFill>
                  <a:srgbClr val="FF0000"/>
                </a:solidFill>
              </a:rPr>
              <a:t>Az infekciókontroll elsődleges célja az egészségügyi ellátással összefüggő elkerülhető </a:t>
            </a:r>
            <a:r>
              <a:rPr lang="hu-HU" altLang="hu-HU" sz="1800" u="sng">
                <a:solidFill>
                  <a:srgbClr val="FF0000"/>
                </a:solidFill>
              </a:rPr>
              <a:t>fertőzések megelőzése</a:t>
            </a:r>
            <a:r>
              <a:rPr lang="hu-HU" altLang="hu-HU" sz="1800"/>
              <a:t>.</a:t>
            </a:r>
          </a:p>
          <a:p>
            <a:endParaRPr lang="hu-HU" altLang="hu-HU" sz="1800"/>
          </a:p>
          <a:p>
            <a:r>
              <a:rPr lang="hu-HU" altLang="hu-HU" sz="1800"/>
              <a:t>A fertőzések elkerülése révén az infekciókontroll </a:t>
            </a:r>
            <a:r>
              <a:rPr lang="hu-HU" altLang="hu-HU" sz="1800" u="sng"/>
              <a:t>célja a minőség fejlesztése és az intézményi ellátási standardoknak </a:t>
            </a:r>
            <a:r>
              <a:rPr lang="hu-HU" altLang="hu-HU" sz="1800"/>
              <a:t>(elsősorban infekciókontroll standardoknak) való megfeleltetés.</a:t>
            </a:r>
          </a:p>
          <a:p>
            <a:endParaRPr lang="hu-HU" altLang="hu-HU" sz="1800"/>
          </a:p>
          <a:p>
            <a:pPr marL="45720" indent="0" algn="ctr">
              <a:buNone/>
            </a:pPr>
            <a:r>
              <a:rPr lang="hu-HU" sz="1800" b="1"/>
              <a:t>FERTŐZÉSI LÁNC MEGSZAKÍTÁSA</a:t>
            </a:r>
          </a:p>
          <a:p>
            <a:pPr marL="45720" indent="0" algn="ctr">
              <a:buNone/>
            </a:pPr>
            <a:r>
              <a:rPr lang="hu-HU" sz="1800" b="1">
                <a:solidFill>
                  <a:srgbClr val="FF0000"/>
                </a:solidFill>
              </a:rPr>
              <a:t>MOTTÓNK: PREVENCIÓ</a:t>
            </a:r>
            <a:endParaRPr lang="hu-H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4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01BE07-C3A6-44B1-9D0A-B03825441D2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91C9C-66DC-4575-9976-5747A1B57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77" y="1726298"/>
            <a:ext cx="8792306" cy="45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584CC6-887F-4C27-A1B8-B04EDE41E53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DBB021F-2833-4A1E-8531-13EC3FE23A32}"/>
              </a:ext>
            </a:extLst>
          </p:cNvPr>
          <p:cNvSpPr txBox="1">
            <a:spLocks/>
          </p:cNvSpPr>
          <p:nvPr/>
        </p:nvSpPr>
        <p:spPr>
          <a:xfrm>
            <a:off x="1647092" y="169227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>
                <a:solidFill>
                  <a:sysClr val="window" lastClr="FFFFFF"/>
                </a:solidFill>
                <a:latin typeface="Franklin Gothic Medium"/>
              </a:rPr>
              <a:t>SZŰRÉS</a:t>
            </a:r>
            <a:endParaRPr lang="hu-HU" dirty="0">
              <a:solidFill>
                <a:sysClr val="window" lastClr="FFFFFF"/>
              </a:solidFill>
              <a:latin typeface="Franklin Gothic Medium"/>
            </a:endParaRPr>
          </a:p>
        </p:txBody>
      </p:sp>
      <p:pic>
        <p:nvPicPr>
          <p:cNvPr id="4" name="Tartalom helye 3" descr="OIP (1).jpg">
            <a:extLst>
              <a:ext uri="{FF2B5EF4-FFF2-40B4-BE49-F238E27FC236}">
                <a16:creationId xmlns:a16="http://schemas.microsoft.com/office/drawing/2014/main" id="{6AE51C49-F1C5-493C-A992-AB3856B83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46" y="2980581"/>
            <a:ext cx="1642863" cy="1095242"/>
          </a:xfrm>
          <a:prstGeom prst="rect">
            <a:avLst/>
          </a:prstGeom>
        </p:spPr>
      </p:pic>
      <p:pic>
        <p:nvPicPr>
          <p:cNvPr id="5" name="Kép 4" descr="OIP.jpg">
            <a:extLst>
              <a:ext uri="{FF2B5EF4-FFF2-40B4-BE49-F238E27FC236}">
                <a16:creationId xmlns:a16="http://schemas.microsoft.com/office/drawing/2014/main" id="{3ADFC3E2-7E9D-4D2D-9203-52D393B05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956" y="4111330"/>
            <a:ext cx="1620136" cy="967134"/>
          </a:xfrm>
          <a:prstGeom prst="rect">
            <a:avLst/>
          </a:prstGeom>
        </p:spPr>
      </p:pic>
      <p:pic>
        <p:nvPicPr>
          <p:cNvPr id="6" name="Kép 5" descr="R (1).jpg">
            <a:extLst>
              <a:ext uri="{FF2B5EF4-FFF2-40B4-BE49-F238E27FC236}">
                <a16:creationId xmlns:a16="http://schemas.microsoft.com/office/drawing/2014/main" id="{32D3DF69-056C-40B0-9B54-70BB9FF75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664" y="1855307"/>
            <a:ext cx="1600429" cy="1096355"/>
          </a:xfrm>
          <a:prstGeom prst="rect">
            <a:avLst/>
          </a:prstGeom>
        </p:spPr>
      </p:pic>
      <p:pic>
        <p:nvPicPr>
          <p:cNvPr id="7" name="Picture 3" descr="C:\Users\85730\Desktop\IMG_20220926_110024 2.jpg">
            <a:extLst>
              <a:ext uri="{FF2B5EF4-FFF2-40B4-BE49-F238E27FC236}">
                <a16:creationId xmlns:a16="http://schemas.microsoft.com/office/drawing/2014/main" id="{6696660E-67A4-460E-88BC-BE39FF14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18428" y="5060206"/>
            <a:ext cx="1144460" cy="139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85730\Desktop\letöltés pozitívCDI.jfif">
            <a:extLst>
              <a:ext uri="{FF2B5EF4-FFF2-40B4-BE49-F238E27FC236}">
                <a16:creationId xmlns:a16="http://schemas.microsoft.com/office/drawing/2014/main" id="{7A4D350F-7964-4F1E-9F91-38B7BFF1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50" y="5113971"/>
            <a:ext cx="1504342" cy="12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artalom helye 1">
            <a:extLst>
              <a:ext uri="{FF2B5EF4-FFF2-40B4-BE49-F238E27FC236}">
                <a16:creationId xmlns:a16="http://schemas.microsoft.com/office/drawing/2014/main" id="{FB386FAE-9E29-48C9-A72D-B6A9ED725041}"/>
              </a:ext>
            </a:extLst>
          </p:cNvPr>
          <p:cNvSpPr txBox="1">
            <a:spLocks/>
          </p:cNvSpPr>
          <p:nvPr/>
        </p:nvSpPr>
        <p:spPr>
          <a:xfrm>
            <a:off x="1800369" y="3010947"/>
            <a:ext cx="5691199" cy="2609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/>
              <a:t>Felszerelt bakteriológiai </a:t>
            </a:r>
            <a:r>
              <a:rPr lang="hu-HU" sz="1800">
                <a:solidFill>
                  <a:srgbClr val="FF0000"/>
                </a:solidFill>
              </a:rPr>
              <a:t>laboratórium</a:t>
            </a:r>
          </a:p>
          <a:p>
            <a:r>
              <a:rPr lang="hu-HU" sz="1800">
                <a:solidFill>
                  <a:srgbClr val="FF0000"/>
                </a:solidFill>
              </a:rPr>
              <a:t>Gyorstesztek</a:t>
            </a:r>
          </a:p>
          <a:p>
            <a:r>
              <a:rPr lang="hu-HU" sz="1800">
                <a:solidFill>
                  <a:srgbClr val="FF0000"/>
                </a:solidFill>
              </a:rPr>
              <a:t>Tünetes betegek azonnali szűrése</a:t>
            </a:r>
          </a:p>
          <a:p>
            <a:r>
              <a:rPr lang="hu-HU" sz="1800"/>
              <a:t>Kontaktok szűrése</a:t>
            </a:r>
          </a:p>
          <a:p>
            <a:r>
              <a:rPr lang="hu-HU" altLang="hu-HU" sz="1800"/>
              <a:t>A fertőző forrás felkutatására</a:t>
            </a:r>
          </a:p>
          <a:p>
            <a:r>
              <a:rPr lang="hu-HU" sz="1800" b="1" i="1"/>
              <a:t>Betegek szűrése </a:t>
            </a:r>
            <a:r>
              <a:rPr lang="hu-HU" sz="1800" i="1"/>
              <a:t>az AITO-n a felvétel napján: trachea; orrváladék; </a:t>
            </a:r>
            <a:r>
              <a:rPr lang="hu-HU" sz="1800" b="1" i="1"/>
              <a:t>perianális törlésminta</a:t>
            </a:r>
            <a:r>
              <a:rPr lang="hu-HU" sz="1800" i="1"/>
              <a:t>; vizelet minta</a:t>
            </a:r>
          </a:p>
          <a:p>
            <a:pPr>
              <a:buFont typeface="Arial" panose="020B0604020202020204" pitchFamily="34" charset="0"/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80539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63D775-9DAD-4B97-985F-9324294DF7F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7A72E0E-1C2E-42C7-9762-07DA55B85739}"/>
              </a:ext>
            </a:extLst>
          </p:cNvPr>
          <p:cNvSpPr txBox="1">
            <a:spLocks/>
          </p:cNvSpPr>
          <p:nvPr/>
        </p:nvSpPr>
        <p:spPr>
          <a:xfrm>
            <a:off x="2045677" y="1692278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>
                <a:solidFill>
                  <a:sysClr val="window" lastClr="FFFFFF"/>
                </a:solidFill>
                <a:latin typeface="Franklin Gothic Medium"/>
              </a:rPr>
              <a:t>Izoláció</a:t>
            </a:r>
            <a:endParaRPr lang="hu-HU" dirty="0">
              <a:solidFill>
                <a:sysClr val="window" lastClr="FFFFFF"/>
              </a:solidFill>
              <a:latin typeface="Franklin Gothic Medium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071ECF3-B0F6-43DB-BF0B-F1CD585B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678" y="3054188"/>
            <a:ext cx="3614157" cy="293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Kép 13" descr="393862381_707363494229661_2705819355760222339_n.jpg">
            <a:extLst>
              <a:ext uri="{FF2B5EF4-FFF2-40B4-BE49-F238E27FC236}">
                <a16:creationId xmlns:a16="http://schemas.microsoft.com/office/drawing/2014/main" id="{17ED7849-C480-40E7-AEB4-B0154D7677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5847" y="2992649"/>
            <a:ext cx="1361091" cy="3234227"/>
          </a:xfrm>
          <a:prstGeom prst="rect">
            <a:avLst/>
          </a:prstGeom>
        </p:spPr>
      </p:pic>
      <p:pic>
        <p:nvPicPr>
          <p:cNvPr id="6" name="Kép 16" descr="Képernyőkép 2023-10-25 121343.png">
            <a:extLst>
              <a:ext uri="{FF2B5EF4-FFF2-40B4-BE49-F238E27FC236}">
                <a16:creationId xmlns:a16="http://schemas.microsoft.com/office/drawing/2014/main" id="{CC31B014-19BC-4EAF-AF4B-10FA6209E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508" y="2992648"/>
            <a:ext cx="2537196" cy="2090304"/>
          </a:xfrm>
          <a:prstGeom prst="rect">
            <a:avLst/>
          </a:prstGeom>
        </p:spPr>
      </p:pic>
      <p:sp>
        <p:nvSpPr>
          <p:cNvPr id="7" name="Szövegdoboz 18">
            <a:extLst>
              <a:ext uri="{FF2B5EF4-FFF2-40B4-BE49-F238E27FC236}">
                <a16:creationId xmlns:a16="http://schemas.microsoft.com/office/drawing/2014/main" id="{780FE0F0-CC1E-4E3E-8D2F-CE342E7AA4D1}"/>
              </a:ext>
            </a:extLst>
          </p:cNvPr>
          <p:cNvSpPr txBox="1"/>
          <p:nvPr/>
        </p:nvSpPr>
        <p:spPr>
          <a:xfrm>
            <a:off x="6264974" y="5317944"/>
            <a:ext cx="3286148" cy="58477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hu-HU" sz="1600" kern="0" dirty="0">
                <a:solidFill>
                  <a:prstClr val="black"/>
                </a:solidFill>
                <a:latin typeface="Franklin Gothic Medium"/>
              </a:rPr>
              <a:t>Izolációs kórterem előtt elhelyezett védőfelszereléssel ellátott polc</a:t>
            </a:r>
          </a:p>
        </p:txBody>
      </p:sp>
      <p:sp>
        <p:nvSpPr>
          <p:cNvPr id="8" name="Szövegdoboz 17">
            <a:extLst>
              <a:ext uri="{FF2B5EF4-FFF2-40B4-BE49-F238E27FC236}">
                <a16:creationId xmlns:a16="http://schemas.microsoft.com/office/drawing/2014/main" id="{2F6342AD-E7F3-4B3D-ADFF-1381DA774331}"/>
              </a:ext>
            </a:extLst>
          </p:cNvPr>
          <p:cNvSpPr txBox="1"/>
          <p:nvPr/>
        </p:nvSpPr>
        <p:spPr>
          <a:xfrm>
            <a:off x="1855062" y="5799781"/>
            <a:ext cx="4071966" cy="338554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hu-HU" sz="1600" kern="0" dirty="0">
                <a:solidFill>
                  <a:prstClr val="black"/>
                </a:solidFill>
                <a:latin typeface="Franklin Gothic Medium"/>
              </a:rPr>
              <a:t>Intenzív terápiás osztály elkülönítő kórterme</a:t>
            </a:r>
          </a:p>
        </p:txBody>
      </p:sp>
    </p:spTree>
    <p:extLst>
      <p:ext uri="{BB962C8B-B14F-4D97-AF65-F5344CB8AC3E}">
        <p14:creationId xmlns:p14="http://schemas.microsoft.com/office/powerpoint/2010/main" val="156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E03EAD-F049-403E-9EF4-0050BC4C154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ím 2">
            <a:extLst>
              <a:ext uri="{FF2B5EF4-FFF2-40B4-BE49-F238E27FC236}">
                <a16:creationId xmlns:a16="http://schemas.microsoft.com/office/drawing/2014/main" id="{AC7C94D2-B569-44EF-9A34-CA2A26E6349E}"/>
              </a:ext>
            </a:extLst>
          </p:cNvPr>
          <p:cNvSpPr txBox="1">
            <a:spLocks/>
          </p:cNvSpPr>
          <p:nvPr/>
        </p:nvSpPr>
        <p:spPr>
          <a:xfrm>
            <a:off x="2022231" y="1661016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hu-HU" sz="2800" b="1" kern="0" cap="none" spc="0">
                <a:solidFill>
                  <a:sysClr val="window" lastClr="FFFFFF"/>
                </a:solidFill>
                <a:latin typeface="Franklin Gothic Medium"/>
              </a:rPr>
              <a:t>A SZEMÉLYZET INFEKCIÓ ELLENI VÉDELME</a:t>
            </a:r>
            <a:endParaRPr lang="hu-HU" sz="2800" dirty="0">
              <a:solidFill>
                <a:sysClr val="window" lastClr="FFFFFF"/>
              </a:solidFill>
              <a:latin typeface="Franklin Gothic Medium"/>
            </a:endParaRPr>
          </a:p>
        </p:txBody>
      </p:sp>
      <p:pic>
        <p:nvPicPr>
          <p:cNvPr id="7" name="Kép 10" descr="EPP.jpg">
            <a:extLst>
              <a:ext uri="{FF2B5EF4-FFF2-40B4-BE49-F238E27FC236}">
                <a16:creationId xmlns:a16="http://schemas.microsoft.com/office/drawing/2014/main" id="{1393E2A3-0CEE-4D72-BEC3-814C3AEE5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4310" y="2811394"/>
            <a:ext cx="2018634" cy="1643375"/>
          </a:xfrm>
          <a:prstGeom prst="rect">
            <a:avLst/>
          </a:prstGeom>
        </p:spPr>
      </p:pic>
      <p:pic>
        <p:nvPicPr>
          <p:cNvPr id="8" name="Kép 11" descr="Mexico-UNI364614-banner.jpg">
            <a:extLst>
              <a:ext uri="{FF2B5EF4-FFF2-40B4-BE49-F238E27FC236}">
                <a16:creationId xmlns:a16="http://schemas.microsoft.com/office/drawing/2014/main" id="{29E9D7BD-E2FA-4FAE-A9D1-E6B01886F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936" y="3643175"/>
            <a:ext cx="2883009" cy="2009369"/>
          </a:xfrm>
          <a:prstGeom prst="rect">
            <a:avLst/>
          </a:prstGeom>
        </p:spPr>
      </p:pic>
      <p:sp>
        <p:nvSpPr>
          <p:cNvPr id="9" name="Szövegdoboz 9">
            <a:extLst>
              <a:ext uri="{FF2B5EF4-FFF2-40B4-BE49-F238E27FC236}">
                <a16:creationId xmlns:a16="http://schemas.microsoft.com/office/drawing/2014/main" id="{DFC1CAEF-F1ED-41C4-9515-2F9E9EDE6E62}"/>
              </a:ext>
            </a:extLst>
          </p:cNvPr>
          <p:cNvSpPr txBox="1"/>
          <p:nvPr/>
        </p:nvSpPr>
        <p:spPr>
          <a:xfrm>
            <a:off x="1524000" y="575467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</a:rPr>
              <a:t>Maszkhasználat!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40B436AB-E5F5-4E38-8B28-9A9EB4EF3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33" y="5628648"/>
            <a:ext cx="3324251" cy="59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182591F9-8470-47C8-BB2A-59D66A9D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94" y="5642855"/>
            <a:ext cx="2895238" cy="56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artalom helye 1">
            <a:extLst>
              <a:ext uri="{FF2B5EF4-FFF2-40B4-BE49-F238E27FC236}">
                <a16:creationId xmlns:a16="http://schemas.microsoft.com/office/drawing/2014/main" id="{DB7A0B02-B5C6-4C13-823C-9B49AF1DC438}"/>
              </a:ext>
            </a:extLst>
          </p:cNvPr>
          <p:cNvSpPr txBox="1">
            <a:spLocks/>
          </p:cNvSpPr>
          <p:nvPr/>
        </p:nvSpPr>
        <p:spPr>
          <a:xfrm>
            <a:off x="1850748" y="3257371"/>
            <a:ext cx="5762637" cy="35673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r>
              <a:rPr lang="hu-HU" sz="2000"/>
              <a:t>Kézfertőtlenítés alkoholos kézfertőtlenítő szerrel vagy fertőtlenítő hatású szappanos kézmosással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000">
                <a:solidFill>
                  <a:srgbClr val="FF0000"/>
                </a:solidFill>
              </a:rPr>
              <a:t>Egyszer használatos kesztyű </a:t>
            </a:r>
            <a:r>
              <a:rPr lang="hu-HU" sz="2000"/>
              <a:t>viselete vérrel, vagy testváladékkal való kontaktus során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000">
                <a:solidFill>
                  <a:srgbClr val="FF0000"/>
                </a:solidFill>
              </a:rPr>
              <a:t>Védőköpeny</a:t>
            </a:r>
            <a:r>
              <a:rPr lang="hu-HU" sz="2000"/>
              <a:t> vagy kötény viselete a beteggel vagy a beteg ágyával való kontaktus során 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59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9A8CC8-6FB4-40A6-B564-20DC802C334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228CF53-C0C3-4001-8859-EC0FE43C316A}"/>
              </a:ext>
            </a:extLst>
          </p:cNvPr>
          <p:cNvSpPr txBox="1">
            <a:spLocks/>
          </p:cNvSpPr>
          <p:nvPr/>
        </p:nvSpPr>
        <p:spPr>
          <a:xfrm>
            <a:off x="1941250" y="1700093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>
                <a:solidFill>
                  <a:sysClr val="window" lastClr="FFFFFF"/>
                </a:solidFill>
                <a:latin typeface="Franklin Gothic Medium"/>
              </a:rPr>
              <a:t>Kézhigiénia</a:t>
            </a:r>
            <a:endParaRPr lang="hu-HU" dirty="0">
              <a:solidFill>
                <a:sysClr val="window" lastClr="FFFFFF"/>
              </a:solidFill>
              <a:latin typeface="Franklin Gothic Medium"/>
            </a:endParaRPr>
          </a:p>
        </p:txBody>
      </p:sp>
      <p:sp>
        <p:nvSpPr>
          <p:cNvPr id="4" name="Tartalom helye 1">
            <a:extLst>
              <a:ext uri="{FF2B5EF4-FFF2-40B4-BE49-F238E27FC236}">
                <a16:creationId xmlns:a16="http://schemas.microsoft.com/office/drawing/2014/main" id="{D05AA710-8EEA-4954-9849-B39263EFD334}"/>
              </a:ext>
            </a:extLst>
          </p:cNvPr>
          <p:cNvSpPr txBox="1">
            <a:spLocks/>
          </p:cNvSpPr>
          <p:nvPr/>
        </p:nvSpPr>
        <p:spPr>
          <a:xfrm>
            <a:off x="1705177" y="2754487"/>
            <a:ext cx="5072098" cy="214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  <a:defRPr/>
            </a:pPr>
            <a:r>
              <a:rPr lang="hu-HU" sz="1400" dirty="0">
                <a:solidFill>
                  <a:srgbClr val="FF0000"/>
                </a:solidFill>
                <a:latin typeface="Franklin Gothic Medium"/>
              </a:rPr>
              <a:t>Helyes kézfertőtlenítési technika elsajátítása (Semmelweis Scanner)</a:t>
            </a:r>
          </a:p>
          <a:p>
            <a:pPr>
              <a:buClr>
                <a:srgbClr val="4F81BD"/>
              </a:buClr>
              <a:defRPr/>
            </a:pPr>
            <a:r>
              <a:rPr lang="hu-HU" sz="1400" dirty="0">
                <a:solidFill>
                  <a:srgbClr val="1F497D"/>
                </a:solidFill>
                <a:latin typeface="Franklin Gothic Medium"/>
              </a:rPr>
              <a:t>Alkoholos bedörzsölési lehetőség a betegellátási pontokon</a:t>
            </a:r>
          </a:p>
          <a:p>
            <a:pPr>
              <a:buClr>
                <a:srgbClr val="4F81BD"/>
              </a:buClr>
              <a:defRPr/>
            </a:pPr>
            <a:r>
              <a:rPr lang="hu-HU" sz="1400" dirty="0">
                <a:solidFill>
                  <a:srgbClr val="FF0000"/>
                </a:solidFill>
                <a:latin typeface="Franklin Gothic Medium"/>
              </a:rPr>
              <a:t>Szenzoros kézfertőtlenítő adagolók a legkritikusabb részeken </a:t>
            </a:r>
            <a:r>
              <a:rPr lang="hu-HU" sz="1400" dirty="0">
                <a:solidFill>
                  <a:srgbClr val="1F497D"/>
                </a:solidFill>
                <a:latin typeface="Franklin Gothic Medium"/>
              </a:rPr>
              <a:t>(traumatológiai kötöző, műtők előtere, intenzív osztály)</a:t>
            </a:r>
          </a:p>
        </p:txBody>
      </p:sp>
      <p:pic>
        <p:nvPicPr>
          <p:cNvPr id="5" name="Kép 7" descr="IMG_3282.JPG">
            <a:extLst>
              <a:ext uri="{FF2B5EF4-FFF2-40B4-BE49-F238E27FC236}">
                <a16:creationId xmlns:a16="http://schemas.microsoft.com/office/drawing/2014/main" id="{04429D7F-401A-46E3-9E41-C6ABA262D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4599" y="2824827"/>
            <a:ext cx="2642225" cy="176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50111\Desktop\HÉVÍZ előadás\képek\Group-5.png">
            <a:extLst>
              <a:ext uri="{FF2B5EF4-FFF2-40B4-BE49-F238E27FC236}">
                <a16:creationId xmlns:a16="http://schemas.microsoft.com/office/drawing/2014/main" id="{6EF933AF-E261-46DE-AD18-CC278FB8A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1251" y="4458959"/>
            <a:ext cx="1863149" cy="1697814"/>
          </a:xfrm>
          <a:prstGeom prst="rect">
            <a:avLst/>
          </a:prstGeom>
          <a:noFill/>
        </p:spPr>
      </p:pic>
      <p:pic>
        <p:nvPicPr>
          <p:cNvPr id="7" name="Picture 3" descr="steripower">
            <a:extLst>
              <a:ext uri="{FF2B5EF4-FFF2-40B4-BE49-F238E27FC236}">
                <a16:creationId xmlns:a16="http://schemas.microsoft.com/office/drawing/2014/main" id="{89C769FC-4FCD-4DB3-85F9-9A043C8A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153" y="4458958"/>
            <a:ext cx="1697815" cy="169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8" descr="395291372_347091924557300_3182524032240708644_n.jpg">
            <a:extLst>
              <a:ext uri="{FF2B5EF4-FFF2-40B4-BE49-F238E27FC236}">
                <a16:creationId xmlns:a16="http://schemas.microsoft.com/office/drawing/2014/main" id="{825DBC49-8CE7-4657-A832-C80365B1505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7968" y="4451028"/>
            <a:ext cx="1279308" cy="1705744"/>
          </a:xfrm>
          <a:prstGeom prst="rect">
            <a:avLst/>
          </a:prstGeom>
        </p:spPr>
      </p:pic>
      <p:pic>
        <p:nvPicPr>
          <p:cNvPr id="9" name="Picture 2" descr="IMG_6618">
            <a:extLst>
              <a:ext uri="{FF2B5EF4-FFF2-40B4-BE49-F238E27FC236}">
                <a16:creationId xmlns:a16="http://schemas.microsoft.com/office/drawing/2014/main" id="{CC2F738C-6D18-412A-BB40-DF92F5B5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3990" y="4654395"/>
            <a:ext cx="1866768" cy="14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4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317B78-B786-4BED-8EB2-0D6DF4FA06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44DE327A-E69E-42B9-B777-8B40E54CC605}"/>
              </a:ext>
            </a:extLst>
          </p:cNvPr>
          <p:cNvSpPr txBox="1">
            <a:spLocks/>
          </p:cNvSpPr>
          <p:nvPr/>
        </p:nvSpPr>
        <p:spPr>
          <a:xfrm>
            <a:off x="1941250" y="1692278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>
                <a:solidFill>
                  <a:sysClr val="window" lastClr="FFFFFF"/>
                </a:solidFill>
                <a:latin typeface="Franklin Gothic Medium"/>
              </a:rPr>
              <a:t>Takarítás</a:t>
            </a:r>
            <a:endParaRPr lang="hu-HU" dirty="0">
              <a:solidFill>
                <a:sysClr val="window" lastClr="FFFFFF"/>
              </a:solidFill>
              <a:latin typeface="Franklin Gothic Medium"/>
            </a:endParaRPr>
          </a:p>
        </p:txBody>
      </p:sp>
      <p:sp>
        <p:nvSpPr>
          <p:cNvPr id="4" name="Téglalap 4">
            <a:extLst>
              <a:ext uri="{FF2B5EF4-FFF2-40B4-BE49-F238E27FC236}">
                <a16:creationId xmlns:a16="http://schemas.microsoft.com/office/drawing/2014/main" id="{FC3F308C-86C7-4865-A82E-EF203346ACCC}"/>
              </a:ext>
            </a:extLst>
          </p:cNvPr>
          <p:cNvSpPr/>
          <p:nvPr/>
        </p:nvSpPr>
        <p:spPr>
          <a:xfrm>
            <a:off x="1705177" y="2746673"/>
            <a:ext cx="56436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buFont typeface="Wingdings" pitchFamily="2" charset="2"/>
              <a:buChar char="§"/>
            </a:pPr>
            <a:r>
              <a:rPr lang="hu-HU" sz="1400" b="1" dirty="0">
                <a:solidFill>
                  <a:srgbClr val="1F497D"/>
                </a:solidFill>
                <a:latin typeface="Franklin Gothic Medium"/>
              </a:rPr>
              <a:t> Fertőtlenítő takarítás: </a:t>
            </a:r>
            <a:r>
              <a:rPr lang="hu-HU" sz="1400" dirty="0">
                <a:solidFill>
                  <a:srgbClr val="1F497D"/>
                </a:solidFill>
                <a:latin typeface="Franklin Gothic Medium"/>
              </a:rPr>
              <a:t>fertőtlenítő hatású tisztítószerek oldataival végzett szenny és </a:t>
            </a:r>
            <a:r>
              <a:rPr lang="hu-HU" sz="1400" dirty="0" err="1">
                <a:solidFill>
                  <a:srgbClr val="1F497D"/>
                </a:solidFill>
                <a:latin typeface="Franklin Gothic Medium"/>
              </a:rPr>
              <a:t>mikróba</a:t>
            </a:r>
            <a:r>
              <a:rPr lang="hu-HU" sz="1400" dirty="0">
                <a:solidFill>
                  <a:srgbClr val="1F497D"/>
                </a:solidFill>
                <a:latin typeface="Franklin Gothic Medium"/>
              </a:rPr>
              <a:t> eltávolítható/ </a:t>
            </a:r>
            <a:r>
              <a:rPr lang="hu-HU" sz="1400" dirty="0" err="1">
                <a:solidFill>
                  <a:srgbClr val="1F497D"/>
                </a:solidFill>
                <a:latin typeface="Franklin Gothic Medium"/>
              </a:rPr>
              <a:t>inaktiváló</a:t>
            </a:r>
            <a:r>
              <a:rPr lang="hu-HU" sz="1400" dirty="0">
                <a:solidFill>
                  <a:srgbClr val="1F497D"/>
                </a:solidFill>
                <a:latin typeface="Franklin Gothic Medium"/>
              </a:rPr>
              <a:t> eljárás</a:t>
            </a:r>
          </a:p>
          <a:p>
            <a:pPr defTabSz="914400">
              <a:buFont typeface="Wingdings" pitchFamily="2" charset="2"/>
              <a:buChar char="§"/>
            </a:pPr>
            <a:r>
              <a:rPr lang="hu-HU" sz="1400" dirty="0">
                <a:solidFill>
                  <a:srgbClr val="1F497D"/>
                </a:solidFill>
                <a:latin typeface="Franklin Gothic Medium"/>
              </a:rPr>
              <a:t> Megfelelő eszközök</a:t>
            </a:r>
          </a:p>
          <a:p>
            <a:pPr defTabSz="914400">
              <a:buFont typeface="Wingdings" pitchFamily="2" charset="2"/>
              <a:buChar char="§"/>
            </a:pPr>
            <a:r>
              <a:rPr lang="hu-HU" sz="1400" dirty="0">
                <a:solidFill>
                  <a:srgbClr val="1F497D"/>
                </a:solidFill>
                <a:latin typeface="Franklin Gothic Medium"/>
              </a:rPr>
              <a:t> Folyamatos</a:t>
            </a:r>
          </a:p>
          <a:p>
            <a:pPr defTabSz="914400">
              <a:buFont typeface="Wingdings" pitchFamily="2" charset="2"/>
              <a:buChar char="§"/>
            </a:pPr>
            <a:r>
              <a:rPr lang="hu-HU" sz="1400" dirty="0">
                <a:solidFill>
                  <a:srgbClr val="1F497D"/>
                </a:solidFill>
                <a:latin typeface="Franklin Gothic Medium"/>
              </a:rPr>
              <a:t> Nedves takarítás</a:t>
            </a:r>
          </a:p>
          <a:p>
            <a:pPr defTabSz="914400">
              <a:buFont typeface="Wingdings" pitchFamily="2" charset="2"/>
              <a:buChar char="§"/>
            </a:pPr>
            <a:r>
              <a:rPr lang="hu-HU" sz="1400" dirty="0">
                <a:solidFill>
                  <a:srgbClr val="1F497D"/>
                </a:solidFill>
                <a:latin typeface="Franklin Gothic Medium"/>
              </a:rPr>
              <a:t> Színkódolt technika </a:t>
            </a:r>
            <a:r>
              <a:rPr lang="hu-HU" sz="1400" dirty="0">
                <a:solidFill>
                  <a:srgbClr val="1F497D"/>
                </a:solidFill>
                <a:latin typeface="Franklin Gothic Medium"/>
                <a:sym typeface="Wingdings" pitchFamily="2" charset="2"/>
              </a:rPr>
              <a:t> </a:t>
            </a:r>
          </a:p>
          <a:p>
            <a:pPr defTabSz="914400">
              <a:buFont typeface="Wingdings" pitchFamily="2" charset="2"/>
              <a:buChar char="§"/>
            </a:pPr>
            <a:r>
              <a:rPr lang="hu-HU" sz="1400" dirty="0">
                <a:solidFill>
                  <a:srgbClr val="1F497D"/>
                </a:solidFill>
                <a:latin typeface="Franklin Gothic Medium"/>
                <a:sym typeface="Wingdings" pitchFamily="2" charset="2"/>
              </a:rPr>
              <a:t> </a:t>
            </a:r>
            <a:r>
              <a:rPr lang="hu-HU" sz="1400" dirty="0">
                <a:solidFill>
                  <a:srgbClr val="FF0000"/>
                </a:solidFill>
                <a:latin typeface="Franklin Gothic Medium"/>
                <a:sym typeface="Wingdings" pitchFamily="2" charset="2"/>
              </a:rPr>
              <a:t>SAJÁT TAKARÍTÓ SZEMÉLYZET</a:t>
            </a:r>
          </a:p>
          <a:p>
            <a:pPr defTabSz="914400">
              <a:buFont typeface="Wingdings" pitchFamily="2" charset="2"/>
              <a:buChar char="§"/>
            </a:pPr>
            <a:r>
              <a:rPr lang="hu-HU" sz="1400" dirty="0">
                <a:solidFill>
                  <a:srgbClr val="1F497D"/>
                </a:solidFill>
                <a:latin typeface="Franklin Gothic Medium"/>
                <a:sym typeface="Wingdings" pitchFamily="2" charset="2"/>
              </a:rPr>
              <a:t> </a:t>
            </a:r>
            <a:r>
              <a:rPr lang="hu-HU" sz="1400" dirty="0">
                <a:solidFill>
                  <a:srgbClr val="FF0000"/>
                </a:solidFill>
                <a:latin typeface="Franklin Gothic Medium"/>
                <a:sym typeface="Wingdings" pitchFamily="2" charset="2"/>
              </a:rPr>
              <a:t>Protokoll szerint</a:t>
            </a:r>
            <a:endParaRPr lang="hu-HU" sz="1400" dirty="0">
              <a:solidFill>
                <a:srgbClr val="FF0000"/>
              </a:solidFill>
              <a:latin typeface="Franklin Gothic Medium"/>
            </a:endParaRPr>
          </a:p>
          <a:p>
            <a:pPr defTabSz="914400"/>
            <a:endParaRPr lang="hu-HU" sz="1400" dirty="0">
              <a:solidFill>
                <a:prstClr val="black"/>
              </a:solidFill>
              <a:latin typeface="Franklin Gothic Medium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BD142F4-0BE2-4D30-94BB-9DC18A01C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1608" y="2848268"/>
            <a:ext cx="1613835" cy="166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Kép 12" descr="OIP (5).jpg">
            <a:extLst>
              <a:ext uri="{FF2B5EF4-FFF2-40B4-BE49-F238E27FC236}">
                <a16:creationId xmlns:a16="http://schemas.microsoft.com/office/drawing/2014/main" id="{F7C2CCE0-C466-4C4A-B11C-865FD8EEC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953" y="2848268"/>
            <a:ext cx="1015871" cy="1635305"/>
          </a:xfrm>
          <a:prstGeom prst="rect">
            <a:avLst/>
          </a:prstGeom>
        </p:spPr>
      </p:pic>
      <p:pic>
        <p:nvPicPr>
          <p:cNvPr id="7" name="Kép 10" descr="maxresdefault.jpg">
            <a:extLst>
              <a:ext uri="{FF2B5EF4-FFF2-40B4-BE49-F238E27FC236}">
                <a16:creationId xmlns:a16="http://schemas.microsoft.com/office/drawing/2014/main" id="{3876F70B-F6F1-42E0-9632-B0BE05F40F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3161" y="4628743"/>
            <a:ext cx="2433662" cy="1368935"/>
          </a:xfrm>
          <a:prstGeom prst="rect">
            <a:avLst/>
          </a:prstGeom>
        </p:spPr>
      </p:pic>
      <p:pic>
        <p:nvPicPr>
          <p:cNvPr id="8" name="Kép 6" descr="OIP (3).jpg">
            <a:extLst>
              <a:ext uri="{FF2B5EF4-FFF2-40B4-BE49-F238E27FC236}">
                <a16:creationId xmlns:a16="http://schemas.microsoft.com/office/drawing/2014/main" id="{3C69F167-0638-434E-90D1-4477BB112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804" y="4725702"/>
            <a:ext cx="2455904" cy="1321510"/>
          </a:xfrm>
          <a:prstGeom prst="rect">
            <a:avLst/>
          </a:prstGeom>
        </p:spPr>
      </p:pic>
      <p:pic>
        <p:nvPicPr>
          <p:cNvPr id="9" name="Kép 7" descr="OIP (2).jpg">
            <a:extLst>
              <a:ext uri="{FF2B5EF4-FFF2-40B4-BE49-F238E27FC236}">
                <a16:creationId xmlns:a16="http://schemas.microsoft.com/office/drawing/2014/main" id="{7827FE37-0543-4336-B203-C07E507FC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8708" y="4717073"/>
            <a:ext cx="1854752" cy="1391064"/>
          </a:xfrm>
          <a:prstGeom prst="rect">
            <a:avLst/>
          </a:prstGeom>
        </p:spPr>
      </p:pic>
      <p:pic>
        <p:nvPicPr>
          <p:cNvPr id="10" name="Kép 8" descr="OIP (17).jpg">
            <a:extLst>
              <a:ext uri="{FF2B5EF4-FFF2-40B4-BE49-F238E27FC236}">
                <a16:creationId xmlns:a16="http://schemas.microsoft.com/office/drawing/2014/main" id="{83187A33-C961-4B23-9F8A-611A28A24B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3460" y="4718172"/>
            <a:ext cx="1905014" cy="14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4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CF9728-33B1-41D3-8508-36CA18A34D8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EDED30E-23B2-40F7-8E0E-37D359DFE240}"/>
              </a:ext>
            </a:extLst>
          </p:cNvPr>
          <p:cNvSpPr txBox="1">
            <a:spLocks/>
          </p:cNvSpPr>
          <p:nvPr/>
        </p:nvSpPr>
        <p:spPr>
          <a:xfrm>
            <a:off x="2116015" y="1684462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hu-HU">
                <a:solidFill>
                  <a:sysClr val="window" lastClr="FFFFFF"/>
                </a:solidFill>
                <a:latin typeface="Franklin Gothic Medium"/>
              </a:rPr>
              <a:t>Levegőfertőtlenítés és Szűrés</a:t>
            </a:r>
            <a:endParaRPr lang="hu-HU" dirty="0">
              <a:solidFill>
                <a:sysClr val="window" lastClr="FFFFFF"/>
              </a:solidFill>
              <a:latin typeface="Franklin Gothic Medium"/>
            </a:endParaRPr>
          </a:p>
        </p:txBody>
      </p:sp>
      <p:pic>
        <p:nvPicPr>
          <p:cNvPr id="4" name="Tartalom helye 5" descr="219319299_1184677698675460_4887471996941601479_n.jpg">
            <a:extLst>
              <a:ext uri="{FF2B5EF4-FFF2-40B4-BE49-F238E27FC236}">
                <a16:creationId xmlns:a16="http://schemas.microsoft.com/office/drawing/2014/main" id="{24AB83EB-BC72-451E-9822-F19805AE5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151" y="2815358"/>
            <a:ext cx="1896972" cy="2529297"/>
          </a:xfrm>
          <a:prstGeom prst="rect">
            <a:avLst/>
          </a:prstGeom>
        </p:spPr>
      </p:pic>
      <p:pic>
        <p:nvPicPr>
          <p:cNvPr id="5" name="Kép 6" descr="395085380_230638736694591_7665901751139235949_n.jpg">
            <a:extLst>
              <a:ext uri="{FF2B5EF4-FFF2-40B4-BE49-F238E27FC236}">
                <a16:creationId xmlns:a16="http://schemas.microsoft.com/office/drawing/2014/main" id="{12CA0C4C-9080-4AB6-91FD-F59C4A30BC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0124" y="3459192"/>
            <a:ext cx="1765685" cy="2354246"/>
          </a:xfrm>
          <a:prstGeom prst="rect">
            <a:avLst/>
          </a:prstGeom>
        </p:spPr>
      </p:pic>
      <p:pic>
        <p:nvPicPr>
          <p:cNvPr id="6" name="Kép 1" descr="pastedImage.png">
            <a:extLst>
              <a:ext uri="{FF2B5EF4-FFF2-40B4-BE49-F238E27FC236}">
                <a16:creationId xmlns:a16="http://schemas.microsoft.com/office/drawing/2014/main" id="{7C1B5FA2-54C3-4956-A322-208347FF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0160" y="2793226"/>
            <a:ext cx="1792706" cy="113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églalap 9">
            <a:extLst>
              <a:ext uri="{FF2B5EF4-FFF2-40B4-BE49-F238E27FC236}">
                <a16:creationId xmlns:a16="http://schemas.microsoft.com/office/drawing/2014/main" id="{77B7745C-EA99-419E-8C49-F0AF7AE84E73}"/>
              </a:ext>
            </a:extLst>
          </p:cNvPr>
          <p:cNvSpPr/>
          <p:nvPr/>
        </p:nvSpPr>
        <p:spPr>
          <a:xfrm>
            <a:off x="7736302" y="3909497"/>
            <a:ext cx="2480423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hu-HU" sz="1200" b="1" dirty="0" err="1"/>
              <a:t>Nocolyse</a:t>
            </a:r>
            <a:r>
              <a:rPr lang="hu-HU" sz="1200" b="1" dirty="0"/>
              <a:t> </a:t>
            </a:r>
            <a:r>
              <a:rPr lang="hu-HU" sz="1200" b="1" dirty="0" err="1"/>
              <a:t>légtérfertőtlenítő</a:t>
            </a:r>
            <a:r>
              <a:rPr lang="hu-HU" sz="1200" b="1" dirty="0"/>
              <a:t> készülék</a:t>
            </a:r>
          </a:p>
        </p:txBody>
      </p:sp>
      <p:pic>
        <p:nvPicPr>
          <p:cNvPr id="8" name="Picture 4" descr="Protect 800 - Novaerus">
            <a:extLst>
              <a:ext uri="{FF2B5EF4-FFF2-40B4-BE49-F238E27FC236}">
                <a16:creationId xmlns:a16="http://schemas.microsoft.com/office/drawing/2014/main" id="{65F0FA6C-9C1F-4341-B145-099C29C2F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4708" y="4206008"/>
            <a:ext cx="2074330" cy="16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DA27F13E-FFE2-486C-A33C-C7AFE5B0BC04}"/>
              </a:ext>
            </a:extLst>
          </p:cNvPr>
          <p:cNvSpPr/>
          <p:nvPr/>
        </p:nvSpPr>
        <p:spPr>
          <a:xfrm>
            <a:off x="7134742" y="5932676"/>
            <a:ext cx="340243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hu-HU" sz="1200" b="1" dirty="0" err="1"/>
              <a:t>Novaerus</a:t>
            </a:r>
            <a:r>
              <a:rPr lang="hu-HU" sz="1200" b="1" dirty="0"/>
              <a:t> plazmatechnológiás levegőfertőtlenítők</a:t>
            </a:r>
          </a:p>
        </p:txBody>
      </p:sp>
      <p:sp>
        <p:nvSpPr>
          <p:cNvPr id="10" name="Szövegdoboz 7">
            <a:extLst>
              <a:ext uri="{FF2B5EF4-FFF2-40B4-BE49-F238E27FC236}">
                <a16:creationId xmlns:a16="http://schemas.microsoft.com/office/drawing/2014/main" id="{CB034241-015C-4F6F-BFA1-EE71E6D3A506}"/>
              </a:ext>
            </a:extLst>
          </p:cNvPr>
          <p:cNvSpPr txBox="1"/>
          <p:nvPr/>
        </p:nvSpPr>
        <p:spPr>
          <a:xfrm>
            <a:off x="1823151" y="5826508"/>
            <a:ext cx="400052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High Flow Touch Microbial Air Sampler</a:t>
            </a:r>
          </a:p>
        </p:txBody>
      </p:sp>
    </p:spTree>
    <p:extLst>
      <p:ext uri="{BB962C8B-B14F-4D97-AF65-F5344CB8AC3E}">
        <p14:creationId xmlns:p14="http://schemas.microsoft.com/office/powerpoint/2010/main" val="257264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370422-0257-41D5-88D2-C666A2D115B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FD08EC73-446C-4B93-A409-A10F13F3821A}"/>
              </a:ext>
            </a:extLst>
          </p:cNvPr>
          <p:cNvSpPr txBox="1">
            <a:spLocks/>
          </p:cNvSpPr>
          <p:nvPr/>
        </p:nvSpPr>
        <p:spPr>
          <a:xfrm>
            <a:off x="4155831" y="1895478"/>
            <a:ext cx="8381260" cy="10543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hu-HU" b="1" dirty="0">
                <a:solidFill>
                  <a:schemeClr val="bg1"/>
                </a:solidFill>
              </a:rPr>
              <a:t>artalom 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569C8315-1E82-4C62-B5D7-03226AC12170}"/>
              </a:ext>
            </a:extLst>
          </p:cNvPr>
          <p:cNvSpPr txBox="1">
            <a:spLocks/>
          </p:cNvSpPr>
          <p:nvPr/>
        </p:nvSpPr>
        <p:spPr>
          <a:xfrm>
            <a:off x="1881042" y="2770118"/>
            <a:ext cx="8114836" cy="31278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Riasztó adatok nemzetközi szinten</a:t>
            </a:r>
          </a:p>
          <a:p>
            <a:r>
              <a:rPr lang="hu-HU" sz="1800" dirty="0"/>
              <a:t>Kórházi fertőzések negatív hatása</a:t>
            </a:r>
          </a:p>
          <a:p>
            <a:r>
              <a:rPr lang="hu-HU" sz="1800" dirty="0"/>
              <a:t>Kórházi sjátosságok</a:t>
            </a:r>
          </a:p>
          <a:p>
            <a:r>
              <a:rPr lang="hu-HU" sz="1800" dirty="0"/>
              <a:t>Fertőzések forrásai eü. intézményben</a:t>
            </a:r>
          </a:p>
          <a:p>
            <a:r>
              <a:rPr lang="hu-HU" sz="1800" dirty="0"/>
              <a:t>Infekciókontroll célja</a:t>
            </a:r>
          </a:p>
          <a:p>
            <a:r>
              <a:rPr lang="hu-HU" sz="1800" dirty="0"/>
              <a:t>Nozokomiális fertőzések megoszlása 2022-ben</a:t>
            </a:r>
          </a:p>
          <a:p>
            <a:r>
              <a:rPr lang="hu-HU" sz="1800" dirty="0"/>
              <a:t>Multirezisztens kórokozók jelenléte 2022-ben</a:t>
            </a:r>
          </a:p>
          <a:p>
            <a:r>
              <a:rPr lang="hu-HU" sz="1800" dirty="0"/>
              <a:t>Clostridium difficile (CDI) 2022-ben</a:t>
            </a:r>
          </a:p>
          <a:p>
            <a:r>
              <a:rPr lang="hu-HU" sz="1800" dirty="0"/>
              <a:t>A prevenció eszközei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1531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6B2707-F703-4663-A06C-C00D10A960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5FE97E6F-5F44-4EBF-8156-C63399D667DE}"/>
              </a:ext>
            </a:extLst>
          </p:cNvPr>
          <p:cNvSpPr txBox="1">
            <a:spLocks/>
          </p:cNvSpPr>
          <p:nvPr/>
        </p:nvSpPr>
        <p:spPr>
          <a:xfrm>
            <a:off x="1905370" y="1684463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>
                <a:solidFill>
                  <a:sysClr val="window" lastClr="FFFFFF"/>
                </a:solidFill>
                <a:latin typeface="Franklin Gothic Medium"/>
              </a:rPr>
              <a:t>Sterilizálás</a:t>
            </a:r>
            <a:endParaRPr lang="hu-HU" dirty="0">
              <a:solidFill>
                <a:sysClr val="window" lastClr="FFFFFF"/>
              </a:solidFill>
              <a:latin typeface="Franklin Gothic Medium"/>
            </a:endParaRPr>
          </a:p>
        </p:txBody>
      </p:sp>
      <p:sp>
        <p:nvSpPr>
          <p:cNvPr id="4" name="Tartalom helye 1">
            <a:extLst>
              <a:ext uri="{FF2B5EF4-FFF2-40B4-BE49-F238E27FC236}">
                <a16:creationId xmlns:a16="http://schemas.microsoft.com/office/drawing/2014/main" id="{E7206781-E38C-4E04-82F3-482651CD9E13}"/>
              </a:ext>
            </a:extLst>
          </p:cNvPr>
          <p:cNvSpPr txBox="1">
            <a:spLocks/>
          </p:cNvSpPr>
          <p:nvPr/>
        </p:nvSpPr>
        <p:spPr>
          <a:xfrm>
            <a:off x="1705178" y="2696120"/>
            <a:ext cx="4071965" cy="242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  <a:buNone/>
              <a:defRPr/>
            </a:pPr>
            <a:r>
              <a:rPr lang="hu-HU" sz="1400" b="1" u="sng" dirty="0">
                <a:solidFill>
                  <a:srgbClr val="1F497D"/>
                </a:solidFill>
                <a:latin typeface="Franklin Gothic Medium"/>
              </a:rPr>
              <a:t>Sterilizaló módszerek</a:t>
            </a:r>
          </a:p>
          <a:p>
            <a:pPr>
              <a:buClr>
                <a:srgbClr val="4F81BD"/>
              </a:buClr>
              <a:defRPr/>
            </a:pPr>
            <a:r>
              <a:rPr lang="hu-HU" sz="1400" dirty="0">
                <a:solidFill>
                  <a:srgbClr val="1F497D"/>
                </a:solidFill>
                <a:latin typeface="Franklin Gothic Medium"/>
              </a:rPr>
              <a:t>Autoklávos sterilizálás </a:t>
            </a:r>
          </a:p>
          <a:p>
            <a:pPr>
              <a:buClr>
                <a:srgbClr val="4F81BD"/>
              </a:buClr>
              <a:defRPr/>
            </a:pPr>
            <a:r>
              <a:rPr lang="hu-HU" sz="1400" dirty="0">
                <a:solidFill>
                  <a:srgbClr val="1F497D"/>
                </a:solidFill>
                <a:latin typeface="Franklin Gothic Medium"/>
              </a:rPr>
              <a:t>Hőlégsterilizálás</a:t>
            </a:r>
          </a:p>
          <a:p>
            <a:pPr>
              <a:buClr>
                <a:srgbClr val="4F81BD"/>
              </a:buClr>
              <a:defRPr/>
            </a:pPr>
            <a:r>
              <a:rPr lang="hu-HU" sz="1400" dirty="0">
                <a:solidFill>
                  <a:srgbClr val="1F497D"/>
                </a:solidFill>
                <a:latin typeface="Franklin Gothic Medium"/>
              </a:rPr>
              <a:t>Formaldehidgázban történő sterilizálás</a:t>
            </a:r>
          </a:p>
          <a:p>
            <a:pPr>
              <a:buClr>
                <a:srgbClr val="4F81BD"/>
              </a:buClr>
              <a:defRPr/>
            </a:pPr>
            <a:r>
              <a:rPr lang="hu-HU" sz="1400" dirty="0">
                <a:solidFill>
                  <a:srgbClr val="1F497D"/>
                </a:solidFill>
                <a:latin typeface="Franklin Gothic Medium"/>
              </a:rPr>
              <a:t>Plazmasterilizálás</a:t>
            </a:r>
            <a:endParaRPr lang="hu-HU" sz="1400" b="1" dirty="0">
              <a:solidFill>
                <a:srgbClr val="1F497D"/>
              </a:solidFill>
              <a:latin typeface="Franklin Gothic Medium"/>
            </a:endParaRPr>
          </a:p>
        </p:txBody>
      </p:sp>
      <p:grpSp>
        <p:nvGrpSpPr>
          <p:cNvPr id="5" name="Csoportba foglalás 10">
            <a:extLst>
              <a:ext uri="{FF2B5EF4-FFF2-40B4-BE49-F238E27FC236}">
                <a16:creationId xmlns:a16="http://schemas.microsoft.com/office/drawing/2014/main" id="{7ADBF135-E93D-481A-A4BE-AC2BE4BFC876}"/>
              </a:ext>
            </a:extLst>
          </p:cNvPr>
          <p:cNvGrpSpPr/>
          <p:nvPr/>
        </p:nvGrpSpPr>
        <p:grpSpPr>
          <a:xfrm>
            <a:off x="1905371" y="4212494"/>
            <a:ext cx="3213707" cy="2010323"/>
            <a:chOff x="1071538" y="4143380"/>
            <a:chExt cx="3214710" cy="2446213"/>
          </a:xfrm>
        </p:grpSpPr>
        <p:pic>
          <p:nvPicPr>
            <p:cNvPr id="6" name="Kép 8" descr="395654402_706431674337839_6085851391480974637_n.jpg">
              <a:extLst>
                <a:ext uri="{FF2B5EF4-FFF2-40B4-BE49-F238E27FC236}">
                  <a16:creationId xmlns:a16="http://schemas.microsoft.com/office/drawing/2014/main" id="{A5A6AD64-2E3F-4D48-B632-F71CE1880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3042" y="4143380"/>
              <a:ext cx="1928826" cy="2190765"/>
            </a:xfrm>
            <a:prstGeom prst="rect">
              <a:avLst/>
            </a:prstGeom>
          </p:spPr>
        </p:pic>
        <p:sp>
          <p:nvSpPr>
            <p:cNvPr id="7" name="Szövegdoboz 9">
              <a:extLst>
                <a:ext uri="{FF2B5EF4-FFF2-40B4-BE49-F238E27FC236}">
                  <a16:creationId xmlns:a16="http://schemas.microsoft.com/office/drawing/2014/main" id="{2C1E5F1F-EF85-4159-AE9F-57BE6DE4C4CC}"/>
                </a:ext>
              </a:extLst>
            </p:cNvPr>
            <p:cNvSpPr txBox="1"/>
            <p:nvPr/>
          </p:nvSpPr>
          <p:spPr>
            <a:xfrm>
              <a:off x="1071538" y="6215082"/>
              <a:ext cx="3214710" cy="3745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u-HU" sz="1400" dirty="0">
                  <a:solidFill>
                    <a:schemeClr val="tx2"/>
                  </a:solidFill>
                  <a:latin typeface="+mj-lt"/>
                </a:rPr>
                <a:t>Közvetlen lift a műtőből a sterilizálóba</a:t>
              </a:r>
            </a:p>
          </p:txBody>
        </p: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A3AA007F-41C7-4D0E-9D60-9F720A4D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0216" y="3693990"/>
            <a:ext cx="1279739" cy="244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Kép 5" descr="395436832_1012449310023411_1406982809155056074_n.jpg">
            <a:extLst>
              <a:ext uri="{FF2B5EF4-FFF2-40B4-BE49-F238E27FC236}">
                <a16:creationId xmlns:a16="http://schemas.microsoft.com/office/drawing/2014/main" id="{3517695C-EB33-4EAE-8425-1DF618E9C9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926" y="3808744"/>
            <a:ext cx="1769422" cy="2359229"/>
          </a:xfrm>
          <a:prstGeom prst="rect">
            <a:avLst/>
          </a:prstGeom>
        </p:spPr>
      </p:pic>
      <p:pic>
        <p:nvPicPr>
          <p:cNvPr id="10" name="Kép 6" descr="395773513_1507912009962773_1870866675409350164_n.jpg">
            <a:extLst>
              <a:ext uri="{FF2B5EF4-FFF2-40B4-BE49-F238E27FC236}">
                <a16:creationId xmlns:a16="http://schemas.microsoft.com/office/drawing/2014/main" id="{AF1DAB45-5768-49A5-A58B-5318C1F6277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0545" y="2868671"/>
            <a:ext cx="1792381" cy="2389841"/>
          </a:xfrm>
          <a:prstGeom prst="rect">
            <a:avLst/>
          </a:prstGeom>
        </p:spPr>
      </p:pic>
      <p:pic>
        <p:nvPicPr>
          <p:cNvPr id="11" name="Kép 7" descr="395462027_357878699944878_4100230316265879358_n.jpg">
            <a:extLst>
              <a:ext uri="{FF2B5EF4-FFF2-40B4-BE49-F238E27FC236}">
                <a16:creationId xmlns:a16="http://schemas.microsoft.com/office/drawing/2014/main" id="{69A2AC6C-1547-4739-8CC6-B86460E09FF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20704" y="2786616"/>
            <a:ext cx="1855292" cy="13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26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33979D-D04C-4603-A6E0-8D531CE83F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FC3B5-39FF-442C-9598-801D138BB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093" y="1735015"/>
            <a:ext cx="8784491" cy="45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8FCAFA-12BB-4EAB-BEDF-26FD2A1D556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0E3296-5BA3-4426-BF06-757E10894F90}"/>
              </a:ext>
            </a:extLst>
          </p:cNvPr>
          <p:cNvSpPr/>
          <p:nvPr/>
        </p:nvSpPr>
        <p:spPr>
          <a:xfrm>
            <a:off x="3779929" y="1976047"/>
            <a:ext cx="5524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Nozokomiális infekciók kétségbeejtő adatai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A6271-76FB-440E-B318-CF1E03604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7106" y="2826116"/>
            <a:ext cx="3643338" cy="279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4">
            <a:extLst>
              <a:ext uri="{FF2B5EF4-FFF2-40B4-BE49-F238E27FC236}">
                <a16:creationId xmlns:a16="http://schemas.microsoft.com/office/drawing/2014/main" id="{81DF8E9E-F93F-4695-A296-727F10925BB3}"/>
              </a:ext>
            </a:extLst>
          </p:cNvPr>
          <p:cNvSpPr/>
          <p:nvPr/>
        </p:nvSpPr>
        <p:spPr>
          <a:xfrm>
            <a:off x="6756364" y="5702645"/>
            <a:ext cx="3909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EEÖF </a:t>
            </a:r>
            <a:r>
              <a:rPr lang="hu-HU" b="1" dirty="0" err="1"/>
              <a:t>prevalencia</a:t>
            </a:r>
            <a:r>
              <a:rPr lang="hu-HU" b="1" dirty="0"/>
              <a:t> a fejlett országokban </a:t>
            </a:r>
            <a:endParaRPr lang="hu-HU" dirty="0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47630040-3AA7-444D-B88F-B7B5324F716E}"/>
              </a:ext>
            </a:extLst>
          </p:cNvPr>
          <p:cNvSpPr txBox="1">
            <a:spLocks/>
          </p:cNvSpPr>
          <p:nvPr/>
        </p:nvSpPr>
        <p:spPr>
          <a:xfrm>
            <a:off x="1703513" y="2826117"/>
            <a:ext cx="5071464" cy="3027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  <a:defRPr/>
            </a:pPr>
            <a:r>
              <a:rPr lang="hu-HU" sz="1600">
                <a:solidFill>
                  <a:srgbClr val="1F497D"/>
                </a:solidFill>
                <a:latin typeface="Franklin Gothic Medium"/>
              </a:rPr>
              <a:t>Az Egészségügyi világszervezet (WHO)adatai szerint a </a:t>
            </a:r>
            <a:r>
              <a:rPr lang="hu-HU" sz="1600">
                <a:solidFill>
                  <a:srgbClr val="FF0000"/>
                </a:solidFill>
                <a:latin typeface="Franklin Gothic Medium"/>
              </a:rPr>
              <a:t>fejlett országokban a betegek 5-10%-a fertőződik meg a kórházban</a:t>
            </a:r>
          </a:p>
          <a:p>
            <a:pPr>
              <a:buClr>
                <a:srgbClr val="4F81BD"/>
              </a:buClr>
              <a:defRPr/>
            </a:pPr>
            <a:r>
              <a:rPr lang="hu-HU" sz="1600">
                <a:solidFill>
                  <a:srgbClr val="1F497D"/>
                </a:solidFill>
                <a:latin typeface="Franklin Gothic Medium"/>
              </a:rPr>
              <a:t>200 beteg közül 1 betegnél a halálozáshoz a kórházi fertőzés hozzá járul</a:t>
            </a:r>
          </a:p>
          <a:p>
            <a:pPr>
              <a:buClr>
                <a:srgbClr val="4F81BD"/>
              </a:buClr>
              <a:defRPr/>
            </a:pPr>
            <a:r>
              <a:rPr lang="hu-HU" sz="1600">
                <a:solidFill>
                  <a:srgbClr val="FF0000"/>
                </a:solidFill>
                <a:latin typeface="Franklin Gothic Medium"/>
              </a:rPr>
              <a:t>Több tényező együttes hatásának eredménye</a:t>
            </a:r>
          </a:p>
          <a:p>
            <a:pPr>
              <a:buClr>
                <a:srgbClr val="4F81BD"/>
              </a:buClr>
              <a:defRPr/>
            </a:pPr>
            <a:r>
              <a:rPr lang="hu-HU" sz="1600">
                <a:solidFill>
                  <a:srgbClr val="1F497D"/>
                </a:solidFill>
                <a:latin typeface="Franklin Gothic Medium"/>
              </a:rPr>
              <a:t>Egyre </a:t>
            </a:r>
            <a:r>
              <a:rPr lang="hu-HU" sz="1600">
                <a:solidFill>
                  <a:srgbClr val="FF0000"/>
                </a:solidFill>
                <a:latin typeface="Franklin Gothic Medium"/>
              </a:rPr>
              <a:t>növekszik a multirezisztens baktériumok </a:t>
            </a:r>
            <a:r>
              <a:rPr lang="hu-HU" sz="1600">
                <a:solidFill>
                  <a:srgbClr val="1F497D"/>
                </a:solidFill>
                <a:latin typeface="Franklin Gothic Medium"/>
              </a:rPr>
              <a:t>(MRK) </a:t>
            </a:r>
            <a:r>
              <a:rPr lang="hu-HU" sz="1600">
                <a:solidFill>
                  <a:srgbClr val="FF0000"/>
                </a:solidFill>
                <a:latin typeface="Franklin Gothic Medium"/>
              </a:rPr>
              <a:t>jelenléte</a:t>
            </a:r>
            <a:r>
              <a:rPr lang="hu-HU" sz="1600">
                <a:solidFill>
                  <a:srgbClr val="1F497D"/>
                </a:solidFill>
                <a:latin typeface="Franklin Gothic Medium"/>
              </a:rPr>
              <a:t> a betegellátásban</a:t>
            </a:r>
            <a:endParaRPr lang="hu-HU" sz="1600" dirty="0">
              <a:solidFill>
                <a:srgbClr val="1F497D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1278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7429EC-CA16-4F54-B0D8-41A89419A5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61C610C-66A7-4A1A-B5DD-54EC09E9E8B0}"/>
              </a:ext>
            </a:extLst>
          </p:cNvPr>
          <p:cNvSpPr txBox="1">
            <a:spLocks/>
          </p:cNvSpPr>
          <p:nvPr/>
        </p:nvSpPr>
        <p:spPr>
          <a:xfrm>
            <a:off x="1236761" y="2020524"/>
            <a:ext cx="7619284" cy="10543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2800" b="1" dirty="0">
                <a:solidFill>
                  <a:schemeClr val="bg1"/>
                </a:solidFill>
              </a:rPr>
              <a:t>A nozokomiális fertőzések hatása </a:t>
            </a:r>
          </a:p>
        </p:txBody>
      </p:sp>
      <p:pic>
        <p:nvPicPr>
          <p:cNvPr id="5" name="Kép 3" descr="cca4f338-f93b-47f7-b346-9842d48e931c.png">
            <a:extLst>
              <a:ext uri="{FF2B5EF4-FFF2-40B4-BE49-F238E27FC236}">
                <a16:creationId xmlns:a16="http://schemas.microsoft.com/office/drawing/2014/main" id="{10CA17C1-F326-4301-9D29-F11C8FC39B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5448" y="3429000"/>
            <a:ext cx="3533115" cy="2683270"/>
          </a:xfrm>
          <a:prstGeom prst="rect">
            <a:avLst/>
          </a:prstGeo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FB269A4C-FAC1-4F73-8BE5-67BFF9C26487}"/>
              </a:ext>
            </a:extLst>
          </p:cNvPr>
          <p:cNvSpPr txBox="1">
            <a:spLocks/>
          </p:cNvSpPr>
          <p:nvPr/>
        </p:nvSpPr>
        <p:spPr>
          <a:xfrm>
            <a:off x="1753438" y="2893995"/>
            <a:ext cx="5071464" cy="4681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  <a:defRPr/>
            </a:pPr>
            <a:r>
              <a:rPr lang="hu-HU" sz="1600">
                <a:solidFill>
                  <a:srgbClr val="1F497D"/>
                </a:solidFill>
                <a:latin typeface="Franklin Gothic Medium"/>
              </a:rPr>
              <a:t>Az Egészségügyi világszervezet (WHO)adatai szerint a </a:t>
            </a:r>
            <a:r>
              <a:rPr lang="hu-HU" sz="1600">
                <a:solidFill>
                  <a:srgbClr val="FF0000"/>
                </a:solidFill>
                <a:latin typeface="Franklin Gothic Medium"/>
              </a:rPr>
              <a:t>fejlett országokban a betegek 5-10%-a fertőződik meg a kórházban</a:t>
            </a:r>
          </a:p>
          <a:p>
            <a:pPr>
              <a:buClr>
                <a:srgbClr val="4F81BD"/>
              </a:buClr>
              <a:defRPr/>
            </a:pPr>
            <a:r>
              <a:rPr lang="hu-HU" sz="1600">
                <a:solidFill>
                  <a:srgbClr val="1F497D"/>
                </a:solidFill>
                <a:latin typeface="Franklin Gothic Medium"/>
              </a:rPr>
              <a:t>200 beteg közül 1 betegnél a halálozáshoz a kórházi fertőzés hozzá járul</a:t>
            </a:r>
          </a:p>
          <a:p>
            <a:pPr>
              <a:buClr>
                <a:srgbClr val="4F81BD"/>
              </a:buClr>
              <a:defRPr/>
            </a:pPr>
            <a:r>
              <a:rPr lang="hu-HU" sz="1600">
                <a:solidFill>
                  <a:srgbClr val="FF0000"/>
                </a:solidFill>
                <a:latin typeface="Franklin Gothic Medium"/>
              </a:rPr>
              <a:t>Több tényező együttes hatásának eredménye</a:t>
            </a:r>
          </a:p>
          <a:p>
            <a:pPr>
              <a:buClr>
                <a:srgbClr val="4F81BD"/>
              </a:buClr>
              <a:defRPr/>
            </a:pPr>
            <a:r>
              <a:rPr lang="hu-HU" sz="1600">
                <a:solidFill>
                  <a:srgbClr val="1F497D"/>
                </a:solidFill>
                <a:latin typeface="Franklin Gothic Medium"/>
              </a:rPr>
              <a:t>Egyre </a:t>
            </a:r>
            <a:r>
              <a:rPr lang="hu-HU" sz="1600">
                <a:solidFill>
                  <a:srgbClr val="FF0000"/>
                </a:solidFill>
                <a:latin typeface="Franklin Gothic Medium"/>
              </a:rPr>
              <a:t>növekszik a multirezisztens baktériumok </a:t>
            </a:r>
            <a:r>
              <a:rPr lang="hu-HU" sz="1600">
                <a:solidFill>
                  <a:srgbClr val="1F497D"/>
                </a:solidFill>
                <a:latin typeface="Franklin Gothic Medium"/>
              </a:rPr>
              <a:t>(MRK) </a:t>
            </a:r>
            <a:r>
              <a:rPr lang="hu-HU" sz="1600">
                <a:solidFill>
                  <a:srgbClr val="FF0000"/>
                </a:solidFill>
                <a:latin typeface="Franklin Gothic Medium"/>
              </a:rPr>
              <a:t>jelenléte</a:t>
            </a:r>
            <a:r>
              <a:rPr lang="hu-HU" sz="1600">
                <a:solidFill>
                  <a:srgbClr val="1F497D"/>
                </a:solidFill>
                <a:latin typeface="Franklin Gothic Medium"/>
              </a:rPr>
              <a:t> a betegellátásban</a:t>
            </a:r>
            <a:endParaRPr lang="hu-HU" sz="1600" dirty="0">
              <a:solidFill>
                <a:srgbClr val="1F497D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801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4" descr="6e4ce3ee825b31a3869d8ed0a454ee65--professional-nurse-the-nurse.jpg">
            <a:extLst>
              <a:ext uri="{FF2B5EF4-FFF2-40B4-BE49-F238E27FC236}">
                <a16:creationId xmlns:a16="http://schemas.microsoft.com/office/drawing/2014/main" id="{DB26D5CB-CDA8-4FF0-873E-72FA8E40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885" y="3709182"/>
            <a:ext cx="2776687" cy="246575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BBB782-B67E-4B8A-B449-C835BC3F134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02033D-1493-404E-9148-CC911B395E24}"/>
              </a:ext>
            </a:extLst>
          </p:cNvPr>
          <p:cNvSpPr/>
          <p:nvPr/>
        </p:nvSpPr>
        <p:spPr>
          <a:xfrm>
            <a:off x="3567723" y="1917896"/>
            <a:ext cx="6490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  <a:cs typeface="Times New Roman" pitchFamily="18" charset="0"/>
              </a:rPr>
              <a:t>Kórházi sajátosságok</a:t>
            </a:r>
            <a:r>
              <a:rPr lang="hu-HU" sz="2000" dirty="0">
                <a:solidFill>
                  <a:schemeClr val="bg1"/>
                </a:solidFill>
                <a:cs typeface="Times New Roman" pitchFamily="18" charset="0"/>
              </a:rPr>
              <a:t>, melyek kedveznek a fertőzések kialakulásának és terjedésének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Kép 5" descr="R.png">
            <a:extLst>
              <a:ext uri="{FF2B5EF4-FFF2-40B4-BE49-F238E27FC236}">
                <a16:creationId xmlns:a16="http://schemas.microsoft.com/office/drawing/2014/main" id="{C7A57636-5A9D-4BDF-A144-259E05C10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695" y="2128474"/>
            <a:ext cx="2307888" cy="2050069"/>
          </a:xfrm>
          <a:prstGeom prst="rect">
            <a:avLst/>
          </a:prstGeom>
        </p:spPr>
      </p:pic>
      <p:sp>
        <p:nvSpPr>
          <p:cNvPr id="7" name="Tartalom helye 1">
            <a:extLst>
              <a:ext uri="{FF2B5EF4-FFF2-40B4-BE49-F238E27FC236}">
                <a16:creationId xmlns:a16="http://schemas.microsoft.com/office/drawing/2014/main" id="{0A7878CF-7816-436C-B725-114BA227EFDD}"/>
              </a:ext>
            </a:extLst>
          </p:cNvPr>
          <p:cNvSpPr txBox="1">
            <a:spLocks/>
          </p:cNvSpPr>
          <p:nvPr/>
        </p:nvSpPr>
        <p:spPr>
          <a:xfrm>
            <a:off x="1788459" y="2821731"/>
            <a:ext cx="5548323" cy="463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>
                <a:solidFill>
                  <a:srgbClr val="FF0000"/>
                </a:solidFill>
                <a:cs typeface="Times New Roman" pitchFamily="18" charset="0"/>
              </a:rPr>
              <a:t>Zárt környezet </a:t>
            </a:r>
          </a:p>
          <a:p>
            <a:r>
              <a:rPr lang="hu-HU" sz="1800">
                <a:cs typeface="Times New Roman" pitchFamily="18" charset="0"/>
              </a:rPr>
              <a:t>Nagyobb ágyszámú kórtermek </a:t>
            </a:r>
          </a:p>
          <a:p>
            <a:r>
              <a:rPr lang="hu-HU" sz="1800">
                <a:solidFill>
                  <a:srgbClr val="FF0000"/>
                </a:solidFill>
                <a:cs typeface="Times New Roman" pitchFamily="18" charset="0"/>
              </a:rPr>
              <a:t>Szociális helyiségek fokozott igénybevétele </a:t>
            </a:r>
          </a:p>
          <a:p>
            <a:r>
              <a:rPr lang="hu-HU" sz="1800">
                <a:solidFill>
                  <a:srgbClr val="FF0000"/>
                </a:solidFill>
                <a:cs typeface="Times New Roman" pitchFamily="18" charset="0"/>
              </a:rPr>
              <a:t>Invazív eszközös </a:t>
            </a:r>
            <a:r>
              <a:rPr lang="hu-HU" sz="1800">
                <a:cs typeface="Times New Roman" pitchFamily="18" charset="0"/>
              </a:rPr>
              <a:t>diagnosztikus és terápiás </a:t>
            </a:r>
            <a:r>
              <a:rPr lang="hu-HU" sz="1800">
                <a:solidFill>
                  <a:srgbClr val="FF0000"/>
                </a:solidFill>
                <a:cs typeface="Times New Roman" pitchFamily="18" charset="0"/>
              </a:rPr>
              <a:t>beavatkozások </a:t>
            </a:r>
            <a:r>
              <a:rPr lang="hu-HU" sz="1800">
                <a:cs typeface="Times New Roman" pitchFamily="18" charset="0"/>
              </a:rPr>
              <a:t>(pl. műtét,ér/húgyúti katéter)</a:t>
            </a:r>
          </a:p>
          <a:p>
            <a:r>
              <a:rPr lang="hu-HU" sz="1800">
                <a:cs typeface="Times New Roman" pitchFamily="18" charset="0"/>
              </a:rPr>
              <a:t>Kórokozók (MRK) </a:t>
            </a:r>
          </a:p>
          <a:p>
            <a:r>
              <a:rPr lang="hu-HU" sz="1800">
                <a:solidFill>
                  <a:srgbClr val="FF0000"/>
                </a:solidFill>
                <a:cs typeface="Times New Roman" pitchFamily="18" charset="0"/>
              </a:rPr>
              <a:t>Személyzettel közeli és gyakori kontaktus </a:t>
            </a:r>
          </a:p>
          <a:p>
            <a:r>
              <a:rPr lang="hu-HU" sz="1800">
                <a:cs typeface="Times New Roman" pitchFamily="18" charset="0"/>
              </a:rPr>
              <a:t>A páciens belső rizikó faktorai (pl. kísérő betegségek)</a:t>
            </a:r>
          </a:p>
          <a:p>
            <a:r>
              <a:rPr lang="hu-HU" sz="1800">
                <a:cs typeface="Times New Roman" pitchFamily="18" charset="0"/>
              </a:rPr>
              <a:t>Antimikrobás szerek</a:t>
            </a:r>
            <a:endParaRPr lang="hu-HU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2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847A98-ED4C-4D32-80BF-F2FC0802A2A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07B7A3-79F0-475B-9A5E-CFFAF252AC1B}"/>
              </a:ext>
            </a:extLst>
          </p:cNvPr>
          <p:cNvSpPr/>
          <p:nvPr/>
        </p:nvSpPr>
        <p:spPr>
          <a:xfrm>
            <a:off x="3990351" y="2017318"/>
            <a:ext cx="415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Fertőzések forrásai eü. intézményben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54E4F0-1232-4A30-9B6B-3130AB45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32" y="2518499"/>
            <a:ext cx="4356082" cy="233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1CD019F-D24A-47AD-9C14-2E216EF1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8700" y="2518499"/>
            <a:ext cx="3256556" cy="356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5">
            <a:extLst>
              <a:ext uri="{FF2B5EF4-FFF2-40B4-BE49-F238E27FC236}">
                <a16:creationId xmlns:a16="http://schemas.microsoft.com/office/drawing/2014/main" id="{635E0D17-A9E1-4DA2-8599-875FE46D767D}"/>
              </a:ext>
            </a:extLst>
          </p:cNvPr>
          <p:cNvSpPr/>
          <p:nvPr/>
        </p:nvSpPr>
        <p:spPr>
          <a:xfrm>
            <a:off x="1862949" y="485618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1400" dirty="0">
                <a:solidFill>
                  <a:schemeClr val="tx2"/>
                </a:solidFill>
                <a:latin typeface="+mj-lt"/>
              </a:rPr>
              <a:t>Minden fertőzés megelőző stratégia a fertőzési lánc elemei közötti kapcsolat </a:t>
            </a:r>
            <a:r>
              <a:rPr lang="hu-HU" sz="1400" u="sng" dirty="0">
                <a:solidFill>
                  <a:schemeClr val="tx2"/>
                </a:solidFill>
                <a:latin typeface="+mj-lt"/>
              </a:rPr>
              <a:t>megszakításán</a:t>
            </a:r>
            <a:r>
              <a:rPr lang="hu-HU" sz="1400" dirty="0">
                <a:solidFill>
                  <a:schemeClr val="tx2"/>
                </a:solidFill>
                <a:latin typeface="+mj-lt"/>
              </a:rPr>
              <a:t> alapul. </a:t>
            </a:r>
            <a:br>
              <a:rPr lang="hu-HU" sz="1400" dirty="0">
                <a:solidFill>
                  <a:schemeClr val="tx2"/>
                </a:solidFill>
                <a:latin typeface="+mj-lt"/>
              </a:rPr>
            </a:br>
            <a:endParaRPr lang="hu-HU" sz="1400" dirty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hu-HU" sz="1400" dirty="0">
                <a:solidFill>
                  <a:srgbClr val="FF0000"/>
                </a:solidFill>
                <a:latin typeface="+mj-lt"/>
              </a:rPr>
              <a:t>A környezet felületeit, tárgyait „kórokozó hordozónak” tekinthetjük. Ebből kiindulva az infekciókontroll stratégiáknak ki kell terjedniük a környezetre is.</a:t>
            </a:r>
          </a:p>
        </p:txBody>
      </p:sp>
    </p:spTree>
    <p:extLst>
      <p:ext uri="{BB962C8B-B14F-4D97-AF65-F5344CB8AC3E}">
        <p14:creationId xmlns:p14="http://schemas.microsoft.com/office/powerpoint/2010/main" val="116809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BBAAE4-B471-4CDB-9BF1-2668AD3CCF0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52AE9F2A-2D56-4293-98BE-BC4DF27E56BF}"/>
              </a:ext>
            </a:extLst>
          </p:cNvPr>
          <p:cNvSpPr txBox="1">
            <a:spLocks/>
          </p:cNvSpPr>
          <p:nvPr/>
        </p:nvSpPr>
        <p:spPr>
          <a:xfrm>
            <a:off x="1941250" y="1700094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>
                <a:solidFill>
                  <a:sysClr val="window" lastClr="FFFFFF"/>
                </a:solidFill>
                <a:latin typeface="Franklin Gothic Medium"/>
              </a:rPr>
              <a:t>WHO Becsült Adatai</a:t>
            </a:r>
            <a:endParaRPr lang="hu-HU" dirty="0">
              <a:solidFill>
                <a:sysClr val="window" lastClr="FFFFFF"/>
              </a:solidFill>
              <a:latin typeface="Franklin Gothic Medium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2D866CB-8823-4589-AAFC-BF1255CC7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942" y="2846895"/>
            <a:ext cx="614987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5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BBABEB-C547-445C-8E95-E7BA0FA29C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4694C96-0C63-4FCE-9154-E68FD8E9E336}"/>
              </a:ext>
            </a:extLst>
          </p:cNvPr>
          <p:cNvSpPr txBox="1">
            <a:spLocks/>
          </p:cNvSpPr>
          <p:nvPr/>
        </p:nvSpPr>
        <p:spPr>
          <a:xfrm>
            <a:off x="2498969" y="1692278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>
                <a:solidFill>
                  <a:sysClr val="window" lastClr="FFFFFF"/>
                </a:solidFill>
                <a:latin typeface="Franklin Gothic Medium"/>
              </a:rPr>
              <a:t>Szent damján görögkatolikus kórházban</a:t>
            </a:r>
            <a:endParaRPr lang="hu-HU" dirty="0">
              <a:solidFill>
                <a:sysClr val="window" lastClr="FFFFFF"/>
              </a:solidFill>
              <a:latin typeface="Franklin Gothic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A524A-1CAD-4BAE-AD9D-C62D051C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296" y="2746672"/>
            <a:ext cx="5242681" cy="336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22E3E-F048-4AC6-8ADB-0F387F3FBCD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ím 2">
            <a:extLst>
              <a:ext uri="{FF2B5EF4-FFF2-40B4-BE49-F238E27FC236}">
                <a16:creationId xmlns:a16="http://schemas.microsoft.com/office/drawing/2014/main" id="{EC20BC82-742F-4E94-904C-0F02E28CA613}"/>
              </a:ext>
            </a:extLst>
          </p:cNvPr>
          <p:cNvSpPr txBox="1">
            <a:spLocks/>
          </p:cNvSpPr>
          <p:nvPr/>
        </p:nvSpPr>
        <p:spPr>
          <a:xfrm>
            <a:off x="2045677" y="1700093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>
                <a:solidFill>
                  <a:sysClr val="window" lastClr="FFFFFF"/>
                </a:solidFill>
                <a:latin typeface="Franklin Gothic Medium"/>
              </a:rPr>
              <a:t>Multirezisztens kórokozók megoszlása 2018-2022</a:t>
            </a:r>
            <a:endParaRPr lang="hu-HU" dirty="0">
              <a:solidFill>
                <a:sysClr val="window" lastClr="FFFFFF"/>
              </a:solidFill>
              <a:latin typeface="Franklin Gothic Medium"/>
            </a:endParaRPr>
          </a:p>
        </p:txBody>
      </p:sp>
      <p:graphicFrame>
        <p:nvGraphicFramePr>
          <p:cNvPr id="5" name="Tartalom helye 3">
            <a:extLst>
              <a:ext uri="{FF2B5EF4-FFF2-40B4-BE49-F238E27FC236}">
                <a16:creationId xmlns:a16="http://schemas.microsoft.com/office/drawing/2014/main" id="{E9AD7779-029C-49EC-B0FB-A2503AA2F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577072"/>
              </p:ext>
            </p:extLst>
          </p:nvPr>
        </p:nvGraphicFramePr>
        <p:xfrm>
          <a:off x="3603096" y="2835525"/>
          <a:ext cx="4900043" cy="2322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76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MRK fertőzések előfordulási gyakorisága 2018-2022 (esetszám)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MACI</a:t>
                      </a:r>
                      <a:endParaRPr lang="hu-H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MECO</a:t>
                      </a:r>
                      <a:endParaRPr lang="hu-H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MKLE</a:t>
                      </a:r>
                      <a:endParaRPr lang="hu-H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MPAE</a:t>
                      </a:r>
                      <a:endParaRPr lang="hu-H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MRSA</a:t>
                      </a:r>
                      <a:endParaRPr lang="hu-H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2018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19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2019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12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8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14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2020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12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14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16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3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2021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2022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49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9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5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zövegdoboz 4">
            <a:extLst>
              <a:ext uri="{FF2B5EF4-FFF2-40B4-BE49-F238E27FC236}">
                <a16:creationId xmlns:a16="http://schemas.microsoft.com/office/drawing/2014/main" id="{C7127FDF-B434-476D-9A93-F83930CFEFB0}"/>
              </a:ext>
            </a:extLst>
          </p:cNvPr>
          <p:cNvSpPr txBox="1"/>
          <p:nvPr/>
        </p:nvSpPr>
        <p:spPr>
          <a:xfrm>
            <a:off x="1988255" y="5185639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hu-HU" sz="1200" dirty="0">
                <a:solidFill>
                  <a:srgbClr val="FF0000"/>
                </a:solidFill>
                <a:latin typeface="Franklin Gothic Medium"/>
              </a:rPr>
              <a:t>MACI- </a:t>
            </a:r>
            <a:r>
              <a:rPr lang="hu-HU" sz="1200" dirty="0" err="1">
                <a:solidFill>
                  <a:srgbClr val="FF0000"/>
                </a:solidFill>
                <a:latin typeface="Franklin Gothic Medium"/>
              </a:rPr>
              <a:t>Multirezisztens</a:t>
            </a:r>
            <a:r>
              <a:rPr lang="hu-HU" sz="1200" dirty="0">
                <a:solidFill>
                  <a:srgbClr val="FF0000"/>
                </a:solidFill>
                <a:latin typeface="Franklin Gothic Medium"/>
              </a:rPr>
              <a:t> (</a:t>
            </a:r>
            <a:r>
              <a:rPr lang="hu-HU" sz="1200" dirty="0" err="1">
                <a:solidFill>
                  <a:srgbClr val="FF0000"/>
                </a:solidFill>
                <a:latin typeface="Franklin Gothic Medium"/>
              </a:rPr>
              <a:t>imipenem</a:t>
            </a:r>
            <a:r>
              <a:rPr lang="hu-HU" sz="1200" dirty="0">
                <a:solidFill>
                  <a:srgbClr val="FF0000"/>
                </a:solidFill>
                <a:latin typeface="Franklin Gothic Medium"/>
              </a:rPr>
              <a:t>/</a:t>
            </a:r>
            <a:r>
              <a:rPr lang="hu-HU" sz="1200" dirty="0" err="1">
                <a:solidFill>
                  <a:srgbClr val="FF0000"/>
                </a:solidFill>
                <a:latin typeface="Franklin Gothic Medium"/>
              </a:rPr>
              <a:t>meropenemmel</a:t>
            </a:r>
            <a:r>
              <a:rPr lang="hu-HU" sz="1200" dirty="0">
                <a:solidFill>
                  <a:srgbClr val="FF0000"/>
                </a:solidFill>
                <a:latin typeface="Franklin Gothic Medium"/>
              </a:rPr>
              <a:t> szemben nem érzékeny) </a:t>
            </a:r>
            <a:r>
              <a:rPr lang="hu-HU" sz="1200" dirty="0" err="1">
                <a:solidFill>
                  <a:srgbClr val="FF0000"/>
                </a:solidFill>
                <a:latin typeface="Franklin Gothic Medium"/>
              </a:rPr>
              <a:t>Acinetobacter</a:t>
            </a:r>
            <a:r>
              <a:rPr lang="hu-HU" sz="1200" dirty="0">
                <a:solidFill>
                  <a:srgbClr val="FF0000"/>
                </a:solidFill>
                <a:latin typeface="Franklin Gothic Medium"/>
              </a:rPr>
              <a:t> </a:t>
            </a:r>
            <a:r>
              <a:rPr lang="hu-HU" sz="1200" dirty="0" err="1">
                <a:solidFill>
                  <a:srgbClr val="FF0000"/>
                </a:solidFill>
                <a:latin typeface="Franklin Gothic Medium"/>
              </a:rPr>
              <a:t>baumannii</a:t>
            </a:r>
            <a:endParaRPr lang="hu-HU" sz="1200" dirty="0">
              <a:solidFill>
                <a:srgbClr val="FF0000"/>
              </a:solidFill>
              <a:latin typeface="Franklin Gothic Medium"/>
            </a:endParaRPr>
          </a:p>
          <a:p>
            <a:pPr defTabSz="914400"/>
            <a:r>
              <a:rPr lang="hu-HU" sz="1200" dirty="0">
                <a:solidFill>
                  <a:srgbClr val="1F497D"/>
                </a:solidFill>
                <a:latin typeface="Franklin Gothic Medium"/>
              </a:rPr>
              <a:t>MECO- </a:t>
            </a:r>
            <a:r>
              <a:rPr lang="hu-HU" sz="1200" dirty="0" err="1">
                <a:solidFill>
                  <a:srgbClr val="1F497D"/>
                </a:solidFill>
                <a:latin typeface="Franklin Gothic Medium"/>
              </a:rPr>
              <a:t>Multirezisztens</a:t>
            </a:r>
            <a:r>
              <a:rPr lang="hu-HU" sz="1200" dirty="0">
                <a:solidFill>
                  <a:srgbClr val="1F497D"/>
                </a:solidFill>
                <a:latin typeface="Franklin Gothic Medium"/>
              </a:rPr>
              <a:t> </a:t>
            </a:r>
            <a:r>
              <a:rPr lang="hu-HU" sz="1200" dirty="0" err="1">
                <a:solidFill>
                  <a:srgbClr val="1F497D"/>
                </a:solidFill>
                <a:latin typeface="Franklin Gothic Medium"/>
              </a:rPr>
              <a:t>Escherichia</a:t>
            </a:r>
            <a:r>
              <a:rPr lang="hu-HU" sz="1200" dirty="0">
                <a:solidFill>
                  <a:srgbClr val="1F497D"/>
                </a:solidFill>
                <a:latin typeface="Franklin Gothic Medium"/>
              </a:rPr>
              <a:t> coli</a:t>
            </a:r>
          </a:p>
          <a:p>
            <a:pPr defTabSz="914400"/>
            <a:r>
              <a:rPr lang="hu-HU" sz="1200" dirty="0">
                <a:solidFill>
                  <a:srgbClr val="1F497D"/>
                </a:solidFill>
                <a:latin typeface="Franklin Gothic Medium"/>
              </a:rPr>
              <a:t>MKLE- </a:t>
            </a:r>
            <a:r>
              <a:rPr lang="hu-HU" sz="1200" dirty="0" err="1">
                <a:solidFill>
                  <a:srgbClr val="1F497D"/>
                </a:solidFill>
                <a:latin typeface="Franklin Gothic Medium"/>
              </a:rPr>
              <a:t>Multirezisztens</a:t>
            </a:r>
            <a:r>
              <a:rPr lang="hu-HU" sz="1200" dirty="0">
                <a:solidFill>
                  <a:srgbClr val="1F497D"/>
                </a:solidFill>
                <a:latin typeface="Franklin Gothic Medium"/>
              </a:rPr>
              <a:t> </a:t>
            </a:r>
            <a:r>
              <a:rPr lang="hu-HU" sz="1200" dirty="0" err="1">
                <a:solidFill>
                  <a:srgbClr val="1F497D"/>
                </a:solidFill>
                <a:latin typeface="Franklin Gothic Medium"/>
              </a:rPr>
              <a:t>Klebsiella</a:t>
            </a:r>
            <a:r>
              <a:rPr lang="hu-HU" sz="1200" dirty="0">
                <a:solidFill>
                  <a:srgbClr val="1F497D"/>
                </a:solidFill>
                <a:latin typeface="Franklin Gothic Medium"/>
              </a:rPr>
              <a:t> </a:t>
            </a:r>
            <a:r>
              <a:rPr lang="hu-HU" sz="1200" dirty="0" err="1">
                <a:solidFill>
                  <a:srgbClr val="1F497D"/>
                </a:solidFill>
                <a:latin typeface="Franklin Gothic Medium"/>
              </a:rPr>
              <a:t>spp</a:t>
            </a:r>
            <a:r>
              <a:rPr lang="hu-HU" sz="1200" dirty="0">
                <a:solidFill>
                  <a:srgbClr val="1F497D"/>
                </a:solidFill>
                <a:latin typeface="Franklin Gothic Medium"/>
              </a:rPr>
              <a:t>.</a:t>
            </a:r>
          </a:p>
          <a:p>
            <a:pPr defTabSz="914400"/>
            <a:r>
              <a:rPr lang="hu-HU" sz="1200" dirty="0">
                <a:solidFill>
                  <a:srgbClr val="1F497D"/>
                </a:solidFill>
                <a:latin typeface="Franklin Gothic Medium"/>
              </a:rPr>
              <a:t>MPAE- </a:t>
            </a:r>
            <a:r>
              <a:rPr lang="hu-HU" sz="1200" dirty="0" err="1">
                <a:solidFill>
                  <a:srgbClr val="1F497D"/>
                </a:solidFill>
                <a:latin typeface="Franklin Gothic Medium"/>
              </a:rPr>
              <a:t>Multirezisztens</a:t>
            </a:r>
            <a:r>
              <a:rPr lang="hu-HU" sz="1200" dirty="0">
                <a:solidFill>
                  <a:srgbClr val="1F497D"/>
                </a:solidFill>
                <a:latin typeface="Franklin Gothic Medium"/>
              </a:rPr>
              <a:t> </a:t>
            </a:r>
            <a:r>
              <a:rPr lang="hu-HU" sz="1200" dirty="0" err="1">
                <a:solidFill>
                  <a:srgbClr val="1F497D"/>
                </a:solidFill>
                <a:latin typeface="Franklin Gothic Medium"/>
              </a:rPr>
              <a:t>Pseudomonas</a:t>
            </a:r>
            <a:r>
              <a:rPr lang="hu-HU" sz="1200" dirty="0">
                <a:solidFill>
                  <a:srgbClr val="1F497D"/>
                </a:solidFill>
                <a:latin typeface="Franklin Gothic Medium"/>
              </a:rPr>
              <a:t> </a:t>
            </a:r>
            <a:r>
              <a:rPr lang="hu-HU" sz="1200" dirty="0" err="1">
                <a:solidFill>
                  <a:srgbClr val="1F497D"/>
                </a:solidFill>
                <a:latin typeface="Franklin Gothic Medium"/>
              </a:rPr>
              <a:t>aeruginosa</a:t>
            </a:r>
            <a:endParaRPr lang="hu-HU" sz="1200" dirty="0">
              <a:solidFill>
                <a:srgbClr val="1F497D"/>
              </a:solidFill>
              <a:latin typeface="Franklin Gothic Medium"/>
            </a:endParaRPr>
          </a:p>
          <a:p>
            <a:pPr defTabSz="914400"/>
            <a:r>
              <a:rPr lang="hu-HU" sz="1200" dirty="0">
                <a:solidFill>
                  <a:srgbClr val="1F497D"/>
                </a:solidFill>
                <a:latin typeface="Franklin Gothic Medium"/>
              </a:rPr>
              <a:t>MRSA- </a:t>
            </a:r>
            <a:r>
              <a:rPr lang="hu-HU" sz="1200" dirty="0" err="1">
                <a:solidFill>
                  <a:srgbClr val="1F497D"/>
                </a:solidFill>
                <a:latin typeface="Franklin Gothic Medium"/>
              </a:rPr>
              <a:t>Methicillin-rezisztens</a:t>
            </a:r>
            <a:r>
              <a:rPr lang="hu-HU" sz="1200" dirty="0">
                <a:solidFill>
                  <a:srgbClr val="1F497D"/>
                </a:solidFill>
                <a:latin typeface="Franklin Gothic Medium"/>
              </a:rPr>
              <a:t> </a:t>
            </a:r>
            <a:r>
              <a:rPr lang="hu-HU" sz="1200" dirty="0" err="1">
                <a:solidFill>
                  <a:srgbClr val="1F497D"/>
                </a:solidFill>
                <a:latin typeface="Franklin Gothic Medium"/>
              </a:rPr>
              <a:t>Staphylococcus</a:t>
            </a:r>
            <a:r>
              <a:rPr lang="hu-HU" sz="1200" dirty="0">
                <a:solidFill>
                  <a:srgbClr val="1F497D"/>
                </a:solidFill>
                <a:latin typeface="Franklin Gothic Medium"/>
              </a:rPr>
              <a:t> </a:t>
            </a:r>
            <a:r>
              <a:rPr lang="hu-HU" sz="1200" dirty="0" err="1">
                <a:solidFill>
                  <a:srgbClr val="1F497D"/>
                </a:solidFill>
                <a:latin typeface="Franklin Gothic Medium"/>
              </a:rPr>
              <a:t>aureus</a:t>
            </a:r>
            <a:endParaRPr lang="hu-HU" sz="1200" dirty="0">
              <a:solidFill>
                <a:srgbClr val="1F497D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45204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797</Words>
  <Application>Microsoft Office PowerPoint</Application>
  <PresentationFormat>Widescreen</PresentationFormat>
  <Paragraphs>146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Franklin Gothic Medium</vt:lpstr>
      <vt:lpstr>Open Sans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David</cp:lastModifiedBy>
  <cp:revision>17</cp:revision>
  <dcterms:created xsi:type="dcterms:W3CDTF">2023-10-25T07:09:48Z</dcterms:created>
  <dcterms:modified xsi:type="dcterms:W3CDTF">2023-10-27T12:16:03Z</dcterms:modified>
</cp:coreProperties>
</file>