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66819F-4DDD-469B-8029-8EB3AA2A2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570" y="6325090"/>
            <a:ext cx="11804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5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076" y="6332905"/>
            <a:ext cx="11815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FF2424-3261-4B67-9474-66E9B9BC78B2}"/>
              </a:ext>
            </a:extLst>
          </p:cNvPr>
          <p:cNvSpPr txBox="1">
            <a:spLocks/>
          </p:cNvSpPr>
          <p:nvPr userDrawn="1"/>
        </p:nvSpPr>
        <p:spPr>
          <a:xfrm>
            <a:off x="4184169" y="1167141"/>
            <a:ext cx="5216238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PERFORMANTA MEDICALA </a:t>
            </a: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CALEA SPRE VINDECARE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23611-EEF9-4001-8A06-972E82295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8918686-23DB-4F90-92A8-C5912AF684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7A0001-99E5-446D-911C-77AD49FE7812}"/>
              </a:ext>
            </a:extLst>
          </p:cNvPr>
          <p:cNvSpPr txBox="1"/>
          <p:nvPr userDrawn="1"/>
        </p:nvSpPr>
        <p:spPr>
          <a:xfrm>
            <a:off x="9636910" y="1167141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24-25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Noiembrie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9257B-D89C-427A-A87B-1FC81C6F11F5}"/>
              </a:ext>
            </a:extLst>
          </p:cNvPr>
          <p:cNvSpPr txBox="1"/>
          <p:nvPr userDrawn="1"/>
        </p:nvSpPr>
        <p:spPr>
          <a:xfrm>
            <a:off x="1072001" y="1170595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E8A3F0-6425-453F-9D0B-8CFE58EBFFD6}"/>
              </a:ext>
            </a:extLst>
          </p:cNvPr>
          <p:cNvCxnSpPr>
            <a:cxnSpLocks/>
          </p:cNvCxnSpPr>
          <p:nvPr userDrawn="1"/>
        </p:nvCxnSpPr>
        <p:spPr>
          <a:xfrm>
            <a:off x="151075" y="1532266"/>
            <a:ext cx="11815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CD349E-CB6D-4CF1-8906-8FD3A389C711}"/>
              </a:ext>
            </a:extLst>
          </p:cNvPr>
          <p:cNvCxnSpPr>
            <a:cxnSpLocks/>
          </p:cNvCxnSpPr>
          <p:nvPr userDrawn="1"/>
        </p:nvCxnSpPr>
        <p:spPr>
          <a:xfrm>
            <a:off x="151075" y="6300124"/>
            <a:ext cx="11815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97F2F9F-0733-486B-BAD6-2BA0D81784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1075" y="1555383"/>
            <a:ext cx="11815638" cy="8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4964F-6EF6-4F3C-9890-E16C231B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820" y="6292850"/>
            <a:ext cx="1194190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622FB5-551B-4AF2-B21C-ECF78FDA2C89}"/>
              </a:ext>
            </a:extLst>
          </p:cNvPr>
          <p:cNvCxnSpPr/>
          <p:nvPr/>
        </p:nvCxnSpPr>
        <p:spPr>
          <a:xfrm>
            <a:off x="2470484" y="6300124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D7E552-E3E4-47CF-A76D-979B0BBDB4B5}"/>
              </a:ext>
            </a:extLst>
          </p:cNvPr>
          <p:cNvSpPr txBox="1">
            <a:spLocks/>
          </p:cNvSpPr>
          <p:nvPr/>
        </p:nvSpPr>
        <p:spPr>
          <a:xfrm>
            <a:off x="1975875" y="2450349"/>
            <a:ext cx="8794415" cy="3336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Carcinomul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urotelial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imunotratat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–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caz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clinic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Dr.Aracs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Tamas Loredana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Dr.Pop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Stelian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Dr.Dan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Luchian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Dr.Hogea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Zah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Amalia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Dr.Buda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Ionut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SJUSM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C37D6D-56FA-4B14-BD64-18B8762E6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C87EB-7D98-4BE2-AF3A-F8BA7E00E2F4}"/>
              </a:ext>
            </a:extLst>
          </p:cNvPr>
          <p:cNvSpPr txBox="1">
            <a:spLocks/>
          </p:cNvSpPr>
          <p:nvPr/>
        </p:nvSpPr>
        <p:spPr>
          <a:xfrm>
            <a:off x="5981700" y="2781790"/>
            <a:ext cx="2961211" cy="3055519"/>
          </a:xfrm>
          <a:prstGeom prst="rect">
            <a:avLst/>
          </a:prstGeom>
        </p:spPr>
        <p:txBody>
          <a:bodyPr/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ATEZOLIZUMAB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PEMBROLIZUMAB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DOCETAXEL</a:t>
            </a:r>
            <a:endParaRPr kumimoji="0" lang="ro-RO" sz="13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D7056B1E-7B41-4D89-BA43-AFF3347873E8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2415078"/>
            <a:ext cx="4856079" cy="3793218"/>
            <a:chOff x="9223" y="567561"/>
            <a:chExt cx="2763573" cy="2528784"/>
          </a:xfrm>
        </p:grpSpPr>
        <p:sp>
          <p:nvSpPr>
            <p:cNvPr id="5" name="Rounded Rectangle 12">
              <a:extLst>
                <a:ext uri="{FF2B5EF4-FFF2-40B4-BE49-F238E27FC236}">
                  <a16:creationId xmlns:a16="http://schemas.microsoft.com/office/drawing/2014/main" id="{A58C08B9-1F49-4974-A2E3-108EF9A45564}"/>
                </a:ext>
              </a:extLst>
            </p:cNvPr>
            <p:cNvSpPr/>
            <p:nvPr/>
          </p:nvSpPr>
          <p:spPr>
            <a:xfrm>
              <a:off x="9223" y="567561"/>
              <a:ext cx="2763573" cy="2528784"/>
            </a:xfrm>
            <a:prstGeom prst="roundRect">
              <a:avLst/>
            </a:prstGeom>
            <a:solidFill>
              <a:srgbClr val="CD1420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D1A6F639-314A-46B4-9461-5D73832F6E53}"/>
                </a:ext>
              </a:extLst>
            </p:cNvPr>
            <p:cNvSpPr txBox="1"/>
            <p:nvPr/>
          </p:nvSpPr>
          <p:spPr>
            <a:xfrm>
              <a:off x="132340" y="690766"/>
              <a:ext cx="2517339" cy="22823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Insert 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your text/table/graphics/images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here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271AE68B-739F-47D3-914F-7A54D5084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9" y="2605577"/>
            <a:ext cx="4430810" cy="332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8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CB141F-F175-4A8E-8B0A-8E85AB366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3C939F13-1A7A-4B6D-AF22-09EED6959ADF}"/>
              </a:ext>
            </a:extLst>
          </p:cNvPr>
          <p:cNvSpPr/>
          <p:nvPr/>
        </p:nvSpPr>
        <p:spPr bwMode="auto">
          <a:xfrm>
            <a:off x="241570" y="2415078"/>
            <a:ext cx="3833125" cy="3841344"/>
          </a:xfrm>
          <a:prstGeom prst="roundRect">
            <a:avLst/>
          </a:prstGeom>
          <a:solidFill>
            <a:srgbClr val="0082D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E884E0FB-D0BC-4B95-834F-C6E5764652DA}"/>
              </a:ext>
            </a:extLst>
          </p:cNvPr>
          <p:cNvSpPr txBox="1"/>
          <p:nvPr/>
        </p:nvSpPr>
        <p:spPr bwMode="auto">
          <a:xfrm>
            <a:off x="419373" y="2602232"/>
            <a:ext cx="3543028" cy="3467035"/>
          </a:xfrm>
          <a:prstGeom prst="rect">
            <a:avLst/>
          </a:prstGeom>
          <a:noFill/>
          <a:ln>
            <a:noFill/>
          </a:ln>
          <a:effectLst/>
        </p:spPr>
        <p:txBody>
          <a:bodyPr lIns="60960" tIns="60960" rIns="60960" bIns="609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99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ATEZOLIZUMAB : DT=1200 mg, pev, 21 zile</a:t>
            </a:r>
          </a:p>
          <a:p>
            <a:pPr marL="0" marR="0" lvl="0" indent="0" algn="just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99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Debut  - 12.06.2020</a:t>
            </a:r>
            <a:endParaRPr kumimoji="0" lang="ro-RO" sz="1600" b="1" i="0" u="none" strike="noStrike" kern="0" cap="none" spc="0" normalizeH="0" baseline="0" noProof="0" dirty="0">
              <a:ln>
                <a:noFill/>
              </a:ln>
              <a:solidFill>
                <a:srgbClr val="00990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76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725087-1FA1-46AE-BAE7-592EB53AB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268B56-57A5-4425-8CDF-78A4E74F950E}"/>
              </a:ext>
            </a:extLst>
          </p:cNvPr>
          <p:cNvSpPr txBox="1">
            <a:spLocks/>
          </p:cNvSpPr>
          <p:nvPr/>
        </p:nvSpPr>
        <p:spPr>
          <a:xfrm>
            <a:off x="333543" y="3429000"/>
            <a:ext cx="6929438" cy="3149600"/>
          </a:xfrm>
          <a:prstGeom prst="rect">
            <a:avLst/>
          </a:prstGeom>
        </p:spPr>
        <p:txBody>
          <a:bodyPr>
            <a:noAutofit/>
          </a:bodyPr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 x Atezolizumab (17.06.2020 – 12.08.2020)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TAP cu contrast in  04.09.2020 : adenopatii retroperitoneale  cu aspect de bloc adenopatic in loja renala stg, cu dimenisuni usor crescute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76709FB-59DA-46F8-9B98-2D65131D2341}"/>
              </a:ext>
            </a:extLst>
          </p:cNvPr>
          <p:cNvSpPr txBox="1">
            <a:spLocks/>
          </p:cNvSpPr>
          <p:nvPr/>
        </p:nvSpPr>
        <p:spPr>
          <a:xfrm>
            <a:off x="658981" y="2697163"/>
            <a:ext cx="4119562" cy="230187"/>
          </a:xfrm>
          <a:prstGeom prst="rect">
            <a:avLst/>
          </a:prstGeom>
        </p:spPr>
        <p:txBody>
          <a:bodyPr bIns="0" anchor="ctr">
            <a:normAutofit fontScale="70000" lnSpcReduction="20000"/>
          </a:bodyPr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Evoluție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100" b="0" i="1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pacient</a:t>
            </a:r>
            <a:endParaRPr kumimoji="0" lang="en-US" sz="2100" b="0" i="1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40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252171-7533-462D-9575-C621B77A6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DA862D4C-D12A-4BA8-8D51-5B2AB6F5D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53" y="2064250"/>
            <a:ext cx="9598147" cy="41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0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D2FE6C-BDAE-4611-B063-F530FDA20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3B78D7-40DA-428D-8EA2-E6F136C35D05}"/>
              </a:ext>
            </a:extLst>
          </p:cNvPr>
          <p:cNvSpPr txBox="1">
            <a:spLocks/>
          </p:cNvSpPr>
          <p:nvPr/>
        </p:nvSpPr>
        <p:spPr>
          <a:xfrm>
            <a:off x="2186406" y="2591887"/>
            <a:ext cx="7065963" cy="3281362"/>
          </a:xfrm>
          <a:prstGeom prst="rect">
            <a:avLst/>
          </a:prstGeom>
        </p:spPr>
        <p:txBody>
          <a:bodyPr/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TAP cu contrast in  30.12.2020 : adenopatii retroperitoneale  cu aspect de bloc adenopatic in loja renala stg , cu dimenisuni mult reduse (2.7 cm vs 1.7 cm)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TAP cu contrast in  18.03.2021 : adenopatii retroperitoneale  cu aspect de bloc adenopatic in loja renala stg , cu dimenisuni stationare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06.2021 – 12.2022 – CT stationar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35 x Atezolizumab (05.09.2020 – 19.12.2022)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41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32372C-5937-4D25-89B8-9068385F1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3E327-40BE-4CD2-8277-B878DBAF8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1" y="1935079"/>
            <a:ext cx="9604542" cy="43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85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A09926-E18E-4399-9E5D-7FCB5BA02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63A0D-01EB-4A05-AB0D-43DBD3BA6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" b="18972"/>
          <a:stretch/>
        </p:blipFill>
        <p:spPr bwMode="auto">
          <a:xfrm>
            <a:off x="1095541" y="1876926"/>
            <a:ext cx="9766797" cy="43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75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78138B-B3C6-42BE-BF94-E652AC457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AB077-3EB7-48F2-896D-3FE053416EF8}"/>
              </a:ext>
            </a:extLst>
          </p:cNvPr>
          <p:cNvSpPr txBox="1">
            <a:spLocks/>
          </p:cNvSpPr>
          <p:nvPr/>
        </p:nvSpPr>
        <p:spPr>
          <a:xfrm>
            <a:off x="1534074" y="3005723"/>
            <a:ext cx="9219532" cy="3124200"/>
          </a:xfrm>
          <a:prstGeom prst="rect">
            <a:avLst/>
          </a:prstGeom>
        </p:spPr>
        <p:txBody>
          <a:bodyPr/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12.2022 – C 40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Atezo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&gt;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insuf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hepatica gr IV (ASAT=1025 U/L , ALAT= 988 U/L)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D142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Reactivare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HVC ???  /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Hepatita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imuna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??    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D142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 cu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fluimucil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hepatoprotectoare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&gt;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remiterea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ALAT/ASAT  in 12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la debut 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D142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 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externarii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!!!  - &gt; transfer pe cardio  - &gt;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 stent </a:t>
            </a:r>
          </a:p>
        </p:txBody>
      </p:sp>
    </p:spTree>
    <p:extLst>
      <p:ext uri="{BB962C8B-B14F-4D97-AF65-F5344CB8AC3E}">
        <p14:creationId xmlns:p14="http://schemas.microsoft.com/office/powerpoint/2010/main" val="686984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9DDB1-38C1-49B2-8BB0-04BBA96A3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3334DC-DF5E-48CD-BBDE-BDE8F6AAECE4}"/>
              </a:ext>
            </a:extLst>
          </p:cNvPr>
          <p:cNvSpPr txBox="1">
            <a:spLocks/>
          </p:cNvSpPr>
          <p:nvPr/>
        </p:nvSpPr>
        <p:spPr>
          <a:xfrm>
            <a:off x="2258595" y="3089943"/>
            <a:ext cx="8437563" cy="2895600"/>
          </a:xfrm>
          <a:prstGeom prst="rect">
            <a:avLst/>
          </a:prstGeom>
        </p:spPr>
        <p:txBody>
          <a:bodyPr/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ARN – VHC =151.356 UI/mL  (01.2023) 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D142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Tratam interferon free – centru de specialitate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D142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Fara tratam specific (doar hepatoprotectoare !!!!) 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D142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ARN – VHC = 14 UI/mL (03.2023) - &gt; nu mai este eligibil pt tratam  interferon free !!!!  - &gt; in caz de reactivare se va prezenta in centrul de specialitate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D142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280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1BC728-2B2D-4252-BC04-64C36252D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D1245-85E8-44D1-A32D-4822E37F3E98}"/>
              </a:ext>
            </a:extLst>
          </p:cNvPr>
          <p:cNvSpPr txBox="1">
            <a:spLocks/>
          </p:cNvSpPr>
          <p:nvPr/>
        </p:nvSpPr>
        <p:spPr>
          <a:xfrm>
            <a:off x="1793374" y="2937543"/>
            <a:ext cx="9740900" cy="2895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Hepatita imuna ?? - &gt;  corticoterapie</a:t>
            </a:r>
          </a:p>
          <a:p>
            <a:pPr>
              <a:defRPr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vi-VN">
                <a:solidFill>
                  <a:schemeClr val="accent2">
                    <a:lumMod val="75000"/>
                  </a:schemeClr>
                </a:solidFill>
              </a:rPr>
              <a:t>rednison în doză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vi-VN">
                <a:solidFill>
                  <a:schemeClr val="accent2">
                    <a:lumMod val="75000"/>
                  </a:schemeClr>
                </a:solidFill>
              </a:rPr>
              <a:t> 1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vi-VN">
                <a:solidFill>
                  <a:schemeClr val="accent2">
                    <a:lumMod val="75000"/>
                  </a:schemeClr>
                </a:solidFill>
              </a:rPr>
              <a:t> 2 mg/kg pe zi sau echivalent.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EA </a:t>
            </a:r>
            <a:r>
              <a:rPr lang="en-US">
                <a:solidFill>
                  <a:schemeClr val="accent2">
                    <a:lumMod val="75000"/>
                  </a:schemeClr>
                </a:solidFill>
                <a:sym typeface="Symbol"/>
              </a:rPr>
              <a:t> gr 1  - &gt; 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accent2">
                    <a:lumMod val="75000"/>
                  </a:schemeClr>
                </a:solidFill>
                <a:sym typeface="Symbol"/>
              </a:rPr>
              <a:t>  prednison ≤ 10 mg -  ≥ 1 luna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3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1F83C4-663A-4EA6-953A-A64699D54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E28801-327B-490D-979F-65E9A570AD60}"/>
              </a:ext>
            </a:extLst>
          </p:cNvPr>
          <p:cNvSpPr txBox="1">
            <a:spLocks/>
          </p:cNvSpPr>
          <p:nvPr/>
        </p:nvSpPr>
        <p:spPr>
          <a:xfrm>
            <a:off x="1870576" y="3448886"/>
            <a:ext cx="4121150" cy="2705100"/>
          </a:xfrm>
          <a:prstGeom prst="rect">
            <a:avLst/>
          </a:prstGeom>
        </p:spPr>
        <p:txBody>
          <a:bodyPr/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o-RO" sz="13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Vârstă: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62 ani</a:t>
            </a:r>
            <a:endParaRPr kumimoji="0" lang="ro-RO" sz="1300" b="0" i="0" u="none" strike="noStrike" kern="1200" cap="none" spc="0" normalizeH="0" baseline="0" noProof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o-RO" sz="13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Mediu: rura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</a:p>
          <a:p>
            <a:pPr marL="0" marR="0" lvl="0" indent="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2886DC5-AC90-408E-A88C-830949392BEF}"/>
              </a:ext>
            </a:extLst>
          </p:cNvPr>
          <p:cNvSpPr txBox="1">
            <a:spLocks/>
          </p:cNvSpPr>
          <p:nvPr/>
        </p:nvSpPr>
        <p:spPr>
          <a:xfrm>
            <a:off x="1872164" y="2564649"/>
            <a:ext cx="4119562" cy="230187"/>
          </a:xfrm>
          <a:prstGeom prst="rect">
            <a:avLst/>
          </a:prstGeom>
        </p:spPr>
        <p:txBody>
          <a:bodyPr bIns="0" anchor="ctr">
            <a:normAutofit fontScale="85000" lnSpcReduction="20000"/>
          </a:bodyPr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Tx/>
              <a:buNone/>
              <a:tabLst/>
              <a:defRPr/>
            </a:pPr>
            <a:r>
              <a:rPr kumimoji="0" lang="ro-RO" sz="1600" b="0" i="1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Informații despre pacient</a:t>
            </a:r>
            <a:endParaRPr kumimoji="0" lang="ro-RO" sz="1600" b="0" i="1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C4D7BDCC-739C-4673-9685-F77D12D78870}"/>
              </a:ext>
            </a:extLst>
          </p:cNvPr>
          <p:cNvSpPr txBox="1">
            <a:spLocks/>
          </p:cNvSpPr>
          <p:nvPr/>
        </p:nvSpPr>
        <p:spPr>
          <a:xfrm>
            <a:off x="6225089" y="3448886"/>
            <a:ext cx="4121150" cy="2705100"/>
          </a:xfrm>
          <a:prstGeom prst="rect">
            <a:avLst/>
          </a:prstGeom>
        </p:spPr>
        <p:txBody>
          <a:bodyPr/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o-RO" sz="13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Simptome: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astenie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fatigabilitate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scadere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ponderala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(10 kg in 3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luni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ro-RO" sz="13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o-RO" sz="13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Semne: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hematurie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Tx/>
              <a:buNone/>
              <a:tabLst/>
              <a:defRPr/>
            </a:pPr>
            <a:endParaRPr kumimoji="0" lang="ro-RO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7391C8B-115C-4375-B383-52014619550E}"/>
              </a:ext>
            </a:extLst>
          </p:cNvPr>
          <p:cNvSpPr txBox="1">
            <a:spLocks/>
          </p:cNvSpPr>
          <p:nvPr/>
        </p:nvSpPr>
        <p:spPr>
          <a:xfrm>
            <a:off x="6226676" y="2564649"/>
            <a:ext cx="4119563" cy="230187"/>
          </a:xfrm>
          <a:prstGeom prst="rect">
            <a:avLst/>
          </a:prstGeom>
        </p:spPr>
        <p:txBody>
          <a:bodyPr bIns="0" anchor="ctr">
            <a:normAutofit fontScale="85000" lnSpcReduction="20000"/>
          </a:bodyPr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Tx/>
              <a:buNone/>
              <a:tabLst/>
              <a:defRPr/>
            </a:pPr>
            <a:r>
              <a:rPr kumimoji="0" lang="ro-RO" sz="1600" b="0" i="1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Debutul bolii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791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7B98F7-A444-4DBD-827B-7D8A884D8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D84009-4E7D-4A0C-9195-C993119D0055}"/>
              </a:ext>
            </a:extLst>
          </p:cNvPr>
          <p:cNvSpPr txBox="1">
            <a:spLocks/>
          </p:cNvSpPr>
          <p:nvPr/>
        </p:nvSpPr>
        <p:spPr>
          <a:xfrm>
            <a:off x="2330784" y="3759786"/>
            <a:ext cx="7889875" cy="2827337"/>
          </a:xfrm>
          <a:prstGeom prst="rect">
            <a:avLst/>
          </a:prstGeom>
        </p:spPr>
        <p:txBody>
          <a:bodyPr/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TAP – 03.2023 -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adenopatii retroperitoneale  cu aspect de bloc adenopati in loja renala stg , cu dimenisuni crescute (43/35 mm vs 17/14 mm)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961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026462-DD00-4572-877E-719CACD13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DA333-55C8-4F93-ADC4-E65665892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99" y="1853949"/>
            <a:ext cx="9644018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34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BD18C5-0611-4DF1-A1F5-465938B9F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253EB-B70F-480D-8ADD-BB5DCC50E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2" y="1898901"/>
            <a:ext cx="9832195" cy="43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120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85A63C-2F75-4C81-9C4A-7D68EFC53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60D70-4353-450F-94B6-A8CCC1047982}"/>
              </a:ext>
            </a:extLst>
          </p:cNvPr>
          <p:cNvSpPr txBox="1">
            <a:spLocks/>
          </p:cNvSpPr>
          <p:nvPr/>
        </p:nvSpPr>
        <p:spPr>
          <a:xfrm>
            <a:off x="3421647" y="3043728"/>
            <a:ext cx="5762625" cy="3281362"/>
          </a:xfrm>
          <a:prstGeom prst="rect">
            <a:avLst/>
          </a:prstGeom>
        </p:spPr>
        <p:txBody>
          <a:bodyPr/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BEV in absenta tratam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D142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03.2023  - C 40 Atezo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D142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04.2023 – C 41 Atezo </a:t>
            </a: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D142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4625" marR="0" lvl="0" indent="-174625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Reevaluare dupa 4 x Atezo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D142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357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5289C3-0497-4320-B479-FFF6BD96C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B9CB-6F5F-4BB7-B10E-6D8802C52000}"/>
              </a:ext>
            </a:extLst>
          </p:cNvPr>
          <p:cNvSpPr txBox="1">
            <a:spLocks/>
          </p:cNvSpPr>
          <p:nvPr/>
        </p:nvSpPr>
        <p:spPr>
          <a:xfrm>
            <a:off x="2799849" y="2933784"/>
            <a:ext cx="5427663" cy="2706687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Carcinom urotelial al bazinetului renal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Progresia bolii in timpul CMT adj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HVC (protocol  -&gt;  risc/beneficiu) ???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Pseudoprogresia in timpul imunoterapiei 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Stare clinica fff buna, IP=0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Reactivare HVC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Infart miocardic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Reinitierea atezo -&gt; risc de reactivare HVC ??</a:t>
            </a:r>
          </a:p>
          <a:p>
            <a:pPr marL="309563" marR="0" lvl="3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    -&gt; pseudoprogresie ???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659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01AFC6-54E8-44C7-AC7E-66FF5713E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70A67-3225-4738-A303-6A6B45253769}"/>
              </a:ext>
            </a:extLst>
          </p:cNvPr>
          <p:cNvSpPr txBox="1">
            <a:spLocks/>
          </p:cNvSpPr>
          <p:nvPr/>
        </p:nvSpPr>
        <p:spPr>
          <a:xfrm>
            <a:off x="4487612" y="3993052"/>
            <a:ext cx="4121150" cy="251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4000" i="1">
                <a:solidFill>
                  <a:schemeClr val="accent1">
                    <a:lumMod val="75000"/>
                  </a:schemeClr>
                </a:solidFill>
              </a:rPr>
              <a:t>Va multumesc!!!</a:t>
            </a:r>
            <a:endParaRPr lang="en-US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5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ACEB44-7A20-45C4-B888-0AEB5D096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E920-9FFB-42A4-B895-8861F08D78E8}"/>
              </a:ext>
            </a:extLst>
          </p:cNvPr>
          <p:cNvSpPr txBox="1">
            <a:spLocks/>
          </p:cNvSpPr>
          <p:nvPr/>
        </p:nvSpPr>
        <p:spPr>
          <a:xfrm>
            <a:off x="2427035" y="3267242"/>
            <a:ext cx="7583239" cy="2974975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AHC: neaga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APP: carcinom urotelial in situ de vezica urinara pe peretele lateral stg –TUR V - 08.2009 ; HVC 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NEFRECTOMIE  STG (31.12.2019), exam HP: carcinom urotelial al bazinetului renal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CMT adj (3 x GC: 03.2020 – 05.2020)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97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75530-8782-4C19-AE20-8FF8D80F4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97BD-A541-4C50-B6E7-FCB1EF4BE553}"/>
              </a:ext>
            </a:extLst>
          </p:cNvPr>
          <p:cNvSpPr txBox="1">
            <a:spLocks/>
          </p:cNvSpPr>
          <p:nvPr/>
        </p:nvSpPr>
        <p:spPr>
          <a:xfrm>
            <a:off x="2290679" y="3175490"/>
            <a:ext cx="4121150" cy="3148012"/>
          </a:xfrm>
          <a:prstGeom prst="rect">
            <a:avLst/>
          </a:prstGeom>
        </p:spPr>
        <p:txBody>
          <a:bodyPr/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Hematurie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Scadere ponderala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Astenie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fatigabilitate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68DB7AB-AC9F-437D-9379-C9A4E592E094}"/>
              </a:ext>
            </a:extLst>
          </p:cNvPr>
          <p:cNvSpPr txBox="1">
            <a:spLocks/>
          </p:cNvSpPr>
          <p:nvPr/>
        </p:nvSpPr>
        <p:spPr>
          <a:xfrm>
            <a:off x="2292267" y="2734165"/>
            <a:ext cx="4119562" cy="230187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Tx/>
              <a:buNone/>
              <a:tabLst/>
              <a:defRPr/>
            </a:pPr>
            <a:r>
              <a:rPr kumimoji="0" lang="ro-RO" sz="2400" b="0" i="1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Clinic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o-RO" sz="2400" b="0" i="1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E98D24-389C-49A7-9A83-2BAC974B64BE}"/>
              </a:ext>
            </a:extLst>
          </p:cNvPr>
          <p:cNvSpPr txBox="1">
            <a:spLocks/>
          </p:cNvSpPr>
          <p:nvPr/>
        </p:nvSpPr>
        <p:spPr>
          <a:xfrm>
            <a:off x="6764254" y="3175490"/>
            <a:ext cx="4121150" cy="3149600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L=5600/mm3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T=324.000/mm3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Hb=9,2 g/dL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GOT=23 U/L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GPT=36 U/L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CREATININA=1.4 mg/dL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UREE=45 mg/dL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87B1B7C-DB38-4485-AC29-5C7F81991A00}"/>
              </a:ext>
            </a:extLst>
          </p:cNvPr>
          <p:cNvSpPr txBox="1">
            <a:spLocks/>
          </p:cNvSpPr>
          <p:nvPr/>
        </p:nvSpPr>
        <p:spPr>
          <a:xfrm>
            <a:off x="6764254" y="2734165"/>
            <a:ext cx="4119563" cy="230187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Analize laborator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ro-RO" sz="2400" b="0" i="1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90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66A0EA-86D5-4C22-95A1-B4D8A5C08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4E4E1-768D-4D57-8F34-B125084DBDC2}"/>
              </a:ext>
            </a:extLst>
          </p:cNvPr>
          <p:cNvSpPr txBox="1">
            <a:spLocks/>
          </p:cNvSpPr>
          <p:nvPr/>
        </p:nvSpPr>
        <p:spPr>
          <a:xfrm>
            <a:off x="1263984" y="3046079"/>
            <a:ext cx="4121150" cy="3444875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TA cu C – 31.12.2019 -  renal stg,polar inf, lez TU hipodensa, slab iodofila cu structura inomogena, de 74/73 mm ce intereseaza si aparatul pieolocaliceal; adenopatii retroperitoneale de 17 mm in hilul  renal 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IRM AP cu C – 20.03.2020 – fara semne de recidiva 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AP cu C – 21.05.2020 – adenopatii retroperitoneale, cu aspect de bloc adenopatic, necrozat central  de 3.5/2 cm, in loja renala stg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53C8042-3420-49AA-B355-D7265FA8484C}"/>
              </a:ext>
            </a:extLst>
          </p:cNvPr>
          <p:cNvSpPr txBox="1">
            <a:spLocks/>
          </p:cNvSpPr>
          <p:nvPr/>
        </p:nvSpPr>
        <p:spPr bwMode="auto">
          <a:xfrm>
            <a:off x="1265572" y="2604754"/>
            <a:ext cx="4119562" cy="230187"/>
          </a:xfrm>
          <a:prstGeom prst="rect">
            <a:avLst/>
          </a:prstGeom>
        </p:spPr>
        <p:txBody>
          <a:bodyPr wrap="square" bIns="0" numCol="1" anchor="ctr" anchorCtr="0" compatLnSpc="1">
            <a:prstTxWarp prst="textNoShape">
              <a:avLst/>
            </a:prstTxWarp>
            <a:noAutofit/>
          </a:bodyPr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Tx/>
              <a:buNone/>
              <a:tabLst/>
              <a:defRPr/>
            </a:pPr>
            <a:r>
              <a:rPr kumimoji="0" lang="ro-RO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Investigații imagistice</a:t>
            </a:r>
            <a:endParaRPr kumimoji="0" lang="ro-RO" sz="1800" b="0" i="1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BD4211-5067-42BC-9798-0D2F1D04D56B}"/>
              </a:ext>
            </a:extLst>
          </p:cNvPr>
          <p:cNvSpPr txBox="1">
            <a:spLocks/>
          </p:cNvSpPr>
          <p:nvPr/>
        </p:nvSpPr>
        <p:spPr>
          <a:xfrm>
            <a:off x="5737559" y="3046079"/>
            <a:ext cx="4121150" cy="3149600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carcinom uretelial papilar de grad inalt, invaziv, cu diferentiere scuamoasa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57A1C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pT4NxMxL1V1Pn0R0</a:t>
            </a:r>
          </a:p>
          <a:p>
            <a:pPr marL="285750" marR="0" lvl="0" indent="-28575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Tx/>
              <a:buNone/>
              <a:tabLst/>
              <a:defRPr/>
            </a:pP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57A1C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75AF6E5-F479-4676-9D60-430E45167FEE}"/>
              </a:ext>
            </a:extLst>
          </p:cNvPr>
          <p:cNvSpPr txBox="1">
            <a:spLocks/>
          </p:cNvSpPr>
          <p:nvPr/>
        </p:nvSpPr>
        <p:spPr>
          <a:xfrm>
            <a:off x="5737559" y="2604754"/>
            <a:ext cx="4119563" cy="230187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174625" indent="-1746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00025" indent="-200025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98438" indent="-198438" algn="l" defTabSz="684213" rtl="0" eaLnBrk="0" fontAlgn="base" hangingPunc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1463" indent="-1698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4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6F2A5C"/>
              </a:buClr>
              <a:buSzTx/>
              <a:buFontTx/>
              <a:buNone/>
              <a:tabLst/>
              <a:defRPr/>
            </a:pPr>
            <a:r>
              <a:rPr kumimoji="0" lang="ro-RO" sz="1800" b="0" i="1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Anatomie patologică </a:t>
            </a:r>
          </a:p>
        </p:txBody>
      </p:sp>
    </p:spTree>
    <p:extLst>
      <p:ext uri="{BB962C8B-B14F-4D97-AF65-F5344CB8AC3E}">
        <p14:creationId xmlns:p14="http://schemas.microsoft.com/office/powerpoint/2010/main" val="105132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1CD2DB-2D49-4E61-816F-A35ABACEE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CE6D8-9D0A-499C-B28B-55E74153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53" y="1900989"/>
            <a:ext cx="9617242" cy="43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24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FEDE96-9072-43BD-BE42-1AFF61CD8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95805-7CF0-4623-9BBE-9D2487FD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87" y="1933074"/>
            <a:ext cx="9688329" cy="42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21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EA6E1B-7341-4365-A4A0-A893E495E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C2515-1078-4575-80F6-4158E390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2" y="1818439"/>
            <a:ext cx="9609361" cy="430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743534-7648-432B-8D26-810E497CE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81797-75E6-4DC1-940A-ED306705D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57" y="1922964"/>
            <a:ext cx="9587831" cy="43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874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911</Words>
  <Application>Microsoft Office PowerPoint</Application>
  <PresentationFormat>Widescreen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Open Sans</vt:lpstr>
      <vt:lpstr>Symbol</vt:lpstr>
      <vt:lpstr>Times New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vlad</cp:lastModifiedBy>
  <cp:revision>13</cp:revision>
  <dcterms:created xsi:type="dcterms:W3CDTF">2023-10-25T07:09:48Z</dcterms:created>
  <dcterms:modified xsi:type="dcterms:W3CDTF">2023-11-23T09:24:09Z</dcterms:modified>
</cp:coreProperties>
</file>