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lona\Downloads\M&#225;t&#233;szalka_2019.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Munka1!$H$4</c:f>
              <c:strCache>
                <c:ptCount val="1"/>
                <c:pt idx="0">
                  <c:v>Megfelelt</c:v>
                </c:pt>
              </c:strCache>
            </c:strRef>
          </c:tx>
          <c:spPr>
            <a:solidFill>
              <a:srgbClr val="3CC71B"/>
            </a:solidFill>
            <a:ln>
              <a:noFill/>
            </a:ln>
            <a:effectLst/>
          </c:spPr>
          <c:invertIfNegative val="0"/>
          <c:cat>
            <c:strRef>
              <c:f>Munka1!$G$5:$G$6</c:f>
              <c:strCache>
                <c:ptCount val="2"/>
                <c:pt idx="0">
                  <c:v>Fül-Orr-Gégészet</c:v>
                </c:pt>
                <c:pt idx="1">
                  <c:v>Szülészet-Nőgyógyászat</c:v>
                </c:pt>
              </c:strCache>
            </c:strRef>
          </c:cat>
          <c:val>
            <c:numRef>
              <c:f>Munka1!$H$5:$H$6</c:f>
              <c:numCache>
                <c:formatCode>General</c:formatCode>
                <c:ptCount val="2"/>
                <c:pt idx="0">
                  <c:v>212</c:v>
                </c:pt>
                <c:pt idx="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F-4D27-A356-3C232EFF8034}"/>
            </c:ext>
          </c:extLst>
        </c:ser>
        <c:ser>
          <c:idx val="1"/>
          <c:order val="1"/>
          <c:tx>
            <c:strRef>
              <c:f>Munka1!$I$4</c:f>
              <c:strCache>
                <c:ptCount val="1"/>
                <c:pt idx="0">
                  <c:v>Nem felelt meg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Munka1!$G$5:$G$6</c:f>
              <c:strCache>
                <c:ptCount val="2"/>
                <c:pt idx="0">
                  <c:v>Fül-Orr-Gégészet</c:v>
                </c:pt>
                <c:pt idx="1">
                  <c:v>Szülészet-Nőgyógyászat</c:v>
                </c:pt>
              </c:strCache>
            </c:strRef>
          </c:cat>
          <c:val>
            <c:numRef>
              <c:f>Munka1!$I$5:$I$6</c:f>
              <c:numCache>
                <c:formatCode>General</c:formatCode>
                <c:ptCount val="2"/>
                <c:pt idx="0">
                  <c:v>8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F-4D27-A356-3C232EFF8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419136"/>
        <c:axId val="92689920"/>
      </c:barChart>
      <c:catAx>
        <c:axId val="894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89920"/>
        <c:crosses val="autoZero"/>
        <c:auto val="1"/>
        <c:lblAlgn val="ctr"/>
        <c:lblOffset val="100"/>
        <c:noMultiLvlLbl val="0"/>
      </c:catAx>
      <c:valAx>
        <c:axId val="926899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191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pct5">
      <a:fgClr>
        <a:schemeClr val="accent5">
          <a:lumMod val="60000"/>
          <a:lumOff val="40000"/>
        </a:schemeClr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894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2389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8972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1570" y="6292104"/>
            <a:ext cx="1180454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5EC42-C0D6-40C0-AEC1-EAD209EA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1ED9C7-8D4E-4124-990E-923872532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60E56-07E1-4BC5-A496-3F0F72362DF2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253B4-D80A-44CF-849E-50B7DB9287C0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3D8CE-C534-42FF-A82C-EEA388EFA26E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AA658-ECDC-443A-BB8F-5D99E30302D2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3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849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7532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699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3775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1155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4585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959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2074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11BDF1-1412-416F-AE9F-EFF421FA4F9E}"/>
              </a:ext>
            </a:extLst>
          </p:cNvPr>
          <p:cNvSpPr txBox="1">
            <a:spLocks/>
          </p:cNvSpPr>
          <p:nvPr userDrawn="1"/>
        </p:nvSpPr>
        <p:spPr>
          <a:xfrm>
            <a:off x="4295085" y="1300381"/>
            <a:ext cx="7387771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F5C5A-B348-4185-AB0C-08451210136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3E38674-B37E-4A1E-A7B2-8797F28E1E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2A1069-9C74-4573-B8F3-98D2B1468300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B2C49-1970-4A92-9000-8E19E160CB6E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1ABD9-91A4-41AD-B9E0-722411DDF713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33888C-9E25-47A6-927C-A9FA17C33ACD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B3AD3-1974-44AD-BFB4-0F600B18D56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1570" y="1751751"/>
            <a:ext cx="11804541" cy="45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AAD78-1370-4C5D-8A73-54C48B1716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2BF675C-50E4-4A82-9F5C-6554250E7411}"/>
              </a:ext>
            </a:extLst>
          </p:cNvPr>
          <p:cNvSpPr txBox="1">
            <a:spLocks/>
          </p:cNvSpPr>
          <p:nvPr/>
        </p:nvSpPr>
        <p:spPr>
          <a:xfrm>
            <a:off x="1705178" y="1891323"/>
            <a:ext cx="4431323" cy="337246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40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Kézhigiénés gyakorlat fejlesztése a Semmelweis Scanner segítségével</a:t>
            </a:r>
            <a:br>
              <a:rPr lang="en-US" sz="59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hu-H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40">
            <a:extLst>
              <a:ext uri="{FF2B5EF4-FFF2-40B4-BE49-F238E27FC236}">
                <a16:creationId xmlns:a16="http://schemas.microsoft.com/office/drawing/2014/main" id="{B17617A3-3CC9-4D0F-81EC-B2E8E449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r="14552"/>
          <a:stretch>
            <a:fillRect/>
          </a:stretch>
        </p:blipFill>
        <p:spPr bwMode="auto">
          <a:xfrm>
            <a:off x="7143263" y="1783497"/>
            <a:ext cx="3008923" cy="44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8">
            <a:extLst>
              <a:ext uri="{FF2B5EF4-FFF2-40B4-BE49-F238E27FC236}">
                <a16:creationId xmlns:a16="http://schemas.microsoft.com/office/drawing/2014/main" id="{FC547C45-284B-494F-A7BC-E5F20F7E8DF9}"/>
              </a:ext>
            </a:extLst>
          </p:cNvPr>
          <p:cNvSpPr txBox="1"/>
          <p:nvPr/>
        </p:nvSpPr>
        <p:spPr>
          <a:xfrm>
            <a:off x="1705178" y="5051182"/>
            <a:ext cx="4892675" cy="923925"/>
          </a:xfrm>
          <a:prstGeom prst="rect">
            <a:avLst/>
          </a:prstGeom>
          <a:noFill/>
        </p:spPr>
        <p:txBody>
          <a:bodyPr lIns="91409" tIns="45705" rIns="91409" bIns="45705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Jakab Józsefné 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hu-HU" b="1" i="1" dirty="0">
                <a:latin typeface="Arial" charset="0"/>
                <a:cs typeface="Arial" charset="0"/>
              </a:rPr>
              <a:t>Szabolcs-Szatmár-Bereg  Vármegyei  Oktatókórház – </a:t>
            </a:r>
            <a:r>
              <a:rPr lang="hu-HU" b="1" dirty="0">
                <a:latin typeface="Arial" charset="0"/>
                <a:cs typeface="Arial" charset="0"/>
              </a:rPr>
              <a:t>MÁTÉSZALKAI Tagkórház</a:t>
            </a:r>
          </a:p>
        </p:txBody>
      </p:sp>
      <p:pic>
        <p:nvPicPr>
          <p:cNvPr id="6" name="Kép 44">
            <a:extLst>
              <a:ext uri="{FF2B5EF4-FFF2-40B4-BE49-F238E27FC236}">
                <a16:creationId xmlns:a16="http://schemas.microsoft.com/office/drawing/2014/main" id="{67248C2A-00F7-480A-B6D5-3C0FD5D6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90" y="2719753"/>
            <a:ext cx="651937" cy="5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83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0C92C2-A598-4C51-A94A-67F08B80B83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E2E7A9-BB8C-42B2-8440-CF8227D1F185}"/>
              </a:ext>
            </a:extLst>
          </p:cNvPr>
          <p:cNvSpPr/>
          <p:nvPr/>
        </p:nvSpPr>
        <p:spPr>
          <a:xfrm>
            <a:off x="4630503" y="1876643"/>
            <a:ext cx="2930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Felmérés eredményei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CA0FC-A5D3-41CE-8C10-84D1491F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07" y="2279629"/>
            <a:ext cx="6494585" cy="40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D5A16-6398-45A9-BD4B-AC77934ADEF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9AFD3D-F632-4409-AC83-BC9036EAAD91}"/>
              </a:ext>
            </a:extLst>
          </p:cNvPr>
          <p:cNvSpPr/>
          <p:nvPr/>
        </p:nvSpPr>
        <p:spPr>
          <a:xfrm>
            <a:off x="4724288" y="1861012"/>
            <a:ext cx="2930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Felmérés eredményei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EBFB9-5259-4D21-B447-6EE6AA14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53" y="2298146"/>
            <a:ext cx="6572739" cy="39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1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400061-52B5-413B-ADF8-3E551A8BA9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A46BE-FD9C-4A0A-92E0-B72505D11ED7}"/>
              </a:ext>
            </a:extLst>
          </p:cNvPr>
          <p:cNvSpPr/>
          <p:nvPr/>
        </p:nvSpPr>
        <p:spPr>
          <a:xfrm>
            <a:off x="4666383" y="1775043"/>
            <a:ext cx="2930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Felmérés eredményei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82ECB-8F69-4248-97AB-D3ED91DA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1" y="2236707"/>
            <a:ext cx="7002584" cy="40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0FC62C-1350-4E81-8FC6-AD5182BCFC8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F349D-452D-41F1-81F1-16C0DCDDEF8C}"/>
              </a:ext>
            </a:extLst>
          </p:cNvPr>
          <p:cNvSpPr/>
          <p:nvPr/>
        </p:nvSpPr>
        <p:spPr>
          <a:xfrm>
            <a:off x="4627105" y="1861012"/>
            <a:ext cx="2937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Összesített eredmény</a:t>
            </a:r>
          </a:p>
        </p:txBody>
      </p:sp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A66BE004-9A17-4CA9-B347-EDC9268A2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985353"/>
              </p:ext>
            </p:extLst>
          </p:nvPr>
        </p:nvGraphicFramePr>
        <p:xfrm>
          <a:off x="1931621" y="2230343"/>
          <a:ext cx="3820502" cy="263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Munkalap" r:id="rId3" imgW="5143565" imgH="2676458" progId="Excel.Sheet.8">
                  <p:embed/>
                </p:oleObj>
              </mc:Choice>
              <mc:Fallback>
                <p:oleObj name="Munkalap" r:id="rId3" imgW="5143565" imgH="2676458" progId="Excel.Sheet.8">
                  <p:embed/>
                  <p:pic>
                    <p:nvPicPr>
                      <p:cNvPr id="1026" name="Diagram 5">
                        <a:extLst>
                          <a:ext uri="{FF2B5EF4-FFF2-40B4-BE49-F238E27FC236}">
                            <a16:creationId xmlns:a16="http://schemas.microsoft.com/office/drawing/2014/main" id="{7F6D2523-64F2-4F77-B379-E68D0D9712B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621" y="2230343"/>
                        <a:ext cx="3820502" cy="2636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1">
            <a:extLst>
              <a:ext uri="{FF2B5EF4-FFF2-40B4-BE49-F238E27FC236}">
                <a16:creationId xmlns:a16="http://schemas.microsoft.com/office/drawing/2014/main" id="{F997D92B-DB46-467D-A652-8259BC64F4C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7389934" y="2467531"/>
            <a:ext cx="2541764" cy="239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doboz 3">
            <a:extLst>
              <a:ext uri="{FF2B5EF4-FFF2-40B4-BE49-F238E27FC236}">
                <a16:creationId xmlns:a16="http://schemas.microsoft.com/office/drawing/2014/main" id="{5BD9D67C-BBC2-4473-8C63-B5D5A300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503" y="4893515"/>
            <a:ext cx="8153400" cy="1398588"/>
          </a:xfrm>
          <a:prstGeom prst="rect">
            <a:avLst/>
          </a:prstGeom>
          <a:noFill/>
          <a:ln>
            <a:noFill/>
          </a:ln>
          <a:extLst/>
        </p:spPr>
        <p:txBody>
          <a:bodyPr lIns="91409" tIns="45705" rIns="91409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esetek 87,1%-ában a teljes kézfelszín* min. 95%-át sikerült lefedni a fertőtlenítőszerrel.</a:t>
            </a:r>
            <a:b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100" b="1" dirty="0"/>
              <a:t>*jobb és bal tenyér, jobb és bal kézhát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348694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E59AB5-260D-4FEC-9A00-357C316FA27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B68A58-88F4-42AF-A344-E93980594E9E}"/>
              </a:ext>
            </a:extLst>
          </p:cNvPr>
          <p:cNvSpPr/>
          <p:nvPr/>
        </p:nvSpPr>
        <p:spPr>
          <a:xfrm>
            <a:off x="4968800" y="1775042"/>
            <a:ext cx="2254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Hiányosságaink!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4" name="Picture 51">
            <a:extLst>
              <a:ext uri="{FF2B5EF4-FFF2-40B4-BE49-F238E27FC236}">
                <a16:creationId xmlns:a16="http://schemas.microsoft.com/office/drawing/2014/main" id="{CC4A0B6B-734D-4C2B-909A-3E56F91E7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4904" r="1688" b="4913"/>
          <a:stretch>
            <a:fillRect/>
          </a:stretch>
        </p:blipFill>
        <p:spPr bwMode="auto">
          <a:xfrm>
            <a:off x="1844548" y="2407138"/>
            <a:ext cx="8557724" cy="38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4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B079E1-A181-49FF-BF1F-4976E47680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51">
            <a:extLst>
              <a:ext uri="{FF2B5EF4-FFF2-40B4-BE49-F238E27FC236}">
                <a16:creationId xmlns:a16="http://schemas.microsoft.com/office/drawing/2014/main" id="{4977E75C-3F72-4B38-B214-9FB629CD0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14149" y="2152520"/>
            <a:ext cx="4596067" cy="396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alpha val="46000"/>
              </a:schemeClr>
            </a:glow>
            <a:reflection endPos="0" dir="5400000" sy="-100000" algn="bl" rotWithShape="0"/>
            <a:softEdge rad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BDBBAB-8548-486E-A7B0-8E2F321C95EA}"/>
              </a:ext>
            </a:extLst>
          </p:cNvPr>
          <p:cNvSpPr/>
          <p:nvPr/>
        </p:nvSpPr>
        <p:spPr>
          <a:xfrm>
            <a:off x="4212182" y="1690856"/>
            <a:ext cx="3473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…..a legjobban teljesítők..</a:t>
            </a:r>
          </a:p>
        </p:txBody>
      </p:sp>
      <p:pic>
        <p:nvPicPr>
          <p:cNvPr id="5" name="Picture 9" descr="Nyertes · díj · csésze · első · hely · díj · kéz - vektorgrafika © gomixer  (#8258559) | Stockfresh">
            <a:extLst>
              <a:ext uri="{FF2B5EF4-FFF2-40B4-BE49-F238E27FC236}">
                <a16:creationId xmlns:a16="http://schemas.microsoft.com/office/drawing/2014/main" id="{F6A47624-19AD-4015-AF6B-25084EC0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68" y="2472467"/>
            <a:ext cx="3328988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99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213863-2592-44DE-8C58-40EDDB72595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667EE8-0C24-4582-B917-858FED29CF76}"/>
              </a:ext>
            </a:extLst>
          </p:cNvPr>
          <p:cNvSpPr/>
          <p:nvPr/>
        </p:nvSpPr>
        <p:spPr>
          <a:xfrm>
            <a:off x="5026766" y="1767228"/>
            <a:ext cx="213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Megállapítások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55CD0C-2B86-4A76-BFEB-94DA2D44C180}"/>
              </a:ext>
            </a:extLst>
          </p:cNvPr>
          <p:cNvSpPr txBox="1">
            <a:spLocks/>
          </p:cNvSpPr>
          <p:nvPr/>
        </p:nvSpPr>
        <p:spPr>
          <a:xfrm>
            <a:off x="1887538" y="2254209"/>
            <a:ext cx="8780463" cy="2374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u-HU" sz="2400">
                <a:latin typeface="+mj-lt"/>
              </a:rPr>
              <a:t>A felmérés eredményei megközelítik a Hand in Scan által ajánlott értéket (95%)- és valószínűsíthető , hogy tervezett oktatást követően javítható az egyéni kézbedörzsölési technika.</a:t>
            </a:r>
            <a:endParaRPr lang="hu-HU" sz="2400" dirty="0">
              <a:latin typeface="+mj-lt"/>
            </a:endParaRPr>
          </a:p>
        </p:txBody>
      </p:sp>
      <p:sp>
        <p:nvSpPr>
          <p:cNvPr id="5" name="Cím 6">
            <a:extLst>
              <a:ext uri="{FF2B5EF4-FFF2-40B4-BE49-F238E27FC236}">
                <a16:creationId xmlns:a16="http://schemas.microsoft.com/office/drawing/2014/main" id="{1B55DF9C-4432-47E7-A481-66A8C681773A}"/>
              </a:ext>
            </a:extLst>
          </p:cNvPr>
          <p:cNvSpPr txBox="1">
            <a:spLocks/>
          </p:cNvSpPr>
          <p:nvPr/>
        </p:nvSpPr>
        <p:spPr>
          <a:xfrm>
            <a:off x="632436" y="3510697"/>
            <a:ext cx="9148763" cy="719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A jól meghatározott cél, már fél siker….</a:t>
            </a:r>
          </a:p>
        </p:txBody>
      </p:sp>
      <p:pic>
        <p:nvPicPr>
          <p:cNvPr id="6" name="Picture 14" descr="Magyar Szó Online - Közélet - Oktatás - Újdonságok az oktatás minden  területén">
            <a:extLst>
              <a:ext uri="{FF2B5EF4-FFF2-40B4-BE49-F238E27FC236}">
                <a16:creationId xmlns:a16="http://schemas.microsoft.com/office/drawing/2014/main" id="{3CCD2791-E9DD-4DB9-AA60-2588C94A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182144"/>
            <a:ext cx="273685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A246218E-E2FF-4A0D-8BAC-50E9B2FBE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463" y="5129965"/>
            <a:ext cx="4106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latin typeface="+mj-lt"/>
                <a:cs typeface="Arial" charset="0"/>
              </a:rPr>
              <a:t>A betegbiztonság nem a felelősök kereséséről, hanem a kockázatok csökkentéséről szól.</a:t>
            </a:r>
          </a:p>
        </p:txBody>
      </p:sp>
      <p:pic>
        <p:nvPicPr>
          <p:cNvPr id="8" name="Picture 4" descr="A jó célok és a hatékonyság - Répáczki Rita, pszichológus, coach">
            <a:extLst>
              <a:ext uri="{FF2B5EF4-FFF2-40B4-BE49-F238E27FC236}">
                <a16:creationId xmlns:a16="http://schemas.microsoft.com/office/drawing/2014/main" id="{F4DD60A5-DBF9-4E78-A264-47E117C5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39" y="405840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76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B51B7B-738E-4B60-92EB-E2186AF9A8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A kézhigiénéről">
            <a:extLst>
              <a:ext uri="{FF2B5EF4-FFF2-40B4-BE49-F238E27FC236}">
                <a16:creationId xmlns:a16="http://schemas.microsoft.com/office/drawing/2014/main" id="{6761B188-A1DB-4467-A6A7-244BF34C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02" y="2320898"/>
            <a:ext cx="6724406" cy="24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E62F8A0A-135A-461A-BA61-C593C9A7542D}"/>
              </a:ext>
            </a:extLst>
          </p:cNvPr>
          <p:cNvSpPr txBox="1">
            <a:spLocks/>
          </p:cNvSpPr>
          <p:nvPr/>
        </p:nvSpPr>
        <p:spPr>
          <a:xfrm>
            <a:off x="2372154" y="4912711"/>
            <a:ext cx="6928154" cy="893807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 FIGYELMÜKET !</a:t>
            </a:r>
          </a:p>
        </p:txBody>
      </p:sp>
    </p:spTree>
    <p:extLst>
      <p:ext uri="{BB962C8B-B14F-4D97-AF65-F5344CB8AC3E}">
        <p14:creationId xmlns:p14="http://schemas.microsoft.com/office/powerpoint/2010/main" val="382751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40D80A-B93D-4C33-A9E3-EDFE9A8068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B8C0527D-C9D8-4A0D-A0F0-79319D13DE28}"/>
              </a:ext>
            </a:extLst>
          </p:cNvPr>
          <p:cNvSpPr txBox="1">
            <a:spLocks/>
          </p:cNvSpPr>
          <p:nvPr/>
        </p:nvSpPr>
        <p:spPr>
          <a:xfrm>
            <a:off x="1818665" y="2170114"/>
            <a:ext cx="4143375" cy="1258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en-US" sz="3600" b="1" dirty="0"/>
              <a:t>Kézhigiéne – mint a betegbiztonság része</a:t>
            </a:r>
          </a:p>
        </p:txBody>
      </p:sp>
      <p:pic>
        <p:nvPicPr>
          <p:cNvPr id="4" name="Picture 2" descr="C:\Users\ME\Pictures\logo-betegbiztonsag.e638598d.png">
            <a:extLst>
              <a:ext uri="{FF2B5EF4-FFF2-40B4-BE49-F238E27FC236}">
                <a16:creationId xmlns:a16="http://schemas.microsoft.com/office/drawing/2014/main" id="{1987B55E-E0B9-4BAD-83CE-06318E6D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0704" y="2094754"/>
            <a:ext cx="2306637" cy="1571625"/>
          </a:xfrm>
          <a:prstGeom prst="rect">
            <a:avLst/>
          </a:prstGeom>
          <a:noFill/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A329573-B2E6-4E91-A334-494FC2543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3245691"/>
            <a:ext cx="84296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en-US" sz="2400" b="1"/>
          </a:p>
          <a:p>
            <a:pPr eaLnBrk="1" hangingPunct="1"/>
            <a:r>
              <a:rPr lang="hu-HU" altLang="en-US" sz="2400" b="1"/>
              <a:t>Betegbiztonság</a:t>
            </a:r>
            <a:r>
              <a:rPr lang="hu-HU" altLang="en-US" sz="2400"/>
              <a:t>: a beteg mentessége az </a:t>
            </a:r>
            <a:r>
              <a:rPr lang="hu-HU" altLang="en-US" sz="2400" b="1"/>
              <a:t>egészségügyi</a:t>
            </a:r>
            <a:r>
              <a:rPr lang="hu-HU" altLang="en-US" sz="2400"/>
              <a:t> ellátással összefüggő, felesleges vagy potenciális károsodásoktól, nem várteseményektől.</a:t>
            </a:r>
          </a:p>
          <a:p>
            <a:pPr eaLnBrk="1" hangingPunct="1"/>
            <a:endParaRPr lang="hu-HU" altLang="en-US" sz="2400"/>
          </a:p>
          <a:p>
            <a:pPr eaLnBrk="1" hangingPunct="1"/>
            <a:r>
              <a:rPr lang="hu-HU" altLang="en-US" sz="2400"/>
              <a:t>Az egészségügyi ellátással összefüggő fertőzés kialakulása a </a:t>
            </a:r>
            <a:r>
              <a:rPr lang="hu-HU" altLang="en-US" sz="2400" b="1" i="1"/>
              <a:t>betegbiztonság</a:t>
            </a:r>
            <a:r>
              <a:rPr lang="hu-HU" altLang="en-US" sz="2400"/>
              <a:t> egyik legfontosabb problémája, ezek megelőzése elsődleges prioritást kell, hogy élvezzen.</a:t>
            </a:r>
          </a:p>
        </p:txBody>
      </p:sp>
    </p:spTree>
    <p:extLst>
      <p:ext uri="{BB962C8B-B14F-4D97-AF65-F5344CB8AC3E}">
        <p14:creationId xmlns:p14="http://schemas.microsoft.com/office/powerpoint/2010/main" val="76116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DD122-AE4F-44B4-B0D4-0192768B2D2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FCAEBFCE-3A6A-4991-9644-6F5D4662B462}"/>
              </a:ext>
            </a:extLst>
          </p:cNvPr>
          <p:cNvSpPr txBox="1">
            <a:spLocks/>
          </p:cNvSpPr>
          <p:nvPr/>
        </p:nvSpPr>
        <p:spPr>
          <a:xfrm>
            <a:off x="2130404" y="1903047"/>
            <a:ext cx="7931193" cy="3651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0" tIns="50344" rIns="0" bIns="0" anchor="b">
            <a:norm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Az egészségügyi ellátással összefüggő fertőzések becsült arányai világszerte</a:t>
            </a:r>
          </a:p>
        </p:txBody>
      </p:sp>
      <p:sp>
        <p:nvSpPr>
          <p:cNvPr id="4" name="Tartalom helye 4">
            <a:extLst>
              <a:ext uri="{FF2B5EF4-FFF2-40B4-BE49-F238E27FC236}">
                <a16:creationId xmlns:a16="http://schemas.microsoft.com/office/drawing/2014/main" id="{78825373-95BB-4D6D-8A98-52A024884C9D}"/>
              </a:ext>
            </a:extLst>
          </p:cNvPr>
          <p:cNvSpPr txBox="1">
            <a:spLocks/>
          </p:cNvSpPr>
          <p:nvPr/>
        </p:nvSpPr>
        <p:spPr>
          <a:xfrm>
            <a:off x="2307981" y="2315606"/>
            <a:ext cx="7297127" cy="3929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061" indent="-302061" algn="just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1400" dirty="0">
                <a:latin typeface="Arial" charset="0"/>
                <a:cs typeface="Arial" charset="0"/>
              </a:rPr>
              <a:t>A nosocomiális fertőzések világszerte több száz millió pácienst érint és a betegbiztonság legfontosabb globális komponense</a:t>
            </a:r>
          </a:p>
          <a:p>
            <a:pPr marL="302061" indent="-302061" algn="just">
              <a:buClr>
                <a:schemeClr val="accent3"/>
              </a:buClr>
              <a:buNone/>
              <a:defRPr/>
            </a:pPr>
            <a:endParaRPr lang="hu-HU" sz="600" dirty="0">
              <a:latin typeface="Arial" charset="0"/>
              <a:cs typeface="Arial" charset="0"/>
            </a:endParaRPr>
          </a:p>
          <a:p>
            <a:pPr marL="302061" indent="-302061" algn="just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1400" dirty="0">
                <a:latin typeface="Arial" charset="0"/>
                <a:cs typeface="Arial" charset="0"/>
              </a:rPr>
              <a:t>A fejlett világban a modern egészségügyi intézményekben: a páciensek  5–10%‐a akvirál nosocomiális fertőzést</a:t>
            </a:r>
          </a:p>
          <a:p>
            <a:pPr marL="302061" indent="-302061" algn="just">
              <a:buClr>
                <a:schemeClr val="accent3"/>
              </a:buClr>
              <a:buNone/>
              <a:defRPr/>
            </a:pPr>
            <a:endParaRPr lang="hu-HU" sz="500" dirty="0">
              <a:latin typeface="Arial" charset="0"/>
              <a:cs typeface="Arial" charset="0"/>
            </a:endParaRPr>
          </a:p>
          <a:p>
            <a:pPr marL="302061" indent="-302061" algn="just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1400" dirty="0">
                <a:latin typeface="Arial" charset="0"/>
                <a:cs typeface="Arial" charset="0"/>
              </a:rPr>
              <a:t>A fejlődő országokban a nosocomiális fertőzések kockázata 2–20‐szor magasabb mint a fejlett országokban és a nosocomiális fertőzések aránya akár 25% felett is lehet</a:t>
            </a:r>
          </a:p>
          <a:p>
            <a:pPr marL="302061" indent="-302061" algn="just">
              <a:buClr>
                <a:schemeClr val="accent3"/>
              </a:buClr>
              <a:buNone/>
              <a:defRPr/>
            </a:pPr>
            <a:endParaRPr lang="hu-HU" sz="500" dirty="0">
              <a:latin typeface="Arial" charset="0"/>
              <a:cs typeface="Arial" charset="0"/>
            </a:endParaRPr>
          </a:p>
          <a:p>
            <a:pPr marL="302061" indent="-302061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1400" dirty="0">
                <a:latin typeface="Arial" charset="0"/>
                <a:cs typeface="Arial" charset="0"/>
              </a:rPr>
              <a:t>Az intenzív terápiás osztályokon, a nosocomiális fertőzések aránya 30% körüli és a nosocomiális fertőzésekkel összefüggő halálozás akár 44%‐os lehet.</a:t>
            </a:r>
            <a:br>
              <a:rPr lang="hu-HU" sz="1800" dirty="0">
                <a:latin typeface="Arial" charset="0"/>
                <a:cs typeface="Arial" charset="0"/>
              </a:rPr>
            </a:br>
            <a:r>
              <a:rPr lang="hu-HU" sz="1800" dirty="0">
                <a:latin typeface="Arial" charset="0"/>
                <a:cs typeface="Arial" charset="0"/>
              </a:rPr>
              <a:t> </a:t>
            </a:r>
            <a:endParaRPr lang="hu-HU" sz="1800" dirty="0"/>
          </a:p>
        </p:txBody>
      </p:sp>
      <p:pic>
        <p:nvPicPr>
          <p:cNvPr id="5" name="Picture 9" descr="60 millió forint Miskolcon a kórházi fertőzések megelőzésére - borsodihir.hu">
            <a:extLst>
              <a:ext uri="{FF2B5EF4-FFF2-40B4-BE49-F238E27FC236}">
                <a16:creationId xmlns:a16="http://schemas.microsoft.com/office/drawing/2014/main" id="{B3259165-1B89-4B0C-8C6B-7D5F64FB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5967" y="4948251"/>
            <a:ext cx="2288311" cy="1272968"/>
          </a:xfrm>
          <a:prstGeom prst="flowChartDocument">
            <a:avLst/>
          </a:prstGeom>
          <a:noFill/>
        </p:spPr>
      </p:pic>
      <p:pic>
        <p:nvPicPr>
          <p:cNvPr id="6" name="Picture 7" descr="Nem csak szóban kellene megoldani a kórházi fertőzések égető problémáját">
            <a:extLst>
              <a:ext uri="{FF2B5EF4-FFF2-40B4-BE49-F238E27FC236}">
                <a16:creationId xmlns:a16="http://schemas.microsoft.com/office/drawing/2014/main" id="{670E5D75-22CB-4C9C-B48A-B0A0585D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1843" y="4905575"/>
            <a:ext cx="2321741" cy="1315644"/>
          </a:xfrm>
          <a:prstGeom prst="flowChartDocumen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97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199EE-F1CF-4459-AB17-0967D51C91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374BF6-79A2-4D1C-8C08-73816B830304}"/>
              </a:ext>
            </a:extLst>
          </p:cNvPr>
          <p:cNvSpPr/>
          <p:nvPr/>
        </p:nvSpPr>
        <p:spPr>
          <a:xfrm>
            <a:off x="4394252" y="1771787"/>
            <a:ext cx="4496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Helyes kézhigiéne …..életet ment!</a:t>
            </a:r>
            <a:endParaRPr lang="en-US" sz="2400" dirty="0"/>
          </a:p>
        </p:txBody>
      </p:sp>
      <p:sp>
        <p:nvSpPr>
          <p:cNvPr id="4" name="Téglalap 5">
            <a:extLst>
              <a:ext uri="{FF2B5EF4-FFF2-40B4-BE49-F238E27FC236}">
                <a16:creationId xmlns:a16="http://schemas.microsoft.com/office/drawing/2014/main" id="{64AEF376-C99C-4D9D-8DDB-8DD1506F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177" y="2269027"/>
            <a:ext cx="48196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en-US" sz="2000" i="1" dirty="0"/>
              <a:t>Az egészségügyi ellátással összefüggő fertőzések túlnyomó többsége közvetlen érintkezéssel terjed, azaz a beteget ellátó személyzet kezéről kerülhet át a kórokozó egyik betegről a másikra.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F9111C4D-A99F-424A-A4CE-ED495693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266" y="3899389"/>
            <a:ext cx="4727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hu-HU" altLang="en-US" sz="2000" i="1" dirty="0"/>
              <a:t>A helyes kézhigiénés gyakorlat elsődleges, bizonyítottan hatásos, egyszerű és költséghatékony módszer az egészségügyi ellátással összefüggő megelőzésében</a:t>
            </a:r>
            <a:r>
              <a:rPr lang="hu-HU" altLang="en-US" dirty="0"/>
              <a:t>.</a:t>
            </a:r>
          </a:p>
          <a:p>
            <a:pPr algn="just" eaLnBrk="1" hangingPunct="1"/>
            <a:r>
              <a:rPr lang="hu-HU" altLang="en-US" b="1" i="1" dirty="0"/>
              <a:t> </a:t>
            </a:r>
            <a:r>
              <a:rPr lang="en-US" altLang="en-US" b="1" i="1" dirty="0"/>
              <a:t>V</a:t>
            </a:r>
            <a:r>
              <a:rPr lang="hu-HU" altLang="en-US" i="1" dirty="0"/>
              <a:t>fertőzések</a:t>
            </a:r>
            <a:endParaRPr lang="hu-HU" altLang="en-US" b="1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Kézhigiéne oktatás | Online és távoktatások központja">
            <a:extLst>
              <a:ext uri="{FF2B5EF4-FFF2-40B4-BE49-F238E27FC236}">
                <a16:creationId xmlns:a16="http://schemas.microsoft.com/office/drawing/2014/main" id="{2F272E57-2C35-486D-AF46-D96726B41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70" y="3933086"/>
            <a:ext cx="3317644" cy="18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1. dia">
            <a:extLst>
              <a:ext uri="{FF2B5EF4-FFF2-40B4-BE49-F238E27FC236}">
                <a16:creationId xmlns:a16="http://schemas.microsoft.com/office/drawing/2014/main" id="{EAE3EEEB-45C0-4EB9-992C-F464E58A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97" y="2269027"/>
            <a:ext cx="2963754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3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7068AE-12EC-46BC-8ADD-95636C99D2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28ACE-DE65-45E2-8B71-02FE98F10FA8}"/>
              </a:ext>
            </a:extLst>
          </p:cNvPr>
          <p:cNvSpPr/>
          <p:nvPr/>
        </p:nvSpPr>
        <p:spPr>
          <a:xfrm>
            <a:off x="2371969" y="1831928"/>
            <a:ext cx="7616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Semmelweis scanner a kézhigiéne szolgálatában</a:t>
            </a:r>
            <a:endParaRPr lang="hu-HU" sz="24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5" name="Tartalom helye 4" descr="IMG_20200903_085110.jpg">
            <a:extLst>
              <a:ext uri="{FF2B5EF4-FFF2-40B4-BE49-F238E27FC236}">
                <a16:creationId xmlns:a16="http://schemas.microsoft.com/office/drawing/2014/main" id="{0AAC4698-E4FE-46ED-AE30-F9D1A3C5D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492" y="2453418"/>
            <a:ext cx="2760662" cy="3678861"/>
          </a:xfrm>
          <a:prstGeom prst="rect">
            <a:avLst/>
          </a:prstGeom>
        </p:spPr>
      </p:pic>
      <p:pic>
        <p:nvPicPr>
          <p:cNvPr id="6" name="Picture 14" descr="http://handinscan.hu/wp-content/uploads/workflow-300x138.jpg">
            <a:extLst>
              <a:ext uri="{FF2B5EF4-FFF2-40B4-BE49-F238E27FC236}">
                <a16:creationId xmlns:a16="http://schemas.microsoft.com/office/drawing/2014/main" id="{DA3DC569-E02C-430C-9DDA-5AFB4154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46" y="2924422"/>
            <a:ext cx="55260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02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F299E-087A-4855-9828-5924396998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76952-550E-4AE0-A079-55361525CCD2}"/>
              </a:ext>
            </a:extLst>
          </p:cNvPr>
          <p:cNvSpPr/>
          <p:nvPr/>
        </p:nvSpPr>
        <p:spPr>
          <a:xfrm>
            <a:off x="3842184" y="1856099"/>
            <a:ext cx="4579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Semmelweis scanner objektivitása</a:t>
            </a:r>
            <a:endParaRPr lang="hu-HU" sz="2400" b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4" name="Tartalom helye 4" descr="IMG_20200903_084839.jpg">
            <a:extLst>
              <a:ext uri="{FF2B5EF4-FFF2-40B4-BE49-F238E27FC236}">
                <a16:creationId xmlns:a16="http://schemas.microsoft.com/office/drawing/2014/main" id="{313C9362-27F8-4A00-9CB3-F4C0BD670E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382" y="2462420"/>
            <a:ext cx="1796089" cy="220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Tartalom helye 11" descr="IMG_20200903_085138.jpg">
            <a:extLst>
              <a:ext uri="{FF2B5EF4-FFF2-40B4-BE49-F238E27FC236}">
                <a16:creationId xmlns:a16="http://schemas.microsoft.com/office/drawing/2014/main" id="{C4658739-ABB4-4741-832F-803B2595C4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3165" y="3865098"/>
            <a:ext cx="1803485" cy="2237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2CF3CF57-6991-45B7-8FF5-DA8B4EEEDE4B}"/>
              </a:ext>
            </a:extLst>
          </p:cNvPr>
          <p:cNvSpPr txBox="1">
            <a:spLocks/>
          </p:cNvSpPr>
          <p:nvPr/>
        </p:nvSpPr>
        <p:spPr>
          <a:xfrm>
            <a:off x="1772465" y="2610459"/>
            <a:ext cx="4696802" cy="38295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2400">
                <a:latin typeface="+mj-lt"/>
              </a:rPr>
              <a:t>  Lehetővé teszi a kézmosás azonnali kiértékelését,</a:t>
            </a:r>
          </a:p>
          <a:p>
            <a:pPr>
              <a:buClr>
                <a:schemeClr val="accent3"/>
              </a:buClr>
              <a:buFont typeface="Wingdings 2"/>
              <a:buNone/>
              <a:defRPr/>
            </a:pPr>
            <a:endParaRPr lang="hu-HU" sz="900">
              <a:latin typeface="+mj-lt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2400">
                <a:latin typeface="+mj-lt"/>
              </a:rPr>
              <a:t>  Mérhető és valós idejű visszajelzést ad,</a:t>
            </a:r>
          </a:p>
          <a:p>
            <a:pPr>
              <a:buClr>
                <a:schemeClr val="accent3"/>
              </a:buClr>
              <a:buFont typeface="Wingdings 2"/>
              <a:buNone/>
              <a:defRPr/>
            </a:pPr>
            <a:endParaRPr lang="hu-HU" sz="800">
              <a:latin typeface="+mj-lt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2400">
                <a:latin typeface="+mj-lt"/>
              </a:rPr>
              <a:t>  Megmutatja a kézfertőtlenítés után megtisztított és érintetlenül maradt kézterületeket,</a:t>
            </a:r>
          </a:p>
          <a:p>
            <a:pPr>
              <a:buClr>
                <a:schemeClr val="accent3"/>
              </a:buClr>
              <a:buFont typeface="Wingdings 2"/>
              <a:buNone/>
              <a:defRPr/>
            </a:pPr>
            <a:endParaRPr lang="hu-HU" sz="800">
              <a:latin typeface="+mj-lt"/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hu-HU" sz="2400">
                <a:latin typeface="+mj-lt"/>
              </a:rPr>
              <a:t>  Számítógépes kiértékelés </a:t>
            </a:r>
          </a:p>
          <a:p>
            <a:pPr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1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D53039-A822-4B25-9DB5-E34107D801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67A34C-4622-446D-8EBB-EB4A444ED8E0}"/>
              </a:ext>
            </a:extLst>
          </p:cNvPr>
          <p:cNvSpPr/>
          <p:nvPr/>
        </p:nvSpPr>
        <p:spPr>
          <a:xfrm>
            <a:off x="4545990" y="1798490"/>
            <a:ext cx="2897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Kézhigiéne felmérése</a:t>
            </a:r>
            <a:endParaRPr lang="en-US" sz="2400" dirty="0"/>
          </a:p>
        </p:txBody>
      </p:sp>
      <p:sp>
        <p:nvSpPr>
          <p:cNvPr id="4" name="Tartalom helye 11">
            <a:extLst>
              <a:ext uri="{FF2B5EF4-FFF2-40B4-BE49-F238E27FC236}">
                <a16:creationId xmlns:a16="http://schemas.microsoft.com/office/drawing/2014/main" id="{046A3949-82B9-4575-A2C4-B5F2E1E00B04}"/>
              </a:ext>
            </a:extLst>
          </p:cNvPr>
          <p:cNvSpPr txBox="1">
            <a:spLocks/>
          </p:cNvSpPr>
          <p:nvPr/>
        </p:nvSpPr>
        <p:spPr>
          <a:xfrm>
            <a:off x="1705178" y="2071795"/>
            <a:ext cx="9064625" cy="42203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charset="0"/>
              </a:rPr>
              <a:t>A vizsgált időszak: </a:t>
            </a: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800" b="1" dirty="0">
                <a:solidFill>
                  <a:schemeClr val="tx2">
                    <a:lumMod val="75000"/>
                  </a:schemeClr>
                </a:solidFill>
                <a:sym typeface="Arial" charset="0"/>
              </a:rPr>
              <a:t>2022.01.01–2022.12.31. </a:t>
            </a:r>
            <a:endParaRPr lang="hu-HU" sz="1800" dirty="0">
              <a:solidFill>
                <a:schemeClr val="tx2">
                  <a:lumMod val="75000"/>
                </a:schemeClr>
              </a:solidFill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charset="0"/>
              </a:rPr>
              <a:t>Felmérésben résztvevő szervezeti egységek (13)</a:t>
            </a: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endParaRPr lang="hu-HU" sz="600" b="1" dirty="0">
              <a:latin typeface="+mj-lt"/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600" b="1" dirty="0">
                <a:latin typeface="+mj-lt"/>
                <a:sym typeface="Arial" charset="0"/>
              </a:rPr>
              <a:t>Műtétes szakmacsoport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charset="0"/>
              </a:rPr>
              <a:t>: </a:t>
            </a:r>
            <a:r>
              <a:rPr lang="hu-HU" sz="1600" dirty="0">
                <a:latin typeface="+mj-lt"/>
                <a:sym typeface="Arial" charset="0"/>
              </a:rPr>
              <a:t>Fül-Orr-Gége, Szülészet-Nőgyógyászati osztályok</a:t>
            </a: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endParaRPr lang="hu-HU" sz="600" dirty="0">
              <a:latin typeface="+mj-lt"/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600" b="1" dirty="0">
                <a:latin typeface="+mj-lt"/>
                <a:sym typeface="Arial" charset="0"/>
              </a:rPr>
              <a:t>Belgyógyászati szakmacsoport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Arial" charset="0"/>
              </a:rPr>
              <a:t>: </a:t>
            </a:r>
            <a:r>
              <a:rPr lang="hu-HU" sz="1600" dirty="0">
                <a:latin typeface="+mj-lt"/>
                <a:sym typeface="Arial" charset="0"/>
              </a:rPr>
              <a:t>Belgyógyászat, Neurológia, Reumatológia</a:t>
            </a:r>
            <a:endParaRPr lang="hu-HU" sz="600" dirty="0">
              <a:latin typeface="+mj-lt"/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600" b="1" dirty="0">
                <a:latin typeface="+mj-lt"/>
                <a:sym typeface="Arial" charset="0"/>
              </a:rPr>
              <a:t>Sürgősségi szakmacsoport</a:t>
            </a:r>
            <a:r>
              <a:rPr lang="hu-HU" sz="1600" dirty="0">
                <a:latin typeface="+mj-lt"/>
                <a:sym typeface="Arial" charset="0"/>
              </a:rPr>
              <a:t>: KAITO, SBO</a:t>
            </a: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endParaRPr lang="hu-HU" sz="600" dirty="0">
              <a:latin typeface="+mj-lt"/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600" b="1" dirty="0">
                <a:latin typeface="+mj-lt"/>
                <a:sym typeface="Arial" charset="0"/>
              </a:rPr>
              <a:t>Gyermekgyógyászati szakmacsoport</a:t>
            </a:r>
            <a:r>
              <a:rPr lang="hu-HU" sz="1600" dirty="0">
                <a:latin typeface="+mj-lt"/>
                <a:sym typeface="Arial" charset="0"/>
              </a:rPr>
              <a:t>: Gyermekellátás, Újszülött osztály</a:t>
            </a: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endParaRPr lang="hu-HU" sz="600" dirty="0">
              <a:latin typeface="+mj-lt"/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600" b="1" dirty="0">
                <a:latin typeface="+mj-lt"/>
                <a:sym typeface="Arial" charset="0"/>
              </a:rPr>
              <a:t>Diagnosztika</a:t>
            </a:r>
            <a:r>
              <a:rPr lang="hu-HU" sz="1600" dirty="0">
                <a:latin typeface="+mj-lt"/>
                <a:sym typeface="Arial" charset="0"/>
              </a:rPr>
              <a:t>: Központi laboratórium, Radiológia, Audiológia</a:t>
            </a: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endParaRPr lang="hu-HU" sz="600" dirty="0">
              <a:latin typeface="+mj-lt"/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r>
              <a:rPr lang="hu-HU" sz="1600" b="1" dirty="0">
                <a:latin typeface="+mj-lt"/>
                <a:sym typeface="Arial" charset="0"/>
              </a:rPr>
              <a:t>Takarítószolgálat</a:t>
            </a: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endParaRPr lang="hu-HU" sz="1600" dirty="0">
              <a:latin typeface="+mj-lt"/>
              <a:sym typeface="Arial" charset="0"/>
            </a:endParaRPr>
          </a:p>
          <a:p>
            <a:pPr marL="0" indent="0">
              <a:buClr>
                <a:srgbClr val="000000"/>
              </a:buClr>
              <a:buSzPts val="2400"/>
              <a:buNone/>
              <a:defRPr/>
            </a:pPr>
            <a:endParaRPr lang="hu-HU" sz="1600" dirty="0">
              <a:latin typeface="+mj-lt"/>
              <a:sym typeface="Arial" charset="0"/>
            </a:endParaRPr>
          </a:p>
          <a:p>
            <a:pPr marL="457200" indent="-457200">
              <a:buClr>
                <a:srgbClr val="000000"/>
              </a:buClr>
              <a:buSzPts val="2400"/>
              <a:buFont typeface="Wingdings 2" panose="05020102010507070707" pitchFamily="18" charset="2"/>
              <a:buAutoNum type="arabicPeriod"/>
              <a:defRPr/>
            </a:pPr>
            <a:endParaRPr lang="hu-HU" sz="1800" dirty="0">
              <a:latin typeface="+mj-lt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6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4974FB-260A-47C0-8836-B6BBC0954C6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38B52-7AE7-49CA-B97E-0A446ED01C06}"/>
              </a:ext>
            </a:extLst>
          </p:cNvPr>
          <p:cNvSpPr/>
          <p:nvPr/>
        </p:nvSpPr>
        <p:spPr>
          <a:xfrm>
            <a:off x="4457127" y="1814118"/>
            <a:ext cx="3349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Kézhigiéne felmérése</a:t>
            </a:r>
          </a:p>
        </p:txBody>
      </p:sp>
      <p:pic>
        <p:nvPicPr>
          <p:cNvPr id="5" name="Picture 51">
            <a:extLst>
              <a:ext uri="{FF2B5EF4-FFF2-40B4-BE49-F238E27FC236}">
                <a16:creationId xmlns:a16="http://schemas.microsoft.com/office/drawing/2014/main" id="{98A295F2-56B9-4C5A-A293-A14CA720034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29082" r="31122" b="19920"/>
          <a:stretch>
            <a:fillRect/>
          </a:stretch>
        </p:blipFill>
        <p:spPr bwMode="auto">
          <a:xfrm>
            <a:off x="2098188" y="2415493"/>
            <a:ext cx="2473813" cy="18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4">
            <a:extLst>
              <a:ext uri="{FF2B5EF4-FFF2-40B4-BE49-F238E27FC236}">
                <a16:creationId xmlns:a16="http://schemas.microsoft.com/office/drawing/2014/main" id="{258C08B7-0195-44C2-8275-1FDF0718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88" y="4321084"/>
            <a:ext cx="2473813" cy="189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1">
            <a:extLst>
              <a:ext uri="{FF2B5EF4-FFF2-40B4-BE49-F238E27FC236}">
                <a16:creationId xmlns:a16="http://schemas.microsoft.com/office/drawing/2014/main" id="{082EFCB9-6F04-4216-8B85-A6D3DB02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201" y="2628778"/>
            <a:ext cx="5281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indent="-284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altLang="en-US" sz="2400" b="1" dirty="0"/>
              <a:t>261 fő vett részt a mérésekben</a:t>
            </a:r>
          </a:p>
          <a:p>
            <a:pPr eaLnBrk="1" hangingPunct="1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altLang="en-US" sz="2400" b="1" dirty="0"/>
              <a:t>210 fő legalább 3-szor mért</a:t>
            </a:r>
          </a:p>
          <a:p>
            <a:pPr eaLnBrk="1" hangingPunct="1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hu-HU" altLang="en-US" sz="2400" b="1" dirty="0"/>
              <a:t>180 fő legalább 5-ször mért</a:t>
            </a:r>
            <a:endParaRPr lang="en-GB" altLang="en-US" sz="2400" b="1" dirty="0"/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F67F36A4-5A1F-41C8-A9D6-5A98F7F5D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525" y="4244486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2400" b="1" dirty="0"/>
              <a:t>A HandInScan Zrt. 2015-ös tanulmánya szerint legalább </a:t>
            </a:r>
          </a:p>
          <a:p>
            <a:pPr eaLnBrk="1" hangingPunct="1"/>
            <a:r>
              <a:rPr lang="hu-HU" altLang="en-US" sz="2400" b="1" dirty="0"/>
              <a:t>5 mérés kell a megfelelő kézhigiénés technika elsajátításához.</a:t>
            </a:r>
            <a:endParaRPr lang="en-GB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896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D14F29-DDDF-4AF7-B510-009158D060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8">
            <a:extLst>
              <a:ext uri="{FF2B5EF4-FFF2-40B4-BE49-F238E27FC236}">
                <a16:creationId xmlns:a16="http://schemas.microsoft.com/office/drawing/2014/main" id="{1E95C407-45A7-4210-BF1C-D12D0A610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82038"/>
              </p:ext>
            </p:extLst>
          </p:nvPr>
        </p:nvGraphicFramePr>
        <p:xfrm>
          <a:off x="3086472" y="2274277"/>
          <a:ext cx="6206021" cy="401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73CA0B7-BE9B-492F-81CE-D764173D68CB}"/>
              </a:ext>
            </a:extLst>
          </p:cNvPr>
          <p:cNvSpPr/>
          <p:nvPr/>
        </p:nvSpPr>
        <p:spPr>
          <a:xfrm>
            <a:off x="4630503" y="1829751"/>
            <a:ext cx="2930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Symbol" pitchFamily="34" charset="0"/>
                <a:cs typeface="Times New Roman" pitchFamily="18" charset="0"/>
              </a:rPr>
              <a:t>Felmérés eredményei</a:t>
            </a:r>
          </a:p>
        </p:txBody>
      </p:sp>
    </p:spTree>
    <p:extLst>
      <p:ext uri="{BB962C8B-B14F-4D97-AF65-F5344CB8AC3E}">
        <p14:creationId xmlns:p14="http://schemas.microsoft.com/office/powerpoint/2010/main" val="208966318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Áramlás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Áramlás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624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Segoe UI Symbol</vt:lpstr>
      <vt:lpstr>Times New Roman</vt:lpstr>
      <vt:lpstr>Wingdings</vt:lpstr>
      <vt:lpstr>Wingdings 2</vt:lpstr>
      <vt:lpstr>Office Theme</vt:lpstr>
      <vt:lpstr>Munkalap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15</cp:revision>
  <dcterms:created xsi:type="dcterms:W3CDTF">2023-10-25T07:09:48Z</dcterms:created>
  <dcterms:modified xsi:type="dcterms:W3CDTF">2023-10-27T11:58:13Z</dcterms:modified>
</cp:coreProperties>
</file>