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08419257667525"/>
          <c:y val="5.7168932338696875E-2"/>
          <c:w val="0.89891580742332478"/>
          <c:h val="0.75581296087372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Anticorpi anti-MBG (U/mL)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5.07</c:v>
                </c:pt>
                <c:pt idx="1">
                  <c:v>14.07</c:v>
                </c:pt>
                <c:pt idx="2">
                  <c:v>20.07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223</c:v>
                </c:pt>
                <c:pt idx="1">
                  <c:v>36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4-4BCB-9755-3EE8308064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7121920"/>
        <c:axId val="87123456"/>
        <c:axId val="0"/>
      </c:bar3DChart>
      <c:catAx>
        <c:axId val="8712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123456"/>
        <c:crosses val="autoZero"/>
        <c:auto val="1"/>
        <c:lblAlgn val="ctr"/>
        <c:lblOffset val="100"/>
        <c:noMultiLvlLbl val="0"/>
      </c:catAx>
      <c:valAx>
        <c:axId val="8712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71219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/>
              <a:t>Creatinina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Creatinina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28.06</c:v>
                </c:pt>
                <c:pt idx="1">
                  <c:v>29.06</c:v>
                </c:pt>
                <c:pt idx="2">
                  <c:v>30.06</c:v>
                </c:pt>
                <c:pt idx="3">
                  <c:v>8.07</c:v>
                </c:pt>
                <c:pt idx="4">
                  <c:v>10.07</c:v>
                </c:pt>
                <c:pt idx="5">
                  <c:v>12.07</c:v>
                </c:pt>
                <c:pt idx="6">
                  <c:v>19.07</c:v>
                </c:pt>
                <c:pt idx="7">
                  <c:v>21.07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2.5</c:v>
                </c:pt>
                <c:pt idx="1">
                  <c:v>2.8</c:v>
                </c:pt>
                <c:pt idx="2">
                  <c:v>2.5</c:v>
                </c:pt>
                <c:pt idx="3">
                  <c:v>2.4</c:v>
                </c:pt>
                <c:pt idx="4">
                  <c:v>5</c:v>
                </c:pt>
                <c:pt idx="5">
                  <c:v>5.3</c:v>
                </c:pt>
                <c:pt idx="6">
                  <c:v>7.5</c:v>
                </c:pt>
                <c:pt idx="7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23-4ED5-8E20-0AA5E249FC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7152128"/>
        <c:axId val="87153664"/>
      </c:lineChart>
      <c:catAx>
        <c:axId val="8715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153664"/>
        <c:crosses val="autoZero"/>
        <c:auto val="1"/>
        <c:lblAlgn val="ctr"/>
        <c:lblOffset val="100"/>
        <c:noMultiLvlLbl val="0"/>
      </c:catAx>
      <c:valAx>
        <c:axId val="87153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715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74701846479734"/>
          <c:y val="0.53512457949798531"/>
          <c:w val="0.18863309849426718"/>
          <c:h val="6.0819008539425533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/>
              <a:t>Uree</a:t>
            </a:r>
            <a:r>
              <a:rPr lang="en-US" dirty="0"/>
              <a:t>a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Ureea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28.06</c:v>
                </c:pt>
                <c:pt idx="1">
                  <c:v>29.06</c:v>
                </c:pt>
                <c:pt idx="2">
                  <c:v>30.06</c:v>
                </c:pt>
                <c:pt idx="3">
                  <c:v>8.07</c:v>
                </c:pt>
                <c:pt idx="4">
                  <c:v>10.07</c:v>
                </c:pt>
                <c:pt idx="5">
                  <c:v>12.07</c:v>
                </c:pt>
                <c:pt idx="6">
                  <c:v>19.07</c:v>
                </c:pt>
                <c:pt idx="7">
                  <c:v>21.07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112</c:v>
                </c:pt>
                <c:pt idx="1">
                  <c:v>138</c:v>
                </c:pt>
                <c:pt idx="2">
                  <c:v>125</c:v>
                </c:pt>
                <c:pt idx="3">
                  <c:v>131</c:v>
                </c:pt>
                <c:pt idx="4">
                  <c:v>194</c:v>
                </c:pt>
                <c:pt idx="5">
                  <c:v>226</c:v>
                </c:pt>
                <c:pt idx="6">
                  <c:v>301</c:v>
                </c:pt>
                <c:pt idx="7">
                  <c:v>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8D-4FDB-9BF4-11ACB287C6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740928"/>
        <c:axId val="87446656"/>
      </c:lineChart>
      <c:catAx>
        <c:axId val="857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446656"/>
        <c:crosses val="autoZero"/>
        <c:auto val="1"/>
        <c:lblAlgn val="ctr"/>
        <c:lblOffset val="100"/>
        <c:noMultiLvlLbl val="0"/>
      </c:catAx>
      <c:valAx>
        <c:axId val="87446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5740928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66819F-4DDD-469B-8029-8EB3AA2A2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77" y="6340992"/>
            <a:ext cx="11804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386920-5FA5-400D-97FE-49E91974B379}"/>
              </a:ext>
            </a:extLst>
          </p:cNvPr>
          <p:cNvSpPr/>
          <p:nvPr userDrawn="1"/>
        </p:nvSpPr>
        <p:spPr>
          <a:xfrm>
            <a:off x="169877" y="1558456"/>
            <a:ext cx="11868398" cy="4723074"/>
          </a:xfrm>
          <a:prstGeom prst="roundRect">
            <a:avLst>
              <a:gd name="adj" fmla="val 40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5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026" y="6332905"/>
            <a:ext cx="11823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FF2424-3261-4B67-9474-66E9B9BC78B2}"/>
              </a:ext>
            </a:extLst>
          </p:cNvPr>
          <p:cNvSpPr txBox="1">
            <a:spLocks/>
          </p:cNvSpPr>
          <p:nvPr userDrawn="1"/>
        </p:nvSpPr>
        <p:spPr>
          <a:xfrm>
            <a:off x="4184169" y="1167141"/>
            <a:ext cx="5216238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PERFORMANTA MEDICALA </a:t>
            </a: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CALEA SPRE VINDECARE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23611-EEF9-4001-8A06-972E82295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8918686-23DB-4F90-92A8-C5912AF684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7A0001-99E5-446D-911C-77AD49FE7812}"/>
              </a:ext>
            </a:extLst>
          </p:cNvPr>
          <p:cNvSpPr txBox="1"/>
          <p:nvPr userDrawn="1"/>
        </p:nvSpPr>
        <p:spPr>
          <a:xfrm>
            <a:off x="9636910" y="1167141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24-25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Noiembrie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9257B-D89C-427A-A87B-1FC81C6F11F5}"/>
              </a:ext>
            </a:extLst>
          </p:cNvPr>
          <p:cNvSpPr txBox="1"/>
          <p:nvPr userDrawn="1"/>
        </p:nvSpPr>
        <p:spPr>
          <a:xfrm>
            <a:off x="1072001" y="1170595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E8A3F0-6425-453F-9D0B-8CFE58EBFFD6}"/>
              </a:ext>
            </a:extLst>
          </p:cNvPr>
          <p:cNvCxnSpPr>
            <a:cxnSpLocks/>
          </p:cNvCxnSpPr>
          <p:nvPr userDrawn="1"/>
        </p:nvCxnSpPr>
        <p:spPr>
          <a:xfrm>
            <a:off x="159026" y="1532266"/>
            <a:ext cx="11823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CD349E-CB6D-4CF1-8906-8FD3A389C711}"/>
              </a:ext>
            </a:extLst>
          </p:cNvPr>
          <p:cNvCxnSpPr>
            <a:cxnSpLocks/>
          </p:cNvCxnSpPr>
          <p:nvPr userDrawn="1"/>
        </p:nvCxnSpPr>
        <p:spPr>
          <a:xfrm>
            <a:off x="159026" y="6300124"/>
            <a:ext cx="11823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764A5D-AA25-4F6B-A433-0D49AD88A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03" y="2428735"/>
            <a:ext cx="10707594" cy="200052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4964F-6EF6-4F3C-9890-E16C231B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093" y="6292850"/>
            <a:ext cx="11941908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622FB5-551B-4AF2-B21C-ECF78FDA2C89}"/>
              </a:ext>
            </a:extLst>
          </p:cNvPr>
          <p:cNvCxnSpPr/>
          <p:nvPr/>
        </p:nvCxnSpPr>
        <p:spPr>
          <a:xfrm>
            <a:off x="2470484" y="6300124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43F7994-DC93-48EE-B83F-6FC9B30153F4}"/>
              </a:ext>
            </a:extLst>
          </p:cNvPr>
          <p:cNvSpPr txBox="1">
            <a:spLocks/>
          </p:cNvSpPr>
          <p:nvPr/>
        </p:nvSpPr>
        <p:spPr>
          <a:xfrm>
            <a:off x="1527141" y="2707538"/>
            <a:ext cx="9004169" cy="1828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</a:rPr>
              <a:t>Provoc</a:t>
            </a:r>
            <a:r>
              <a:rPr lang="ro-RO" b="1" dirty="0">
                <a:solidFill>
                  <a:schemeClr val="bg1"/>
                </a:solidFill>
              </a:rPr>
              <a:t>ă</a:t>
            </a:r>
            <a:r>
              <a:rPr lang="en-US" b="1" dirty="0">
                <a:solidFill>
                  <a:schemeClr val="bg1"/>
                </a:solidFill>
              </a:rPr>
              <a:t>rile </a:t>
            </a:r>
            <a:r>
              <a:rPr lang="en-US" b="1" dirty="0" err="1">
                <a:solidFill>
                  <a:schemeClr val="bg1"/>
                </a:solidFill>
              </a:rPr>
              <a:t>plasmaferezei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o-RO" b="1" dirty="0">
                <a:solidFill>
                  <a:schemeClr val="bg1"/>
                </a:solidFill>
              </a:rPr>
              <a:t>în tratamentul sindromului Goodpasture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EC4E48-44B4-4862-8A4D-EEB435FC2E7C}"/>
              </a:ext>
            </a:extLst>
          </p:cNvPr>
          <p:cNvSpPr txBox="1">
            <a:spLocks/>
          </p:cNvSpPr>
          <p:nvPr/>
        </p:nvSpPr>
        <p:spPr>
          <a:xfrm>
            <a:off x="8653806" y="4443670"/>
            <a:ext cx="3252248" cy="1752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dirty="0"/>
              <a:t>Autori:</a:t>
            </a:r>
          </a:p>
          <a:p>
            <a:pPr marL="227013" indent="-169863">
              <a:buNone/>
            </a:pPr>
            <a:r>
              <a:rPr lang="en-US" dirty="0"/>
              <a:t>-  </a:t>
            </a:r>
            <a:r>
              <a:rPr lang="ro-RO" dirty="0"/>
              <a:t>Chindriș Adela </a:t>
            </a:r>
            <a:endParaRPr lang="en-US" dirty="0"/>
          </a:p>
          <a:p>
            <a:pPr indent="-171450">
              <a:buFontTx/>
              <a:buChar char="-"/>
            </a:pPr>
            <a:r>
              <a:rPr lang="ro-RO" dirty="0"/>
              <a:t>Codreanu Anatoli</a:t>
            </a:r>
            <a:endParaRPr lang="en-US" dirty="0"/>
          </a:p>
          <a:p>
            <a:pPr indent="-171450">
              <a:buFontTx/>
              <a:buChar char="-"/>
            </a:pPr>
            <a:r>
              <a:rPr lang="ro-RO" dirty="0"/>
              <a:t>Codreanu Sorana</a:t>
            </a:r>
            <a:endParaRPr lang="en-US" dirty="0"/>
          </a:p>
          <a:p>
            <a:pPr indent="-171450">
              <a:buFontTx/>
              <a:buChar char="-"/>
            </a:pPr>
            <a:r>
              <a:rPr lang="ro-RO" dirty="0"/>
              <a:t>Trif Lavinia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2D9F67-72EC-4CA0-851B-9EE1DBC52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45F4D-B28C-40EA-AD12-C0CD6D5C7519}"/>
              </a:ext>
            </a:extLst>
          </p:cNvPr>
          <p:cNvSpPr txBox="1">
            <a:spLocks/>
          </p:cNvSpPr>
          <p:nvPr/>
        </p:nvSpPr>
        <p:spPr>
          <a:xfrm>
            <a:off x="458771" y="1577419"/>
            <a:ext cx="777240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Având în vedere sindromul pulmo-renal se ridică suspiciunea de vasculită sistemică </a:t>
            </a:r>
          </a:p>
          <a:p>
            <a:r>
              <a:rPr lang="ro-RO" dirty="0"/>
              <a:t>Se realizează investigații suplimentare: </a:t>
            </a:r>
          </a:p>
          <a:p>
            <a:pPr>
              <a:buFont typeface="Arial" panose="020B0604020202020204" pitchFamily="34" charset="0"/>
              <a:buNone/>
            </a:pPr>
            <a:endParaRPr lang="ro-RO" dirty="0"/>
          </a:p>
          <a:p>
            <a:endParaRPr lang="en-US" dirty="0"/>
          </a:p>
        </p:txBody>
      </p:sp>
      <p:pic>
        <p:nvPicPr>
          <p:cNvPr id="4" name="Picture 3" descr="WhatsApp Image 2023-11-18 at 9.27.28 PM (2).jpeg">
            <a:extLst>
              <a:ext uri="{FF2B5EF4-FFF2-40B4-BE49-F238E27FC236}">
                <a16:creationId xmlns:a16="http://schemas.microsoft.com/office/drawing/2014/main" id="{87440535-3C87-468D-B408-9123567C6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671" y="2095108"/>
            <a:ext cx="5347558" cy="368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33517D-7E26-4B40-A519-96D7E42CC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WhatsApp Image 2023-11-18 at 9.09.17 PM (1).jpeg">
            <a:extLst>
              <a:ext uri="{FF2B5EF4-FFF2-40B4-BE49-F238E27FC236}">
                <a16:creationId xmlns:a16="http://schemas.microsoft.com/office/drawing/2014/main" id="{F7E1C15D-223F-4DA7-8565-5B32778E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57" y="1590242"/>
            <a:ext cx="6226346" cy="4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0AD522-731C-4A1C-A598-EF8A6344C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5" descr="Untitled1.jpg">
            <a:extLst>
              <a:ext uri="{FF2B5EF4-FFF2-40B4-BE49-F238E27FC236}">
                <a16:creationId xmlns:a16="http://schemas.microsoft.com/office/drawing/2014/main" id="{9FBAE69B-1BB6-492F-8F6F-9145B4B00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574" y="1594600"/>
            <a:ext cx="5799841" cy="47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81E023-B288-49FB-B636-FE25CD973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5" descr="Untitled.jpg">
            <a:extLst>
              <a:ext uri="{FF2B5EF4-FFF2-40B4-BE49-F238E27FC236}">
                <a16:creationId xmlns:a16="http://schemas.microsoft.com/office/drawing/2014/main" id="{88F6E265-8E6E-4083-81A7-138E0B33A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13" y="2612011"/>
            <a:ext cx="7976318" cy="35664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0F59DE6-81F1-474D-9272-0DD09A28446D}"/>
              </a:ext>
            </a:extLst>
          </p:cNvPr>
          <p:cNvSpPr txBox="1">
            <a:spLocks/>
          </p:cNvSpPr>
          <p:nvPr/>
        </p:nvSpPr>
        <p:spPr>
          <a:xfrm>
            <a:off x="1917113" y="1877953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/>
              <a:t>Titrul anticorpilor anti-MBG confirmă diagnosticul de sindrom Goodpasture.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437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DCA36F-C0F1-484C-BBBF-E95F623F6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6C5792B-7859-416C-8BA2-9579D903EDA4}"/>
              </a:ext>
            </a:extLst>
          </p:cNvPr>
          <p:cNvSpPr txBox="1">
            <a:spLocks/>
          </p:cNvSpPr>
          <p:nvPr/>
        </p:nvSpPr>
        <p:spPr>
          <a:xfrm>
            <a:off x="2394408" y="1603817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600" dirty="0"/>
              <a:t>Tratament</a:t>
            </a:r>
            <a:endParaRPr lang="en-US" sz="360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45392AC-3B91-4678-AE1F-6F404AA47FB0}"/>
              </a:ext>
            </a:extLst>
          </p:cNvPr>
          <p:cNvSpPr txBox="1">
            <a:spLocks/>
          </p:cNvSpPr>
          <p:nvPr/>
        </p:nvSpPr>
        <p:spPr>
          <a:xfrm>
            <a:off x="2001624" y="2378592"/>
            <a:ext cx="9040305" cy="3962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ro-RO" dirty="0"/>
              <a:t>Puls terapie cu Metilprednisolon 250 mg iv, 3 zile consecutiv</a:t>
            </a:r>
          </a:p>
          <a:p>
            <a:pPr>
              <a:lnSpc>
                <a:spcPct val="200000"/>
              </a:lnSpc>
            </a:pPr>
            <a:r>
              <a:rPr lang="ro-RO" dirty="0"/>
              <a:t>Prednison 60 mg/zi p.o. cu scaderea treptată a dozei</a:t>
            </a:r>
          </a:p>
          <a:p>
            <a:pPr>
              <a:lnSpc>
                <a:spcPct val="200000"/>
              </a:lnSpc>
            </a:pPr>
            <a:r>
              <a:rPr lang="ro-RO" dirty="0"/>
              <a:t>Endoxan 100 mg/zi p.o. </a:t>
            </a:r>
          </a:p>
          <a:p>
            <a:pPr>
              <a:lnSpc>
                <a:spcPct val="200000"/>
              </a:lnSpc>
            </a:pPr>
            <a:r>
              <a:rPr lang="ro-RO" dirty="0"/>
              <a:t>Plasmafereză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5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4A4678-EC96-47FF-91E5-6F7B3660F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0970749-A8C6-4813-9FC9-80930402FAE4}"/>
              </a:ext>
            </a:extLst>
          </p:cNvPr>
          <p:cNvSpPr txBox="1">
            <a:spLocks/>
          </p:cNvSpPr>
          <p:nvPr/>
        </p:nvSpPr>
        <p:spPr>
          <a:xfrm>
            <a:off x="1989055" y="1658791"/>
            <a:ext cx="7772400" cy="869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/>
              <a:t>Plasmafereza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132BE85-E52B-4DB4-AB5F-8CCE8945BE42}"/>
              </a:ext>
            </a:extLst>
          </p:cNvPr>
          <p:cNvSpPr txBox="1">
            <a:spLocks/>
          </p:cNvSpPr>
          <p:nvPr/>
        </p:nvSpPr>
        <p:spPr>
          <a:xfrm>
            <a:off x="273200" y="2419441"/>
            <a:ext cx="7510334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000" dirty="0"/>
              <a:t>Este o terapie extracorporeală prin care se urmărește eliminarea plasmei sangvine împreună cu substanțe patogene aflate în circulație prin metoda de filtrare membranară.</a:t>
            </a:r>
          </a:p>
          <a:p>
            <a:endParaRPr lang="ro-RO" sz="2000" dirty="0"/>
          </a:p>
          <a:p>
            <a:r>
              <a:rPr lang="ro-RO" sz="2000" dirty="0"/>
              <a:t>Volumul de plasmă filtrat va fi înlocuit cu cantități echivalente de ser fiziologic și albumină 5 % sau plasmă proaspătă congelată.</a:t>
            </a:r>
          </a:p>
          <a:p>
            <a:endParaRPr lang="ro-RO" sz="2000" dirty="0"/>
          </a:p>
          <a:p>
            <a:r>
              <a:rPr lang="ro-RO" sz="2000" dirty="0"/>
              <a:t>Se urmărește înlocuirea  </a:t>
            </a:r>
            <a:br>
              <a:rPr lang="ro-RO" sz="2000" dirty="0"/>
            </a:br>
            <a:r>
              <a:rPr lang="ro-RO" sz="1600" i="1" dirty="0"/>
              <a:t>volumului plasmatic </a:t>
            </a:r>
            <a:r>
              <a:rPr lang="ro-RO" sz="1600" b="1" dirty="0"/>
              <a:t>x</a:t>
            </a:r>
            <a:r>
              <a:rPr lang="ro-RO" sz="1600" dirty="0"/>
              <a:t> </a:t>
            </a:r>
            <a:r>
              <a:rPr lang="ro-RO" sz="1600" i="1" dirty="0"/>
              <a:t>1.5/ședință </a:t>
            </a:r>
            <a:br>
              <a:rPr lang="ro-RO" sz="2000" i="1" dirty="0"/>
            </a:br>
            <a:r>
              <a:rPr lang="ro-RO" sz="2000" dirty="0"/>
              <a:t>cu durata ședinței de 3-4 h, la 1-2 zile, 2 săptamâni</a:t>
            </a:r>
          </a:p>
          <a:p>
            <a:endParaRPr lang="en-US" sz="2000" dirty="0"/>
          </a:p>
        </p:txBody>
      </p:sp>
      <p:pic>
        <p:nvPicPr>
          <p:cNvPr id="5" name="Content Placeholder 5" descr="plasma.jpg">
            <a:extLst>
              <a:ext uri="{FF2B5EF4-FFF2-40B4-BE49-F238E27FC236}">
                <a16:creationId xmlns:a16="http://schemas.microsoft.com/office/drawing/2014/main" id="{66524841-7830-4E1F-9A07-559ED37B0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792" y="1895468"/>
            <a:ext cx="42386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775F77-578B-45F3-ADF6-67CE40124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11" descr="Untitled1.jpg">
            <a:extLst>
              <a:ext uri="{FF2B5EF4-FFF2-40B4-BE49-F238E27FC236}">
                <a16:creationId xmlns:a16="http://schemas.microsoft.com/office/drawing/2014/main" id="{674E0F04-9E61-4C0B-8FE6-8258C1249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992" y="1584380"/>
            <a:ext cx="4073950" cy="46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68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40282F-3787-462E-9EEC-402F42AD7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5DAB607-7CA3-45B0-8389-0047216D1EA3}"/>
              </a:ext>
            </a:extLst>
          </p:cNvPr>
          <p:cNvSpPr txBox="1">
            <a:spLocks/>
          </p:cNvSpPr>
          <p:nvPr/>
        </p:nvSpPr>
        <p:spPr>
          <a:xfrm>
            <a:off x="294196" y="2210317"/>
            <a:ext cx="6485642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Fiind</a:t>
            </a:r>
            <a:r>
              <a:rPr lang="en-US" dirty="0"/>
              <a:t> o </a:t>
            </a:r>
            <a:r>
              <a:rPr lang="en-US" dirty="0" err="1"/>
              <a:t>pr</a:t>
            </a:r>
            <a:r>
              <a:rPr lang="ro-RO" dirty="0"/>
              <a:t>o</a:t>
            </a:r>
            <a:r>
              <a:rPr lang="en-US" dirty="0" err="1"/>
              <a:t>cedur</a:t>
            </a:r>
            <a:r>
              <a:rPr lang="ro-RO" dirty="0"/>
              <a:t>ă</a:t>
            </a:r>
            <a:r>
              <a:rPr lang="en-US" dirty="0"/>
              <a:t> e</a:t>
            </a:r>
            <a:r>
              <a:rPr lang="ro-RO" dirty="0"/>
              <a:t>xt</a:t>
            </a:r>
            <a:r>
              <a:rPr lang="en-US" dirty="0" err="1"/>
              <a:t>racorporeal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necesit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anticoagulare</a:t>
            </a:r>
            <a:r>
              <a:rPr lang="en-US" dirty="0"/>
              <a:t> </a:t>
            </a:r>
            <a:r>
              <a:rPr lang="en-US" dirty="0" err="1"/>
              <a:t>sistemic</a:t>
            </a:r>
            <a:r>
              <a:rPr lang="ro-RO" dirty="0"/>
              <a:t>ă</a:t>
            </a:r>
            <a:r>
              <a:rPr lang="en-US" dirty="0"/>
              <a:t> cu </a:t>
            </a:r>
            <a:r>
              <a:rPr lang="en-US" b="1" dirty="0">
                <a:solidFill>
                  <a:srgbClr val="C00000"/>
                </a:solidFill>
              </a:rPr>
              <a:t>Heparin</a:t>
            </a:r>
            <a:r>
              <a:rPr lang="ro-RO" b="1" dirty="0">
                <a:solidFill>
                  <a:srgbClr val="C00000"/>
                </a:solidFill>
              </a:rPr>
              <a:t>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protec</a:t>
            </a:r>
            <a:r>
              <a:rPr lang="ro-RO" dirty="0"/>
              <a:t>ți</a:t>
            </a:r>
            <a:r>
              <a:rPr lang="en-US" dirty="0"/>
              <a:t>a</a:t>
            </a:r>
            <a:r>
              <a:rPr lang="ro-RO" dirty="0"/>
              <a:t> colmatării filtrului cu cheaguri, cu monitorizarea atentă a APTT și menținerea acestuia peste 50 sec.</a:t>
            </a:r>
          </a:p>
          <a:p>
            <a:endParaRPr lang="en-US" dirty="0"/>
          </a:p>
        </p:txBody>
      </p:sp>
      <p:pic>
        <p:nvPicPr>
          <p:cNvPr id="7" name="Picture 6" descr="1662395762590.jpg">
            <a:extLst>
              <a:ext uri="{FF2B5EF4-FFF2-40B4-BE49-F238E27FC236}">
                <a16:creationId xmlns:a16="http://schemas.microsoft.com/office/drawing/2014/main" id="{2B4255BC-3F26-48D3-8494-235C11589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569" y="1697611"/>
            <a:ext cx="2531821" cy="44120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ight Arrow 5">
            <a:extLst>
              <a:ext uri="{FF2B5EF4-FFF2-40B4-BE49-F238E27FC236}">
                <a16:creationId xmlns:a16="http://schemas.microsoft.com/office/drawing/2014/main" id="{2CD702E6-780F-475E-9065-08A772B3D10A}"/>
              </a:ext>
            </a:extLst>
          </p:cNvPr>
          <p:cNvSpPr/>
          <p:nvPr/>
        </p:nvSpPr>
        <p:spPr>
          <a:xfrm>
            <a:off x="6208338" y="34290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FC4D44-261A-44FB-9599-6D63E2F1B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1B316-90E6-4815-90B3-38E032F4519A}"/>
              </a:ext>
            </a:extLst>
          </p:cNvPr>
          <p:cNvSpPr txBox="1">
            <a:spLocks/>
          </p:cNvSpPr>
          <p:nvPr/>
        </p:nvSpPr>
        <p:spPr>
          <a:xfrm>
            <a:off x="217583" y="2400693"/>
            <a:ext cx="5625445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/>
              <a:t>Statusul procoagulant al pacientului a determinat colmatarea filtrului în 30 minute la începutul primelor ședințe de plasmafereză, astfel crescând numărul filtrelor utilizate, implicit costurile și blocarea procedurii de interes vital .</a:t>
            </a:r>
          </a:p>
          <a:p>
            <a:pPr>
              <a:buFont typeface="Arial" panose="020B0604020202020204" pitchFamily="34" charset="0"/>
              <a:buNone/>
            </a:pPr>
            <a:endParaRPr lang="ro-RO" dirty="0"/>
          </a:p>
        </p:txBody>
      </p:sp>
      <p:pic>
        <p:nvPicPr>
          <p:cNvPr id="4" name="Content Placeholder 4" descr="Untitled (2).jpg">
            <a:extLst>
              <a:ext uri="{FF2B5EF4-FFF2-40B4-BE49-F238E27FC236}">
                <a16:creationId xmlns:a16="http://schemas.microsoft.com/office/drawing/2014/main" id="{02282283-B552-415D-989E-EFC9F630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655189"/>
            <a:ext cx="35632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8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93A84B-4DC8-44E6-8AB1-5D172F865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2CE51D72-7924-43A4-ABDE-4DA33552A75D}"/>
              </a:ext>
            </a:extLst>
          </p:cNvPr>
          <p:cNvSpPr txBox="1">
            <a:spLocks/>
          </p:cNvSpPr>
          <p:nvPr/>
        </p:nvSpPr>
        <p:spPr>
          <a:xfrm>
            <a:off x="-876693" y="1630837"/>
            <a:ext cx="77724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/>
              <a:t>                Soluția</a:t>
            </a:r>
            <a:endParaRPr lang="en-US" dirty="0"/>
          </a:p>
        </p:txBody>
      </p:sp>
      <p:pic>
        <p:nvPicPr>
          <p:cNvPr id="4" name="Content Placeholder 13" descr="Untitled.jpg">
            <a:extLst>
              <a:ext uri="{FF2B5EF4-FFF2-40B4-BE49-F238E27FC236}">
                <a16:creationId xmlns:a16="http://schemas.microsoft.com/office/drawing/2014/main" id="{1B983D7E-8D34-4EEC-A6D9-0648B7796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12" y="2422999"/>
            <a:ext cx="2498442" cy="3774755"/>
          </a:xfrm>
          <a:prstGeom prst="rect">
            <a:avLst/>
          </a:prstGeom>
        </p:spPr>
      </p:pic>
      <p:pic>
        <p:nvPicPr>
          <p:cNvPr id="5" name="Content Placeholder 10" descr="1662395762590.jpg">
            <a:extLst>
              <a:ext uri="{FF2B5EF4-FFF2-40B4-BE49-F238E27FC236}">
                <a16:creationId xmlns:a16="http://schemas.microsoft.com/office/drawing/2014/main" id="{86632628-D4A5-4C40-93C8-0A9D97147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398" y="1583702"/>
            <a:ext cx="2388528" cy="4679722"/>
          </a:xfrm>
          <a:prstGeom prst="rect">
            <a:avLst/>
          </a:prstGeom>
        </p:spPr>
      </p:pic>
      <p:sp>
        <p:nvSpPr>
          <p:cNvPr id="6" name="Right Arrow 11">
            <a:extLst>
              <a:ext uri="{FF2B5EF4-FFF2-40B4-BE49-F238E27FC236}">
                <a16:creationId xmlns:a16="http://schemas.microsoft.com/office/drawing/2014/main" id="{AE8A67F3-DDC5-429A-886A-359D2BBDFBB6}"/>
              </a:ext>
            </a:extLst>
          </p:cNvPr>
          <p:cNvSpPr/>
          <p:nvPr/>
        </p:nvSpPr>
        <p:spPr>
          <a:xfrm>
            <a:off x="7140465" y="3539193"/>
            <a:ext cx="598018" cy="440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ntitled1.jpg">
            <a:extLst>
              <a:ext uri="{FF2B5EF4-FFF2-40B4-BE49-F238E27FC236}">
                <a16:creationId xmlns:a16="http://schemas.microsoft.com/office/drawing/2014/main" id="{50811841-2813-4DE3-87B2-06E8F9707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699" y="1780255"/>
            <a:ext cx="1517766" cy="2465632"/>
          </a:xfrm>
          <a:prstGeom prst="rect">
            <a:avLst/>
          </a:prstGeom>
        </p:spPr>
      </p:pic>
      <p:sp>
        <p:nvSpPr>
          <p:cNvPr id="8" name="Right Arrow 15">
            <a:extLst>
              <a:ext uri="{FF2B5EF4-FFF2-40B4-BE49-F238E27FC236}">
                <a16:creationId xmlns:a16="http://schemas.microsoft.com/office/drawing/2014/main" id="{6F042993-00CD-469F-BFA8-1318B1625302}"/>
              </a:ext>
            </a:extLst>
          </p:cNvPr>
          <p:cNvSpPr/>
          <p:nvPr/>
        </p:nvSpPr>
        <p:spPr>
          <a:xfrm>
            <a:off x="5222449" y="4821594"/>
            <a:ext cx="3089448" cy="377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B06AB1-EB38-46FA-B28A-9B2849012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D0AD2F-4FEF-400E-BE76-443FAE4CCD7A}"/>
              </a:ext>
            </a:extLst>
          </p:cNvPr>
          <p:cNvSpPr txBox="1">
            <a:spLocks/>
          </p:cNvSpPr>
          <p:nvPr/>
        </p:nvSpPr>
        <p:spPr>
          <a:xfrm>
            <a:off x="1981490" y="1548353"/>
            <a:ext cx="77724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/>
              <a:t>Sindromul Goodpasture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81E181-C5AC-455B-83DA-A2FFCA1CB913}"/>
              </a:ext>
            </a:extLst>
          </p:cNvPr>
          <p:cNvSpPr txBox="1">
            <a:spLocks/>
          </p:cNvSpPr>
          <p:nvPr/>
        </p:nvSpPr>
        <p:spPr>
          <a:xfrm>
            <a:off x="772998" y="2134117"/>
            <a:ext cx="10576874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A fost descris prima dată de Ernest Goodpasture în anul 1919.</a:t>
            </a:r>
          </a:p>
          <a:p>
            <a:r>
              <a:rPr lang="ro-RO" dirty="0"/>
              <a:t>Este o boală autoimună</a:t>
            </a:r>
          </a:p>
          <a:p>
            <a:r>
              <a:rPr lang="ro-RO" dirty="0"/>
              <a:t>Este o patologie compusă din triada : </a:t>
            </a:r>
            <a:br>
              <a:rPr lang="ro-RO" dirty="0"/>
            </a:br>
            <a:r>
              <a:rPr lang="ro-RO" dirty="0">
                <a:solidFill>
                  <a:srgbClr val="0070C0"/>
                </a:solidFill>
              </a:rPr>
              <a:t>glomerulonefrită rapid progresivă </a:t>
            </a:r>
            <a:br>
              <a:rPr lang="ro-RO" dirty="0"/>
            </a:br>
            <a:r>
              <a:rPr lang="ro-RO" dirty="0">
                <a:solidFill>
                  <a:srgbClr val="0070C0"/>
                </a:solidFill>
              </a:rPr>
              <a:t>hemoragie pulmonară </a:t>
            </a:r>
            <a:r>
              <a:rPr lang="ro-RO" dirty="0"/>
              <a:t>și prezența</a:t>
            </a:r>
            <a:br>
              <a:rPr lang="ro-RO" dirty="0"/>
            </a:br>
            <a:r>
              <a:rPr lang="ro-RO" dirty="0">
                <a:solidFill>
                  <a:srgbClr val="0070C0"/>
                </a:solidFill>
              </a:rPr>
              <a:t>anticorpilor anti-membrană bazală glomerulară</a:t>
            </a:r>
            <a:r>
              <a:rPr lang="ro-RO" dirty="0">
                <a:solidFill>
                  <a:srgbClr val="FFFF00"/>
                </a:solidFill>
              </a:rPr>
              <a:t> </a:t>
            </a:r>
            <a:r>
              <a:rPr lang="ro-RO" dirty="0"/>
              <a:t>(anti-MBG)</a:t>
            </a:r>
          </a:p>
          <a:p>
            <a:r>
              <a:rPr lang="ro-RO" dirty="0"/>
              <a:t>Incidența </a:t>
            </a:r>
            <a:r>
              <a:rPr lang="ro-RO" dirty="0">
                <a:solidFill>
                  <a:srgbClr val="0070C0"/>
                </a:solidFill>
              </a:rPr>
              <a:t>0,5 – 1,8 cazuri la un milion </a:t>
            </a:r>
          </a:p>
          <a:p>
            <a:r>
              <a:rPr lang="ro-RO" dirty="0"/>
              <a:t>Afectează mai mult bărbații</a:t>
            </a:r>
          </a:p>
          <a:p>
            <a:r>
              <a:rPr lang="ro-RO" dirty="0"/>
              <a:t>Debutul între vârsta de 20 -30 ani sau după 60 ani</a:t>
            </a:r>
          </a:p>
        </p:txBody>
      </p:sp>
    </p:spTree>
    <p:extLst>
      <p:ext uri="{BB962C8B-B14F-4D97-AF65-F5344CB8AC3E}">
        <p14:creationId xmlns:p14="http://schemas.microsoft.com/office/powerpoint/2010/main" val="3094637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FD4E41-6291-4D66-8782-B5C0C2D72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ijccem-4-054-001.jpg">
            <a:extLst>
              <a:ext uri="{FF2B5EF4-FFF2-40B4-BE49-F238E27FC236}">
                <a16:creationId xmlns:a16="http://schemas.microsoft.com/office/drawing/2014/main" id="{7BFE428D-D7FC-4131-AE74-01AEFBE3F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752" y="1574277"/>
            <a:ext cx="5918042" cy="2980567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4E8DB18-962E-457B-865D-9F083A84FBFC}"/>
              </a:ext>
            </a:extLst>
          </p:cNvPr>
          <p:cNvSpPr txBox="1">
            <a:spLocks/>
          </p:cNvSpPr>
          <p:nvPr/>
        </p:nvSpPr>
        <p:spPr>
          <a:xfrm>
            <a:off x="628167" y="4554844"/>
            <a:ext cx="10774837" cy="2212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800" dirty="0"/>
              <a:t>Introducerea anticoagulării regionale suplimentare cu Citrat pentru protecția filtrului ne-a ajutat să ducem la bun sfârșit procedurile de Plamafereză.</a:t>
            </a:r>
          </a:p>
          <a:p>
            <a:r>
              <a:rPr lang="ro-RO" sz="1800" dirty="0"/>
              <a:t>Tehnică existentă în unele țări UE, inexistentă în România.</a:t>
            </a:r>
          </a:p>
          <a:p>
            <a:r>
              <a:rPr lang="ro-RO" sz="1800" dirty="0"/>
              <a:t>Total 10 sedințe de plamafereză complete</a:t>
            </a:r>
          </a:p>
          <a:p>
            <a:r>
              <a:rPr lang="ro-RO" sz="1800" dirty="0"/>
              <a:t>Total kituri TPE 2000 utilizate – 15 bucăți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804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9346F0-2E50-4C11-B686-DEF443B24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BFA8CA7-9660-4E2C-824F-01A6F1E29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831643"/>
              </p:ext>
            </p:extLst>
          </p:nvPr>
        </p:nvGraphicFramePr>
        <p:xfrm>
          <a:off x="1860222" y="1602557"/>
          <a:ext cx="7736264" cy="466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6093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C77305-15F0-4EB3-BBD4-CB1345069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DA8D456-2B46-45F0-9EAD-76CEAC1C4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757644"/>
              </p:ext>
            </p:extLst>
          </p:nvPr>
        </p:nvGraphicFramePr>
        <p:xfrm>
          <a:off x="2611224" y="1494934"/>
          <a:ext cx="8220173" cy="475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6857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7385E2-B888-48FD-81CE-0FC294A49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01C9EC-86C1-454F-A5FB-20E593F20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05422"/>
              </p:ext>
            </p:extLst>
          </p:nvPr>
        </p:nvGraphicFramePr>
        <p:xfrm>
          <a:off x="2321350" y="1571030"/>
          <a:ext cx="7001759" cy="476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0262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4838D7-A7A4-4E9D-8268-8D938D4D6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WhatsApp Image 2023-11-18 at 9.09.17 PM.jpeg">
            <a:extLst>
              <a:ext uri="{FF2B5EF4-FFF2-40B4-BE49-F238E27FC236}">
                <a16:creationId xmlns:a16="http://schemas.microsoft.com/office/drawing/2014/main" id="{207977BB-4EC0-4D65-B104-7CCE74310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561" y="1652914"/>
            <a:ext cx="2400211" cy="45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26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4D9EEB-5228-4790-8DFF-D7A9C52A3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716A4-CE8E-4B9C-B1B1-D999FC90CEB5}"/>
              </a:ext>
            </a:extLst>
          </p:cNvPr>
          <p:cNvSpPr txBox="1">
            <a:spLocks/>
          </p:cNvSpPr>
          <p:nvPr/>
        </p:nvSpPr>
        <p:spPr>
          <a:xfrm>
            <a:off x="1838226" y="1677971"/>
            <a:ext cx="7772400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o-RO" sz="3200"/>
              <a:t>Scopuri atinse:</a:t>
            </a:r>
            <a:endParaRPr lang="ro-RO"/>
          </a:p>
          <a:p>
            <a:r>
              <a:rPr lang="ro-RO"/>
              <a:t>Dispariția hemoptiziei</a:t>
            </a:r>
          </a:p>
          <a:p>
            <a:r>
              <a:rPr lang="ro-RO"/>
              <a:t>Dispariția hematuriei macroscopice</a:t>
            </a:r>
          </a:p>
          <a:p>
            <a:r>
              <a:rPr lang="ro-RO"/>
              <a:t>Îmbunătățirea statusului clinic</a:t>
            </a:r>
          </a:p>
          <a:p>
            <a:endParaRPr lang="ro-RO"/>
          </a:p>
          <a:p>
            <a:pPr>
              <a:buFont typeface="Arial" panose="020B0604020202020204" pitchFamily="34" charset="0"/>
              <a:buNone/>
            </a:pPr>
            <a:r>
              <a:rPr lang="ro-RO" sz="3200"/>
              <a:t>Pierderi:</a:t>
            </a:r>
          </a:p>
          <a:p>
            <a:r>
              <a:rPr lang="ro-RO"/>
              <a:t>Includerea pacientului în programul de hemodializă cronică și în lista de așteptare </a:t>
            </a:r>
            <a:r>
              <a:rPr lang="en-US"/>
              <a:t>pentru</a:t>
            </a:r>
            <a:r>
              <a:rPr lang="ro-RO"/>
              <a:t> transplantului renal.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3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F3784B-96DA-4D4A-B340-42416DF70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EFC0B8-A385-44D5-8825-377A0B3FD556}"/>
              </a:ext>
            </a:extLst>
          </p:cNvPr>
          <p:cNvSpPr txBox="1">
            <a:spLocks/>
          </p:cNvSpPr>
          <p:nvPr/>
        </p:nvSpPr>
        <p:spPr>
          <a:xfrm>
            <a:off x="2209800" y="1600118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Pronostic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DA568E-0A9D-4653-AFE9-1BDCAEB826A0}"/>
              </a:ext>
            </a:extLst>
          </p:cNvPr>
          <p:cNvSpPr txBox="1">
            <a:spLocks/>
          </p:cNvSpPr>
          <p:nvPr/>
        </p:nvSpPr>
        <p:spPr>
          <a:xfrm>
            <a:off x="873549" y="2286000"/>
            <a:ext cx="11023077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400" dirty="0"/>
              <a:t>Este infuențat de momentul diagnosticării, de momentul inițierii tratamentului și gradul de insuficiență renală la prezentare</a:t>
            </a:r>
          </a:p>
          <a:p>
            <a:r>
              <a:rPr lang="ro-RO" sz="2400" dirty="0"/>
              <a:t>Într-un studiu de 123 de pacienți diagnosticați cu sindromul Goodpasture între 1986 și 2015, rata de supraviețuire la 5 ani a fost 83% </a:t>
            </a:r>
          </a:p>
          <a:p>
            <a:r>
              <a:rPr lang="ro-RO" sz="2400" dirty="0"/>
              <a:t>Pacienții care supraviețuiesc în primul an cu funcția renală neafectată au o evoluție bună</a:t>
            </a:r>
          </a:p>
          <a:p>
            <a:r>
              <a:rPr lang="ro-RO" sz="2400" dirty="0"/>
              <a:t>Dependența de dializă la prezentare a fost cel mai puternic predictor pentru boala renală în stadiul terminal.</a:t>
            </a:r>
          </a:p>
          <a:p>
            <a:r>
              <a:rPr lang="ro-RO" sz="2400" dirty="0"/>
              <a:t>Utilizarea plasmaferezei a fost asociată cu o rată a supraviețuirii mai mare</a:t>
            </a:r>
            <a:r>
              <a:rPr lang="en-US" sz="2400" dirty="0"/>
              <a:t> </a:t>
            </a:r>
            <a:r>
              <a:rPr lang="ro-RO" sz="2400" dirty="0"/>
              <a:t>și cu reluarea funcției renale în primele luni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0829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DDD4A8-2751-4248-99F1-78835AF9B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DB781-31EA-41F6-8A78-6C7613DDA6D9}"/>
              </a:ext>
            </a:extLst>
          </p:cNvPr>
          <p:cNvSpPr txBox="1">
            <a:spLocks/>
          </p:cNvSpPr>
          <p:nvPr/>
        </p:nvSpPr>
        <p:spPr>
          <a:xfrm>
            <a:off x="857839" y="1738830"/>
            <a:ext cx="10944520" cy="46021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/>
              <a:t>F</a:t>
            </a:r>
            <a:r>
              <a:rPr lang="en-US"/>
              <a:t>actori de prognostic favorabil:</a:t>
            </a:r>
          </a:p>
          <a:p>
            <a:r>
              <a:rPr lang="en-US"/>
              <a:t>Tratament agresiv cu corticosteroizi, plasmafereză și imunosupresoare.</a:t>
            </a:r>
          </a:p>
          <a:p>
            <a:r>
              <a:rPr lang="en-US"/>
              <a:t>Creatinină serică &lt; 5,7 mg/dL</a:t>
            </a:r>
            <a:br>
              <a:rPr lang="ro-RO"/>
            </a:br>
            <a:endParaRPr lang="ro-RO"/>
          </a:p>
          <a:p>
            <a:pPr marL="0" indent="0">
              <a:buFont typeface="Arial" panose="020B0604020202020204" pitchFamily="34" charset="0"/>
              <a:buNone/>
            </a:pPr>
            <a:r>
              <a:rPr lang="ro-RO"/>
              <a:t>F</a:t>
            </a:r>
            <a:r>
              <a:rPr lang="en-US"/>
              <a:t>actori de prognostic </a:t>
            </a:r>
            <a:r>
              <a:rPr lang="ro-RO"/>
              <a:t>nefavorabil</a:t>
            </a:r>
            <a:r>
              <a:rPr lang="en-US"/>
              <a:t>:</a:t>
            </a:r>
          </a:p>
          <a:p>
            <a:r>
              <a:rPr lang="en-US"/>
              <a:t>Creatinină serică  &gt; 5,7 mg/dL</a:t>
            </a:r>
          </a:p>
          <a:p>
            <a:r>
              <a:rPr lang="en-US"/>
              <a:t>Pacienții care necesită dializă pe termen lung</a:t>
            </a:r>
          </a:p>
          <a:p>
            <a:r>
              <a:rPr lang="en-US"/>
              <a:t>Rata de filtrare glomerulară (GFR) &lt;15 ml/min</a:t>
            </a:r>
          </a:p>
          <a:p>
            <a:r>
              <a:rPr lang="en-US"/>
              <a:t>V</a:t>
            </a:r>
            <a:r>
              <a:rPr lang="ro-RO"/>
              <a:t>â</a:t>
            </a:r>
            <a:r>
              <a:rPr lang="en-US"/>
              <a:t>rst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î</a:t>
            </a:r>
            <a:r>
              <a:rPr lang="en-US"/>
              <a:t>naintat</a:t>
            </a:r>
            <a:r>
              <a:rPr lang="ro-RO"/>
              <a:t>ă</a:t>
            </a:r>
            <a:endParaRPr lang="en-US"/>
          </a:p>
          <a:p>
            <a:r>
              <a:rPr lang="ro-RO"/>
              <a:t>Glomeruli cu </a:t>
            </a:r>
            <a:r>
              <a:rPr lang="en-US"/>
              <a:t>semilună care </a:t>
            </a:r>
            <a:r>
              <a:rPr lang="ro-RO"/>
              <a:t>reprezintă </a:t>
            </a:r>
            <a:r>
              <a:rPr lang="en-US"/>
              <a:t>mai mult de 80% din</a:t>
            </a:r>
            <a:r>
              <a:rPr lang="ro-RO"/>
              <a:t>tre</a:t>
            </a:r>
            <a:r>
              <a:rPr lang="en-US"/>
              <a:t> glomeruli</a:t>
            </a:r>
          </a:p>
          <a:p>
            <a:r>
              <a:rPr lang="en-US"/>
              <a:t>Anticorpii ANCA și anti-</a:t>
            </a:r>
            <a:r>
              <a:rPr lang="ro-RO"/>
              <a:t>MBG</a:t>
            </a:r>
            <a:r>
              <a:rPr lang="en-US"/>
              <a:t> prezenți împreună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69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58C3F1-93D3-4B15-97CF-7B430012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09328C3-9C33-418B-9278-376472DEBB85}"/>
              </a:ext>
            </a:extLst>
          </p:cNvPr>
          <p:cNvSpPr txBox="1">
            <a:spLocks/>
          </p:cNvSpPr>
          <p:nvPr/>
        </p:nvSpPr>
        <p:spPr>
          <a:xfrm>
            <a:off x="2185947" y="1606184"/>
            <a:ext cx="7772400" cy="5651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dirty="0"/>
              <a:t>Multumesc pentru sprijin! </a:t>
            </a:r>
            <a:endParaRPr lang="en-US" dirty="0"/>
          </a:p>
        </p:txBody>
      </p:sp>
      <p:pic>
        <p:nvPicPr>
          <p:cNvPr id="4" name="Content Placeholder 3" descr="294582417_594723595362958_2918681669575283121_n.jpg">
            <a:extLst>
              <a:ext uri="{FF2B5EF4-FFF2-40B4-BE49-F238E27FC236}">
                <a16:creationId xmlns:a16="http://schemas.microsoft.com/office/drawing/2014/main" id="{8E16310C-4E90-4989-BB3C-E86D25A6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82" y="2171334"/>
            <a:ext cx="3428188" cy="3428188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79C8019-7540-4D59-B9FE-CE13FD12FE6E}"/>
              </a:ext>
            </a:extLst>
          </p:cNvPr>
          <p:cNvSpPr txBox="1">
            <a:spLocks/>
          </p:cNvSpPr>
          <p:nvPr/>
        </p:nvSpPr>
        <p:spPr>
          <a:xfrm>
            <a:off x="2320565" y="5682713"/>
            <a:ext cx="6781800" cy="68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dirty="0"/>
              <a:t>Doctor in medicina, medic primar ATI, </a:t>
            </a:r>
            <a:r>
              <a:rPr lang="ro-RO" b="1" dirty="0"/>
              <a:t>Dr.Ciprian Gândac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157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C2D36D-116E-4893-A327-848B2AF73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5" descr="gp1.jpg">
            <a:extLst>
              <a:ext uri="{FF2B5EF4-FFF2-40B4-BE49-F238E27FC236}">
                <a16:creationId xmlns:a16="http://schemas.microsoft.com/office/drawing/2014/main" id="{8D42B784-AE10-4E9D-99A7-70ADA4407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66" y="1653324"/>
            <a:ext cx="4850876" cy="4531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39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38842-AA9D-46B6-A6EF-02042BA2D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D0CD7-F315-4533-B9A0-1C47E37AE290}"/>
              </a:ext>
            </a:extLst>
          </p:cNvPr>
          <p:cNvSpPr txBox="1">
            <a:spLocks/>
          </p:cNvSpPr>
          <p:nvPr/>
        </p:nvSpPr>
        <p:spPr>
          <a:xfrm>
            <a:off x="2300140" y="1584964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/>
              <a:t>Diagnostic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21C465-E2E0-4FA0-A76D-443FF9515C29}"/>
              </a:ext>
            </a:extLst>
          </p:cNvPr>
          <p:cNvSpPr txBox="1">
            <a:spLocks/>
          </p:cNvSpPr>
          <p:nvPr/>
        </p:nvSpPr>
        <p:spPr>
          <a:xfrm>
            <a:off x="1132787" y="2348576"/>
            <a:ext cx="10669571" cy="46157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Analize de sânge – pentru a investiga funcția renală și pentru a determina prezența anticorpilor anti-MBG</a:t>
            </a:r>
            <a:br>
              <a:rPr lang="ro-RO" dirty="0"/>
            </a:br>
            <a:endParaRPr lang="ro-RO" dirty="0"/>
          </a:p>
          <a:p>
            <a:r>
              <a:rPr lang="ro-RO" dirty="0"/>
              <a:t>Analiza urinii – pentru a determina prezența proteinuriei și hematuriei</a:t>
            </a:r>
            <a:br>
              <a:rPr lang="ro-RO" dirty="0"/>
            </a:br>
            <a:endParaRPr lang="ro-RO" dirty="0"/>
          </a:p>
          <a:p>
            <a:r>
              <a:rPr lang="ro-RO" dirty="0"/>
              <a:t>RX/CT Torace – pentru a evidenția afectarea pulmonară</a:t>
            </a:r>
            <a:br>
              <a:rPr lang="ro-RO" dirty="0"/>
            </a:br>
            <a:endParaRPr lang="ro-RO" dirty="0"/>
          </a:p>
          <a:p>
            <a:r>
              <a:rPr lang="ro-RO" dirty="0"/>
              <a:t>Biopsia renală – pentru a identifica glomerulonefrita și anticorpii anti-MBG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8C052C-0B58-412C-BA46-6978C894A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719059-694C-4DC4-98F0-3D211017949B}"/>
              </a:ext>
            </a:extLst>
          </p:cNvPr>
          <p:cNvSpPr txBox="1">
            <a:spLocks/>
          </p:cNvSpPr>
          <p:nvPr/>
        </p:nvSpPr>
        <p:spPr>
          <a:xfrm>
            <a:off x="2043260" y="1565437"/>
            <a:ext cx="7772400" cy="772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err="1"/>
              <a:t>Glomerul</a:t>
            </a:r>
            <a:r>
              <a:rPr lang="en-US" sz="1800" b="1" dirty="0"/>
              <a:t> normal versus </a:t>
            </a:r>
            <a:r>
              <a:rPr lang="en-US" sz="1800" b="1" dirty="0" err="1"/>
              <a:t>glomerul</a:t>
            </a:r>
            <a:r>
              <a:rPr lang="en-US" sz="1800" b="1" dirty="0"/>
              <a:t> cu </a:t>
            </a:r>
            <a:r>
              <a:rPr lang="en-US" sz="1800" b="1" dirty="0" err="1"/>
              <a:t>semilună</a:t>
            </a:r>
            <a:r>
              <a:rPr lang="en-US" sz="1800" b="1" dirty="0"/>
              <a:t>: imagine la </a:t>
            </a:r>
            <a:r>
              <a:rPr lang="en-US" sz="1800" b="1" dirty="0" err="1"/>
              <a:t>microscopia</a:t>
            </a:r>
            <a:r>
              <a:rPr lang="en-US" sz="1800" b="1" dirty="0"/>
              <a:t> </a:t>
            </a:r>
            <a:r>
              <a:rPr lang="en-US" sz="1800" b="1" dirty="0" err="1"/>
              <a:t>optică</a:t>
            </a:r>
            <a:br>
              <a:rPr lang="en-US" sz="1600" dirty="0"/>
            </a:br>
            <a:r>
              <a:rPr lang="en-US" sz="1600" dirty="0"/>
              <a:t>            </a:t>
            </a:r>
            <a:r>
              <a:rPr lang="en-US" sz="1600" dirty="0" err="1"/>
              <a:t>Prezenţa</a:t>
            </a:r>
            <a:r>
              <a:rPr lang="en-US" sz="1600" dirty="0"/>
              <a:t> de </a:t>
            </a:r>
            <a:r>
              <a:rPr lang="en-US" sz="1600" dirty="0" err="1"/>
              <a:t>semilune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spaţiul</a:t>
            </a:r>
            <a:r>
              <a:rPr lang="en-US" sz="1600" dirty="0"/>
              <a:t> de </a:t>
            </a:r>
            <a:r>
              <a:rPr lang="en-US" sz="1600" dirty="0" err="1"/>
              <a:t>filtrare</a:t>
            </a:r>
            <a:r>
              <a:rPr lang="en-US" sz="1600" dirty="0"/>
              <a:t>, </a:t>
            </a:r>
            <a:r>
              <a:rPr lang="en-US" sz="1600" dirty="0" err="1"/>
              <a:t>proliferarea</a:t>
            </a:r>
            <a:r>
              <a:rPr lang="en-US" sz="1600" dirty="0"/>
              <a:t> </a:t>
            </a:r>
            <a:r>
              <a:rPr lang="en-US" sz="1600" dirty="0" err="1"/>
              <a:t>celulelor</a:t>
            </a:r>
            <a:r>
              <a:rPr lang="en-US" sz="1600" dirty="0"/>
              <a:t> </a:t>
            </a:r>
            <a:r>
              <a:rPr lang="en-US" sz="1600" dirty="0" err="1"/>
              <a:t>mezangiale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infiltratul</a:t>
            </a:r>
            <a:r>
              <a:rPr lang="en-US" sz="1600" dirty="0"/>
              <a:t> </a:t>
            </a:r>
            <a:r>
              <a:rPr lang="en-US" sz="1600" dirty="0" err="1"/>
              <a:t>inflamator</a:t>
            </a:r>
            <a:r>
              <a:rPr lang="en-US" sz="1600" dirty="0"/>
              <a:t> </a:t>
            </a:r>
            <a:r>
              <a:rPr lang="en-US" sz="1600" dirty="0" err="1"/>
              <a:t>interstiţial</a:t>
            </a:r>
            <a:r>
              <a:rPr lang="en-US" sz="1600" dirty="0"/>
              <a:t> </a:t>
            </a:r>
            <a:r>
              <a:rPr lang="en-US" sz="1600" dirty="0" err="1"/>
              <a:t>perturbă</a:t>
            </a:r>
            <a:r>
              <a:rPr lang="en-US" sz="1600" dirty="0"/>
              <a:t> </a:t>
            </a:r>
            <a:r>
              <a:rPr lang="en-US" sz="1600" dirty="0" err="1"/>
              <a:t>funcţionalitatea</a:t>
            </a:r>
            <a:r>
              <a:rPr lang="en-US" sz="1600" dirty="0"/>
              <a:t> </a:t>
            </a:r>
            <a:r>
              <a:rPr lang="en-US" sz="1600" dirty="0" err="1"/>
              <a:t>nefronului</a:t>
            </a:r>
            <a:r>
              <a:rPr lang="en-US" sz="1600" dirty="0"/>
              <a:t>.</a:t>
            </a:r>
          </a:p>
        </p:txBody>
      </p:sp>
      <p:pic>
        <p:nvPicPr>
          <p:cNvPr id="4" name="Content Placeholder 5" descr="revised-Fig-1-768x768.jpg">
            <a:extLst>
              <a:ext uri="{FF2B5EF4-FFF2-40B4-BE49-F238E27FC236}">
                <a16:creationId xmlns:a16="http://schemas.microsoft.com/office/drawing/2014/main" id="{E5A5C4BA-3A55-41C7-AA56-9FBF216D7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960" y="2337847"/>
            <a:ext cx="3849952" cy="3782409"/>
          </a:xfrm>
          <a:prstGeom prst="rect">
            <a:avLst/>
          </a:prstGeom>
        </p:spPr>
      </p:pic>
      <p:pic>
        <p:nvPicPr>
          <p:cNvPr id="5" name="Picture 4" descr="kidneyrpgnMurshed02.jpg">
            <a:extLst>
              <a:ext uri="{FF2B5EF4-FFF2-40B4-BE49-F238E27FC236}">
                <a16:creationId xmlns:a16="http://schemas.microsoft.com/office/drawing/2014/main" id="{AE9C1B82-1F59-4B01-B93C-829C906D8D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460" y="2337847"/>
            <a:ext cx="4010612" cy="37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71F1CB-AFCA-473D-9C43-E11559259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5F2366-E7C6-407F-B82E-D0C3DCF9B259}"/>
              </a:ext>
            </a:extLst>
          </p:cNvPr>
          <p:cNvSpPr txBox="1">
            <a:spLocks/>
          </p:cNvSpPr>
          <p:nvPr/>
        </p:nvSpPr>
        <p:spPr>
          <a:xfrm>
            <a:off x="2394408" y="1566111"/>
            <a:ext cx="77724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/>
              <a:t>Colorarea prin imunofluorescență arată colorarea</a:t>
            </a:r>
            <a:r>
              <a:rPr lang="ro-RO" sz="1800"/>
              <a:t> </a:t>
            </a:r>
            <a:r>
              <a:rPr lang="en-US" sz="1800"/>
              <a:t>liniară</a:t>
            </a:r>
            <a:r>
              <a:rPr lang="ro-RO" sz="1800"/>
              <a:t> a</a:t>
            </a:r>
            <a:r>
              <a:rPr lang="en-US" sz="1800"/>
              <a:t> </a:t>
            </a:r>
            <a:r>
              <a:rPr lang="ro-RO" sz="1800"/>
              <a:t>MBG</a:t>
            </a:r>
            <a:r>
              <a:rPr lang="en-US" sz="1800"/>
              <a:t> pentru IgG în concordanță cu boala Goodpasture</a:t>
            </a:r>
            <a:endParaRPr lang="en-US" sz="1800" dirty="0"/>
          </a:p>
        </p:txBody>
      </p:sp>
      <p:pic>
        <p:nvPicPr>
          <p:cNvPr id="4" name="Content Placeholder 3" descr="kidneyrpgnMurshed19.jpg">
            <a:extLst>
              <a:ext uri="{FF2B5EF4-FFF2-40B4-BE49-F238E27FC236}">
                <a16:creationId xmlns:a16="http://schemas.microsoft.com/office/drawing/2014/main" id="{6B575749-47F0-4B48-9BE8-91F210A56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716" y="2328420"/>
            <a:ext cx="4888567" cy="36786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803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096110-B122-414F-8717-2562ECCDD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6D111B-5BF2-4096-BCCD-AD22594875FB}"/>
              </a:ext>
            </a:extLst>
          </p:cNvPr>
          <p:cNvSpPr txBox="1">
            <a:spLocks/>
          </p:cNvSpPr>
          <p:nvPr/>
        </p:nvSpPr>
        <p:spPr>
          <a:xfrm>
            <a:off x="2281287" y="1528714"/>
            <a:ext cx="77724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/>
              <a:t>Strategii de tratament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A7B1D8-B5A4-46A3-BD0E-BD422911BC33}"/>
              </a:ext>
            </a:extLst>
          </p:cNvPr>
          <p:cNvSpPr txBox="1">
            <a:spLocks/>
          </p:cNvSpPr>
          <p:nvPr/>
        </p:nvSpPr>
        <p:spPr>
          <a:xfrm>
            <a:off x="573464" y="2214514"/>
            <a:ext cx="861767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CORTICOSTEROIZI</a:t>
            </a:r>
            <a:br>
              <a:rPr lang="ro-RO" dirty="0"/>
            </a:br>
            <a:br>
              <a:rPr lang="ro-RO" dirty="0"/>
            </a:br>
            <a:br>
              <a:rPr lang="ro-RO" dirty="0"/>
            </a:br>
            <a:endParaRPr lang="ro-RO" dirty="0"/>
          </a:p>
          <a:p>
            <a:pPr marL="1027113" algn="ctr"/>
            <a:r>
              <a:rPr lang="en-US" dirty="0"/>
              <a:t> </a:t>
            </a:r>
            <a:r>
              <a:rPr lang="ro-RO" dirty="0"/>
              <a:t>IMUNOSUPRESOARE</a:t>
            </a:r>
            <a:br>
              <a:rPr lang="ro-RO" dirty="0"/>
            </a:br>
            <a:br>
              <a:rPr lang="ro-RO" dirty="0"/>
            </a:br>
            <a:endParaRPr lang="ro-RO" dirty="0"/>
          </a:p>
          <a:p>
            <a:pPr marL="5768975"/>
            <a:r>
              <a:rPr lang="ro-RO" dirty="0"/>
              <a:t>PLASMAFEREZĂ</a:t>
            </a:r>
            <a:endParaRPr lang="en-US" dirty="0"/>
          </a:p>
        </p:txBody>
      </p:sp>
      <p:pic>
        <p:nvPicPr>
          <p:cNvPr id="5" name="Picture 4" descr="selain-dexamethasone-steroid-prednison-sedang-diuji-mengobati-pasien-covid-19-kritis.jpg">
            <a:extLst>
              <a:ext uri="{FF2B5EF4-FFF2-40B4-BE49-F238E27FC236}">
                <a16:creationId xmlns:a16="http://schemas.microsoft.com/office/drawing/2014/main" id="{497C5441-15AC-4BF8-B5CC-BAC1BA37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87" y="2214514"/>
            <a:ext cx="2743200" cy="1371600"/>
          </a:xfrm>
          <a:prstGeom prst="rect">
            <a:avLst/>
          </a:prstGeom>
        </p:spPr>
      </p:pic>
      <p:pic>
        <p:nvPicPr>
          <p:cNvPr id="6" name="Picture 5" descr="2731156-648x648.jpeg">
            <a:extLst>
              <a:ext uri="{FF2B5EF4-FFF2-40B4-BE49-F238E27FC236}">
                <a16:creationId xmlns:a16="http://schemas.microsoft.com/office/drawing/2014/main" id="{1593F22A-8E07-4F7D-8AF1-EC0159712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7751" y="2721823"/>
            <a:ext cx="2171700" cy="2171700"/>
          </a:xfrm>
          <a:prstGeom prst="rect">
            <a:avLst/>
          </a:prstGeom>
        </p:spPr>
      </p:pic>
      <p:pic>
        <p:nvPicPr>
          <p:cNvPr id="7" name="Picture 6" descr="download.jpg">
            <a:extLst>
              <a:ext uri="{FF2B5EF4-FFF2-40B4-BE49-F238E27FC236}">
                <a16:creationId xmlns:a16="http://schemas.microsoft.com/office/drawing/2014/main" id="{DD8C1783-39F6-4E9D-B946-05113F454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451" y="3265319"/>
            <a:ext cx="2209800" cy="24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8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4920F0-CB9E-4FDE-BF68-C0EDD895F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FC54AA-BED0-43AF-AEFB-72E42AC28F52}"/>
              </a:ext>
            </a:extLst>
          </p:cNvPr>
          <p:cNvSpPr txBox="1">
            <a:spLocks/>
          </p:cNvSpPr>
          <p:nvPr/>
        </p:nvSpPr>
        <p:spPr>
          <a:xfrm>
            <a:off x="1981200" y="1518976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Prezentare de caz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22CFFA-7884-4C95-8620-928A86E50F06}"/>
              </a:ext>
            </a:extLst>
          </p:cNvPr>
          <p:cNvSpPr txBox="1">
            <a:spLocks/>
          </p:cNvSpPr>
          <p:nvPr/>
        </p:nvSpPr>
        <p:spPr>
          <a:xfrm>
            <a:off x="1003954" y="2218599"/>
            <a:ext cx="10666429" cy="50901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o-RO" u="sng"/>
              <a:t>Scurt istoric</a:t>
            </a:r>
            <a:r>
              <a:rPr lang="ro-RO"/>
              <a:t>: pacient în vârstă de 19 ani cu episoade repetate de hemoptizie în ultimii 4 ani – neinvestigate, se internează pe secția ATI/Nefrologie prin transfer de la Pneumoftiziologie.</a:t>
            </a:r>
          </a:p>
          <a:p>
            <a:pPr>
              <a:buFont typeface="Arial" panose="020B0604020202020204" pitchFamily="34" charset="0"/>
              <a:buNone/>
            </a:pPr>
            <a:r>
              <a:rPr lang="ro-RO" u="sng"/>
              <a:t>Tablou clinic</a:t>
            </a:r>
            <a:r>
              <a:rPr lang="ro-RO"/>
              <a:t>: insuficiență respiratorie acută, hemoptizie, dispnee, edeme gambiere bilaterale, hematurie macroscopică, frisoane</a:t>
            </a:r>
          </a:p>
          <a:p>
            <a:pPr>
              <a:buFont typeface="Arial" panose="020B0604020202020204" pitchFamily="34" charset="0"/>
              <a:buNone/>
            </a:pPr>
            <a:r>
              <a:rPr lang="ro-RO" u="sng"/>
              <a:t>Investigații paraclinice</a:t>
            </a:r>
            <a:r>
              <a:rPr lang="ro-RO"/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ro-RO"/>
              <a:t>   Sânge: probe inflamatorii reacționate ( leucocite 13.500/ul, PCR=46.8 mg/l), probe renale crescute ( creatinină=2.5 mg/dl, uree=112 mg/dl), anemie severă (Hb=6.3 g/dl)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5341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87F625-D716-4EC3-AF07-851858371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648EF-0EEC-4357-B074-3B0807BC6715}"/>
              </a:ext>
            </a:extLst>
          </p:cNvPr>
          <p:cNvSpPr txBox="1">
            <a:spLocks/>
          </p:cNvSpPr>
          <p:nvPr/>
        </p:nvSpPr>
        <p:spPr>
          <a:xfrm>
            <a:off x="377072" y="1611984"/>
            <a:ext cx="11453567" cy="44078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o-RO" sz="2400" dirty="0"/>
              <a:t>Urină: proteinurie (300 mg), hematii ↑↑↑, raport albumina urinară/creatinina urinară= 6178 mg/g (peste 300 mg/g- posibil afectare renală severă)</a:t>
            </a:r>
            <a:br>
              <a:rPr lang="ro-RO" sz="2400" dirty="0"/>
            </a:br>
            <a:endParaRPr lang="ro-RO" sz="2400" dirty="0"/>
          </a:p>
          <a:p>
            <a:pPr>
              <a:buFont typeface="Arial" panose="020B0604020202020204" pitchFamily="34" charset="0"/>
              <a:buNone/>
            </a:pPr>
            <a:r>
              <a:rPr lang="ro-RO" sz="2400" dirty="0"/>
              <a:t>Urocultură</a:t>
            </a:r>
            <a:r>
              <a:rPr lang="en-US" sz="2400" dirty="0"/>
              <a:t>: </a:t>
            </a:r>
            <a:r>
              <a:rPr lang="ro-RO" sz="2400" dirty="0"/>
              <a:t>negativă </a:t>
            </a:r>
          </a:p>
          <a:p>
            <a:pPr>
              <a:buFont typeface="Arial" panose="020B0604020202020204" pitchFamily="34" charset="0"/>
              <a:buNone/>
            </a:pPr>
            <a:endParaRPr lang="ro-RO" sz="2400" dirty="0"/>
          </a:p>
          <a:p>
            <a:pPr>
              <a:buFont typeface="Arial" panose="020B0604020202020204" pitchFamily="34" charset="0"/>
              <a:buNone/>
            </a:pPr>
            <a:r>
              <a:rPr lang="ro-RO" sz="2400" dirty="0"/>
              <a:t>Radiografie toracică: </a:t>
            </a:r>
          </a:p>
          <a:p>
            <a:pPr>
              <a:buFont typeface="Arial" panose="020B0604020202020204" pitchFamily="34" charset="0"/>
              <a:buNone/>
            </a:pPr>
            <a:r>
              <a:rPr lang="ro-RO" sz="2400" dirty="0"/>
              <a:t>microopacități pulmonare</a:t>
            </a:r>
          </a:p>
          <a:p>
            <a:pPr>
              <a:buFont typeface="Arial" panose="020B0604020202020204" pitchFamily="34" charset="0"/>
              <a:buNone/>
            </a:pPr>
            <a:r>
              <a:rPr lang="ro-RO" sz="2400" dirty="0"/>
              <a:t>cu tendință la confluare și</a:t>
            </a:r>
          </a:p>
          <a:p>
            <a:pPr>
              <a:buFont typeface="Arial" panose="020B0604020202020204" pitchFamily="34" charset="0"/>
              <a:buNone/>
            </a:pPr>
            <a:r>
              <a:rPr lang="ro-RO" sz="2400" dirty="0"/>
              <a:t>formare de focare de</a:t>
            </a:r>
          </a:p>
          <a:p>
            <a:pPr>
              <a:buFont typeface="Arial" panose="020B0604020202020204" pitchFamily="34" charset="0"/>
              <a:buNone/>
            </a:pPr>
            <a:r>
              <a:rPr lang="ro-RO" sz="2400" dirty="0"/>
              <a:t>umplere alveolară bilateral</a:t>
            </a:r>
          </a:p>
          <a:p>
            <a:pPr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4" name="Picture 3" descr="alveolar_hemorrhage_goodpastures_syndrome_high.jpg">
            <a:extLst>
              <a:ext uri="{FF2B5EF4-FFF2-40B4-BE49-F238E27FC236}">
                <a16:creationId xmlns:a16="http://schemas.microsoft.com/office/drawing/2014/main" id="{E27F894E-F75B-493C-A737-F62891D82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412" y="2328421"/>
            <a:ext cx="3779296" cy="385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73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1137</Words>
  <Application>Microsoft Office PowerPoint</Application>
  <PresentationFormat>Widescreen</PresentationFormat>
  <Paragraphs>113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vlad</cp:lastModifiedBy>
  <cp:revision>14</cp:revision>
  <dcterms:created xsi:type="dcterms:W3CDTF">2023-10-25T07:09:48Z</dcterms:created>
  <dcterms:modified xsi:type="dcterms:W3CDTF">2023-11-23T09:09:07Z</dcterms:modified>
</cp:coreProperties>
</file>