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5"/>
  </p:notesMasterIdLst>
  <p:sldIdLst>
    <p:sldId id="256" r:id="rId2"/>
    <p:sldId id="279" r:id="rId3"/>
    <p:sldId id="258" r:id="rId4"/>
    <p:sldId id="280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461C8-E445-41EC-890F-B9A583AE7A6E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97913-8221-4B71-B92F-8D0E8B4CE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11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97913-8221-4B71-B92F-8D0E8B4CEE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02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97913-8221-4B71-B92F-8D0E8B4CEE6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504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309407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343783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481191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0D661EF5-820E-4A67-9509-B5615A17C0C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41570" y="6292104"/>
            <a:ext cx="11804541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E5EC42-C0D6-40C0-AEC1-EAD209EA0D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1570" y="290982"/>
            <a:ext cx="4562661" cy="79336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31ED9C7-8D4E-4124-990E-9238725323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09485" y="241710"/>
            <a:ext cx="1959425" cy="5455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4B60E56-07E1-4BC5-A496-3F0F72362DF2}"/>
              </a:ext>
            </a:extLst>
          </p:cNvPr>
          <p:cNvSpPr txBox="1"/>
          <p:nvPr userDrawn="1"/>
        </p:nvSpPr>
        <p:spPr>
          <a:xfrm>
            <a:off x="9733159" y="1276970"/>
            <a:ext cx="20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Satu Mare</a:t>
            </a:r>
          </a:p>
          <a:p>
            <a:pPr algn="r"/>
            <a:r>
              <a:rPr lang="fr-FR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27-28 </a:t>
            </a:r>
            <a:r>
              <a:rPr lang="fr-FR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octombrie</a:t>
            </a:r>
            <a:r>
              <a:rPr lang="fr-FR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2023</a:t>
            </a:r>
            <a:endParaRPr lang="en-US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A253B4-D80A-44CF-849E-50B7DB9287C0}"/>
              </a:ext>
            </a:extLst>
          </p:cNvPr>
          <p:cNvSpPr txBox="1"/>
          <p:nvPr userDrawn="1"/>
        </p:nvSpPr>
        <p:spPr>
          <a:xfrm>
            <a:off x="1090864" y="1300380"/>
            <a:ext cx="31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ROcHUs</a:t>
            </a:r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–Care for health in Satu Mare and </a:t>
            </a:r>
          </a:p>
          <a:p>
            <a:r>
              <a:rPr lang="en-US" sz="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Szabolcs-Szatmár-Bereg</a:t>
            </a:r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counties </a:t>
            </a:r>
            <a:r>
              <a:rPr lang="en-US" sz="8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ROHU 457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AB3D8CE-C534-42FF-A82C-EEA388EFA26E}"/>
              </a:ext>
            </a:extLst>
          </p:cNvPr>
          <p:cNvCxnSpPr>
            <a:cxnSpLocks/>
          </p:cNvCxnSpPr>
          <p:nvPr userDrawn="1"/>
        </p:nvCxnSpPr>
        <p:spPr>
          <a:xfrm>
            <a:off x="314633" y="1732547"/>
            <a:ext cx="116413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3AA658-ECDC-443A-BB8F-5D99E30302D2}"/>
              </a:ext>
            </a:extLst>
          </p:cNvPr>
          <p:cNvCxnSpPr>
            <a:cxnSpLocks/>
          </p:cNvCxnSpPr>
          <p:nvPr userDrawn="1"/>
        </p:nvCxnSpPr>
        <p:spPr>
          <a:xfrm>
            <a:off x="241570" y="6300124"/>
            <a:ext cx="118045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493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408986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861063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218925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772614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30045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29645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936546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688196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5F32F42-261A-4C48-A875-8E04E2F7513D}"/>
              </a:ext>
            </a:extLst>
          </p:cNvPr>
          <p:cNvSpPr txBox="1">
            <a:spLocks/>
          </p:cNvSpPr>
          <p:nvPr userDrawn="1"/>
        </p:nvSpPr>
        <p:spPr>
          <a:xfrm>
            <a:off x="4295085" y="1300381"/>
            <a:ext cx="7387771" cy="36512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CONFERINȚA PROFESIONALĂ CALITATEA ŞI SIGURANŢA </a:t>
            </a:r>
            <a:b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ÎNGRIJIRILOR CHIRURGICALE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F7D330-FF1B-4E1F-B2EB-AE203D9F0D1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41570" y="290982"/>
            <a:ext cx="4562661" cy="79336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3492695-AC7E-441B-97A8-5F2D17293D2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709485" y="241710"/>
            <a:ext cx="1959425" cy="5455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EFA36-D8FB-4B22-A483-B45BF87343B5}"/>
              </a:ext>
            </a:extLst>
          </p:cNvPr>
          <p:cNvSpPr txBox="1"/>
          <p:nvPr userDrawn="1"/>
        </p:nvSpPr>
        <p:spPr>
          <a:xfrm>
            <a:off x="9733159" y="1276970"/>
            <a:ext cx="20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Satu Mare</a:t>
            </a:r>
          </a:p>
          <a:p>
            <a:pPr algn="r"/>
            <a:r>
              <a:rPr lang="fr-FR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27-28 </a:t>
            </a:r>
            <a:r>
              <a:rPr lang="fr-FR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octombrie</a:t>
            </a:r>
            <a:r>
              <a:rPr lang="fr-FR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2023</a:t>
            </a:r>
            <a:endParaRPr lang="en-US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277923-566A-4987-9C30-DDF8AB2A405D}"/>
              </a:ext>
            </a:extLst>
          </p:cNvPr>
          <p:cNvSpPr txBox="1"/>
          <p:nvPr userDrawn="1"/>
        </p:nvSpPr>
        <p:spPr>
          <a:xfrm>
            <a:off x="1090864" y="1300380"/>
            <a:ext cx="31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ROcHUs</a:t>
            </a:r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–Care for health in Satu Mare and </a:t>
            </a:r>
          </a:p>
          <a:p>
            <a:r>
              <a:rPr lang="en-US" sz="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Szabolcs-Szatmár-Bereg</a:t>
            </a:r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counties </a:t>
            </a:r>
            <a:r>
              <a:rPr lang="en-US" sz="8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ROHU 457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8EF0C7-3214-40C5-9792-6ADEDEDBA8DE}"/>
              </a:ext>
            </a:extLst>
          </p:cNvPr>
          <p:cNvCxnSpPr>
            <a:cxnSpLocks/>
          </p:cNvCxnSpPr>
          <p:nvPr userDrawn="1"/>
        </p:nvCxnSpPr>
        <p:spPr>
          <a:xfrm>
            <a:off x="314633" y="1732547"/>
            <a:ext cx="116413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F0A3DA-E95D-4001-9324-6E4DEB0AF5E2}"/>
              </a:ext>
            </a:extLst>
          </p:cNvPr>
          <p:cNvCxnSpPr>
            <a:cxnSpLocks/>
          </p:cNvCxnSpPr>
          <p:nvPr userDrawn="1"/>
        </p:nvCxnSpPr>
        <p:spPr>
          <a:xfrm>
            <a:off x="241570" y="6300124"/>
            <a:ext cx="118045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32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04964F-6EF6-4F3C-9890-E16C231B465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68940" y="6292104"/>
            <a:ext cx="11770659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362529C6-9B50-473F-AB4F-CA9C5F80015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1943100"/>
            <a:ext cx="12039600" cy="402431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r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None/>
              <a:defRPr/>
            </a:pPr>
            <a:endParaRPr lang="en-US" sz="2400" b="1" dirty="0">
              <a:solidFill>
                <a:prstClr val="black"/>
              </a:solidFill>
              <a:latin typeface="Corbel" panose="020B0503020204020204"/>
            </a:endParaRPr>
          </a:p>
          <a:p>
            <a:pPr marL="0" indent="0" algn="r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None/>
              <a:defRPr/>
            </a:pPr>
            <a:endParaRPr lang="en-US" sz="2400" b="1" dirty="0">
              <a:solidFill>
                <a:prstClr val="black"/>
              </a:solidFill>
              <a:latin typeface="Corbel" panose="020B0503020204020204"/>
            </a:endParaRPr>
          </a:p>
          <a:p>
            <a:pPr marL="0" indent="0" algn="r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None/>
              <a:defRPr/>
            </a:pPr>
            <a:endParaRPr lang="en-US" sz="2400" b="1" dirty="0">
              <a:solidFill>
                <a:prstClr val="black"/>
              </a:solidFill>
              <a:latin typeface="Corbel" panose="020B0503020204020204"/>
            </a:endParaRPr>
          </a:p>
          <a:p>
            <a:pPr marL="0" indent="0" algn="r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None/>
              <a:defRPr/>
            </a:pPr>
            <a:endParaRPr lang="en-US" sz="2400" b="1" dirty="0">
              <a:solidFill>
                <a:prstClr val="black"/>
              </a:solidFill>
              <a:latin typeface="Corbel" panose="020B0503020204020204"/>
            </a:endParaRPr>
          </a:p>
          <a:p>
            <a:pPr marL="0" indent="0" algn="r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None/>
              <a:defRPr/>
            </a:pPr>
            <a:endParaRPr lang="en-US" sz="2400" b="1" dirty="0">
              <a:solidFill>
                <a:prstClr val="black"/>
              </a:solidFill>
              <a:latin typeface="Corbel" panose="020B0503020204020204"/>
            </a:endParaRPr>
          </a:p>
          <a:p>
            <a:pPr marL="0" indent="0" algn="ctr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None/>
              <a:defRPr/>
            </a:pPr>
            <a:r>
              <a:rPr lang="ro-RO" sz="2400" b="1" dirty="0">
                <a:solidFill>
                  <a:prstClr val="black"/>
                </a:solidFill>
                <a:latin typeface="Corbel" panose="020B0503020204020204"/>
              </a:rPr>
              <a:t>Raluca Tarba</a:t>
            </a:r>
          </a:p>
          <a:p>
            <a:pPr marL="0" indent="0" algn="ctr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None/>
              <a:defRPr/>
            </a:pPr>
            <a:r>
              <a:rPr lang="ro-RO" sz="2400" b="1" dirty="0">
                <a:solidFill>
                  <a:prstClr val="black"/>
                </a:solidFill>
                <a:latin typeface="Corbel" panose="020B0503020204020204"/>
              </a:rPr>
              <a:t>Director de ingrijiri</a:t>
            </a:r>
          </a:p>
          <a:p>
            <a:pPr marL="0" indent="0" algn="ctr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None/>
              <a:defRPr/>
            </a:pPr>
            <a:r>
              <a:rPr lang="ro-RO" sz="2400" b="1" dirty="0">
                <a:solidFill>
                  <a:prstClr val="black"/>
                </a:solidFill>
                <a:latin typeface="Corbel" panose="020B0503020204020204"/>
              </a:rPr>
              <a:t>Spitalul Judetean de Urgenta Satu Mare</a:t>
            </a:r>
            <a:endParaRPr lang="en-US" sz="2400" b="1" dirty="0">
              <a:solidFill>
                <a:prstClr val="black"/>
              </a:solidFill>
              <a:latin typeface="Corbel" panose="020B0503020204020204"/>
            </a:endParaRPr>
          </a:p>
          <a:p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78992C2-31F4-4578-9897-E7D4471DE1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06114" y="241710"/>
            <a:ext cx="1469569" cy="54556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E92DF5-FE4D-43C8-A517-ACB8226D6501}"/>
              </a:ext>
            </a:extLst>
          </p:cNvPr>
          <p:cNvCxnSpPr/>
          <p:nvPr/>
        </p:nvCxnSpPr>
        <p:spPr>
          <a:xfrm>
            <a:off x="2470484" y="1732547"/>
            <a:ext cx="78051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622FB5-551B-4AF2-B21C-ECF78FDA2C89}"/>
              </a:ext>
            </a:extLst>
          </p:cNvPr>
          <p:cNvCxnSpPr/>
          <p:nvPr/>
        </p:nvCxnSpPr>
        <p:spPr>
          <a:xfrm>
            <a:off x="2470484" y="6300124"/>
            <a:ext cx="78051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0F4A961D-53C1-491D-A5BC-5A335008EF6D}"/>
              </a:ext>
            </a:extLst>
          </p:cNvPr>
          <p:cNvSpPr txBox="1">
            <a:spLocks/>
          </p:cNvSpPr>
          <p:nvPr/>
        </p:nvSpPr>
        <p:spPr>
          <a:xfrm>
            <a:off x="1152525" y="1818794"/>
            <a:ext cx="9297988" cy="232833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>
                <a:solidFill>
                  <a:sysClr val="windowText" lastClr="000000"/>
                </a:solidFill>
                <a:latin typeface="Corbel" panose="020B0503020204020204"/>
              </a:rPr>
              <a:t>Interventii cu impact major </a:t>
            </a:r>
            <a:br>
              <a:rPr lang="en-US" b="1">
                <a:solidFill>
                  <a:sysClr val="windowText" lastClr="000000"/>
                </a:solidFill>
                <a:latin typeface="Corbel" panose="020B0503020204020204"/>
              </a:rPr>
            </a:br>
            <a:r>
              <a:rPr lang="en-US" b="1">
                <a:solidFill>
                  <a:sysClr val="windowText" lastClr="000000"/>
                </a:solidFill>
                <a:latin typeface="Corbel" panose="020B0503020204020204"/>
              </a:rPr>
              <a:t>în prevenirea infectiilor asociate asistentei medicale</a:t>
            </a:r>
            <a:endParaRPr lang="en-US" b="1" dirty="0">
              <a:solidFill>
                <a:sysClr val="windowText" lastClr="000000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2392217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9EE413-F82F-4A8E-8E25-EBFEFBBAA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40" y="2406273"/>
            <a:ext cx="6940280" cy="45707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E881B8-9C9B-43EA-8718-35A440992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952" y="1580311"/>
            <a:ext cx="10016596" cy="11724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C0CF42-C68B-4E2C-8A26-27ED669D4D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7467" y="2678532"/>
            <a:ext cx="3453884" cy="3341313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5D51DA7-88CF-4495-805A-C154B7064B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68940" y="6292104"/>
            <a:ext cx="11770659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087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3E3E9D-70DF-459E-8CF5-EAB19F76F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683" y="1492330"/>
            <a:ext cx="8230313" cy="10729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30553D-86EB-40D0-93AA-DF74F1842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8" y="2257425"/>
            <a:ext cx="6437934" cy="41283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402F1C-D69C-42C0-AC52-D338F814FE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0834" y="2484928"/>
            <a:ext cx="2757092" cy="35796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814467-1B62-46BA-A92B-A4042A5F1B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2335" y="3979651"/>
            <a:ext cx="1792379" cy="335309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0F95BE15-081C-4829-8A7B-6B63D271824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68940" y="6292104"/>
            <a:ext cx="11770659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361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A22D56-46F9-42A5-B08B-B1316A113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838" y="4992730"/>
            <a:ext cx="9528874" cy="14819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6CB212-17A1-4507-93D9-E87D773DF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853" y="1781174"/>
            <a:ext cx="6334293" cy="3211555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0C4A147-0D9C-46BC-A3A7-4D8E5EAC776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68940" y="6292104"/>
            <a:ext cx="11770659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659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7B89AE-7CA2-4EA0-961A-F5389F401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04" y="1834461"/>
            <a:ext cx="6687892" cy="50235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FBB93F-1412-484E-83B5-FF02A5E40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202" y="1331773"/>
            <a:ext cx="10016596" cy="11415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BD5AAA-81E9-4303-9682-39EFF7124F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5823" y="1950174"/>
            <a:ext cx="2207975" cy="4206363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CD2E005-FF65-4D67-942C-CCA8621E368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68940" y="6292104"/>
            <a:ext cx="11770659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824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922517-D3D7-4267-B280-24A037561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762" y="1708895"/>
            <a:ext cx="10474476" cy="46958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97BD4C-EF34-4E93-98C7-40717A10C83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68940" y="6292104"/>
            <a:ext cx="11770659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503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B428DF-9B2B-47D1-B7F2-BFC586045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827" y="1733550"/>
            <a:ext cx="10632346" cy="455855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0AD1E6-61AE-4A71-9B54-BDB5E559B8A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68940" y="6292104"/>
            <a:ext cx="11770659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550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485398-D2BA-4C3A-9D4E-1FC97A653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48" y="2060778"/>
            <a:ext cx="9117302" cy="46677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E1A985-F125-4C8F-9444-19D8903EA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9684" y="1615749"/>
            <a:ext cx="7584081" cy="10322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3A8B12-E7D1-43C1-85D5-C71E13DE60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4925" y="1849992"/>
            <a:ext cx="1853358" cy="4370835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001AFA9B-AF48-4A97-BA2B-70EC5B24446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68940" y="6292104"/>
            <a:ext cx="11770659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871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89483A-0886-45F3-B2B4-50DDE1769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93" y="2247900"/>
            <a:ext cx="7052057" cy="4610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D18A10-51EA-409A-97A6-A420DC61B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426" y="1430198"/>
            <a:ext cx="10022693" cy="11796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53FF1C-38C0-440E-87E4-75852536FB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3500" y="3076462"/>
            <a:ext cx="3511600" cy="2591025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B8C776B-470A-44D5-8DFD-F2EA9A216A7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68940" y="6292104"/>
            <a:ext cx="11770659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765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1D6A6E-FC98-48B6-9512-7E2053656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573" y="1733550"/>
            <a:ext cx="10454854" cy="455855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FD2EFB-708C-4BE3-A2C5-B04D66F1427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68940" y="6292104"/>
            <a:ext cx="11770659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644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5B53EE-4DD8-462C-BAC8-5E7900D98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085" y="1743074"/>
            <a:ext cx="10477830" cy="454902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2180E6-C99C-40AE-902B-B18AC0658CF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68940" y="6292104"/>
            <a:ext cx="11770659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60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589566-D77D-4618-9A05-26F0FBC2B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702" y="1401623"/>
            <a:ext cx="10016596" cy="13796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DCD72F-537F-41E1-97BD-8A6824DCD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682" y="2139824"/>
            <a:ext cx="10650635" cy="4676037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9CFAF10-8406-41C8-BF6B-AE34ED88DE3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68940" y="6292104"/>
            <a:ext cx="11770659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366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ECC940-BABC-4600-BB66-C86978D9A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627" y="1373048"/>
            <a:ext cx="10016596" cy="11987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9AE8B8-630A-41FE-932D-FDA6CAEEF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6" y="2100645"/>
            <a:ext cx="5553937" cy="43712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12B314-3F71-4FA3-BF6B-D99A837A7B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2216" y="1839727"/>
            <a:ext cx="1889026" cy="21131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6F6047-2915-46B7-93C6-30A4C637B0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7068" y="4122659"/>
            <a:ext cx="3999323" cy="1999661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7DB36E7-668E-4EE4-B4A7-7CABC7E7A35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68940" y="6292104"/>
            <a:ext cx="11770659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571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1F6C5B-F7DB-4FE3-8508-587BE28BC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603" y="1525448"/>
            <a:ext cx="10022693" cy="10812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977426-1AF4-4DEF-8E58-37E8453D5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379" y="2066061"/>
            <a:ext cx="5771221" cy="44504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8EBB78-4220-4B8D-BED9-42D91A11B9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7518" y="2297388"/>
            <a:ext cx="3901778" cy="3907875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CCECAADB-63DE-4DDF-97EE-736EA1941DB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68940" y="6292104"/>
            <a:ext cx="11770659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405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DD8943-1A47-4372-AFD8-445865ACE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628" y="1582646"/>
            <a:ext cx="10022693" cy="13152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576495-CFF3-442B-A638-9B3032AE8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036" y="2981689"/>
            <a:ext cx="10223878" cy="3310415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0BA1F20-3E99-495D-9CDC-5EA15FB2B49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68940" y="6292104"/>
            <a:ext cx="11770659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241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0DF278-C796-421F-BE89-D982E4D91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98" y="3022675"/>
            <a:ext cx="6057900" cy="41273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B8DA94-85EE-4748-B1D4-8EB97AA316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9748" y="1466010"/>
            <a:ext cx="10089754" cy="17923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2FFD77-43DD-40D0-BCD8-16BBB845E3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8225" y="2362199"/>
            <a:ext cx="2635511" cy="35943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AB7DCC-0B90-4838-9FD7-00A079132388}"/>
              </a:ext>
            </a:extLst>
          </p:cNvPr>
          <p:cNvSpPr txBox="1"/>
          <p:nvPr/>
        </p:nvSpPr>
        <p:spPr>
          <a:xfrm>
            <a:off x="6154269" y="5601099"/>
            <a:ext cx="2363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Va</a:t>
            </a:r>
            <a:r>
              <a:rPr lang="en-US" sz="2800" dirty="0"/>
              <a:t> </a:t>
            </a:r>
            <a:r>
              <a:rPr lang="en-US" sz="2800" dirty="0" err="1"/>
              <a:t>multumesc</a:t>
            </a:r>
            <a:r>
              <a:rPr lang="en-US" sz="2800" dirty="0"/>
              <a:t>!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15F4AB4-D9E5-4175-9D27-66364A0BFB9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68940" y="6292104"/>
            <a:ext cx="11770659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209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61032C-DC56-490B-ABAF-EE54D8BB4545}"/>
              </a:ext>
            </a:extLst>
          </p:cNvPr>
          <p:cNvSpPr txBox="1"/>
          <p:nvPr/>
        </p:nvSpPr>
        <p:spPr>
          <a:xfrm>
            <a:off x="590550" y="3014105"/>
            <a:ext cx="6858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In </a:t>
            </a:r>
            <a:r>
              <a:rPr lang="en-US" sz="2400" dirty="0" err="1"/>
              <a:t>anul</a:t>
            </a:r>
            <a:r>
              <a:rPr lang="en-US" sz="2400" dirty="0"/>
              <a:t> 2022 a </a:t>
            </a:r>
            <a:r>
              <a:rPr lang="en-US" sz="2400" dirty="0" err="1"/>
              <a:t>fost</a:t>
            </a:r>
            <a:r>
              <a:rPr lang="en-US" sz="2400" dirty="0"/>
              <a:t> </a:t>
            </a:r>
            <a:r>
              <a:rPr lang="en-US" sz="2400" dirty="0" err="1"/>
              <a:t>lansat</a:t>
            </a:r>
            <a:r>
              <a:rPr lang="en-US" sz="2400" dirty="0"/>
              <a:t> </a:t>
            </a:r>
            <a:r>
              <a:rPr lang="en-US" sz="2400" dirty="0" err="1"/>
              <a:t>ghidul</a:t>
            </a:r>
            <a:r>
              <a:rPr lang="en-US" sz="2400" dirty="0"/>
              <a:t> “</a:t>
            </a:r>
            <a:r>
              <a:rPr lang="en-US" sz="2400" dirty="0" err="1"/>
              <a:t>Interventii</a:t>
            </a:r>
            <a:r>
              <a:rPr lang="en-US" sz="2400" dirty="0"/>
              <a:t> cu Impact Major in </a:t>
            </a:r>
            <a:r>
              <a:rPr lang="en-US" sz="2400" dirty="0" err="1"/>
              <a:t>prevenirea</a:t>
            </a:r>
            <a:r>
              <a:rPr lang="en-US" sz="2400" dirty="0"/>
              <a:t> IAAM” </a:t>
            </a:r>
            <a:r>
              <a:rPr lang="en-US" sz="2400" dirty="0" err="1"/>
              <a:t>realizat</a:t>
            </a:r>
            <a:r>
              <a:rPr lang="en-US" sz="2400" dirty="0"/>
              <a:t> de </a:t>
            </a:r>
            <a:r>
              <a:rPr lang="en-US" sz="2400" dirty="0" err="1"/>
              <a:t>Asociatia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prevenirea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controlul</a:t>
            </a:r>
            <a:r>
              <a:rPr lang="en-US" sz="2400" dirty="0"/>
              <a:t> </a:t>
            </a:r>
            <a:r>
              <a:rPr lang="en-US" sz="2400" dirty="0" err="1"/>
              <a:t>infectiilor</a:t>
            </a:r>
            <a:r>
              <a:rPr lang="en-US" sz="2400" dirty="0"/>
              <a:t> in </a:t>
            </a:r>
            <a:r>
              <a:rPr lang="en-US" sz="2400" dirty="0" err="1"/>
              <a:t>colaborare</a:t>
            </a:r>
            <a:r>
              <a:rPr lang="en-US" sz="2400" dirty="0"/>
              <a:t> cu </a:t>
            </a:r>
            <a:r>
              <a:rPr lang="en-US" sz="2400" dirty="0" err="1"/>
              <a:t>Institulul</a:t>
            </a:r>
            <a:r>
              <a:rPr lang="en-US" sz="2400" dirty="0"/>
              <a:t> National de </a:t>
            </a:r>
            <a:r>
              <a:rPr lang="en-US" sz="2400" dirty="0" err="1"/>
              <a:t>Sanatate</a:t>
            </a:r>
            <a:r>
              <a:rPr lang="en-US" sz="2400" dirty="0"/>
              <a:t> Publica, </a:t>
            </a:r>
            <a:r>
              <a:rPr lang="en-US" sz="2400" dirty="0" err="1"/>
              <a:t>ghid</a:t>
            </a:r>
            <a:r>
              <a:rPr lang="en-US" sz="2400" dirty="0"/>
              <a:t> </a:t>
            </a:r>
            <a:r>
              <a:rPr lang="en-US" sz="2400" dirty="0" err="1"/>
              <a:t>ce</a:t>
            </a:r>
            <a:r>
              <a:rPr lang="en-US" sz="2400" dirty="0"/>
              <a:t> </a:t>
            </a:r>
            <a:r>
              <a:rPr lang="en-US" sz="2400" dirty="0" err="1"/>
              <a:t>reprezinta</a:t>
            </a:r>
            <a:r>
              <a:rPr lang="en-US" sz="2400" dirty="0"/>
              <a:t> o </a:t>
            </a:r>
            <a:r>
              <a:rPr lang="en-US" sz="2400" dirty="0" err="1"/>
              <a:t>adaptare</a:t>
            </a:r>
            <a:r>
              <a:rPr lang="en-US" sz="2400" dirty="0"/>
              <a:t> a Hight Impact Intervention la </a:t>
            </a:r>
            <a:r>
              <a:rPr lang="en-US" sz="2400" dirty="0" err="1"/>
              <a:t>sistemul</a:t>
            </a:r>
            <a:r>
              <a:rPr lang="en-US" sz="2400" dirty="0"/>
              <a:t> medical din Romania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DDC9B6-A5B6-45B2-BC4B-F884D6E06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097" y="1813955"/>
            <a:ext cx="3103827" cy="4435783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D1B0FAC-1565-4F75-BFD0-B2539E1ADE7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68940" y="6292104"/>
            <a:ext cx="11770659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192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3A049D-4A92-472B-974B-5C1975356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22" y="1418361"/>
            <a:ext cx="10022693" cy="12558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5EA00B-B826-41E8-89B8-884EA892D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252" y="2228850"/>
            <a:ext cx="11452177" cy="4245816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FC18CC4F-9DBB-4CD8-8D13-DCD2C72C4A0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68940" y="6292104"/>
            <a:ext cx="11770659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820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E4CF3F-92FE-4E59-BA39-AA4412AAE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841" y="1626928"/>
            <a:ext cx="8925318" cy="9868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D28CA3-D6E6-43E9-B083-6DE6064D9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1878303"/>
            <a:ext cx="11490746" cy="4869033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B9019A9F-9962-40E1-909F-9B6282ED88E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68940" y="6292104"/>
            <a:ext cx="11770659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227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244076-4BE5-4BCC-964C-56CBBFF307DF}"/>
              </a:ext>
            </a:extLst>
          </p:cNvPr>
          <p:cNvSpPr txBox="1"/>
          <p:nvPr/>
        </p:nvSpPr>
        <p:spPr>
          <a:xfrm>
            <a:off x="3228975" y="1684407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1. </a:t>
            </a:r>
            <a:r>
              <a:rPr kumimoji="0" lang="en-US" sz="4000" b="1" i="0" u="none" strike="noStrike" kern="1200" cap="none" spc="0" normalizeH="0" baseline="0" noProof="0" dirty="0" err="1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Cateterul</a:t>
            </a:r>
            <a:r>
              <a:rPr kumimoji="0" lang="en-US" sz="40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venos</a:t>
            </a:r>
            <a:r>
              <a:rPr kumimoji="0" lang="en-US" sz="40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periferic</a:t>
            </a: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4A91BB6B-E781-46A9-B4AB-2D3738A44EA8}"/>
              </a:ext>
            </a:extLst>
          </p:cNvPr>
          <p:cNvSpPr txBox="1">
            <a:spLocks/>
          </p:cNvSpPr>
          <p:nvPr/>
        </p:nvSpPr>
        <p:spPr>
          <a:xfrm>
            <a:off x="1219200" y="1821187"/>
            <a:ext cx="5562600" cy="4790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Reprezinta o optiune importanta pentru tratament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Acces continuu pentru germenii patogeni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Pacientii cu cateter venos periferic sunt de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3 ori mai predispusi aparitiei bacteriemiei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0D289A-428C-4A48-B64F-6582D5D79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470564"/>
            <a:ext cx="5114987" cy="3743268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6913A2E9-5E99-4B45-A0C7-D1A4CDD05FD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68940" y="6292104"/>
            <a:ext cx="11770659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933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97B991-CBA1-43C6-B5C2-DC9A3C7728E3}"/>
              </a:ext>
            </a:extLst>
          </p:cNvPr>
          <p:cNvSpPr txBox="1">
            <a:spLocks/>
          </p:cNvSpPr>
          <p:nvPr/>
        </p:nvSpPr>
        <p:spPr>
          <a:xfrm>
            <a:off x="1485901" y="1666874"/>
            <a:ext cx="9677400" cy="11144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err="1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Interventii</a:t>
            </a:r>
            <a:r>
              <a:rPr kumimoji="0" lang="en-US" sz="3800" b="0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 cu Impact Major</a:t>
            </a:r>
            <a:br>
              <a:rPr kumimoji="0" lang="en-US" sz="3800" b="0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</a:br>
            <a:r>
              <a:rPr kumimoji="0" lang="en-US" sz="3800" b="0" i="0" u="none" strike="noStrike" kern="1200" cap="none" spc="0" normalizeH="0" baseline="0" noProof="0" dirty="0" err="1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Cateter</a:t>
            </a:r>
            <a:r>
              <a:rPr kumimoji="0" lang="en-US" sz="3800" b="0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venos</a:t>
            </a:r>
            <a:r>
              <a:rPr kumimoji="0" lang="en-US" sz="3800" b="0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periferic</a:t>
            </a:r>
            <a:endParaRPr kumimoji="0" lang="en-US" sz="3800" b="0" i="0" u="none" strike="noStrike" kern="1200" cap="none" spc="0" normalizeH="0" baseline="0" noProof="0" dirty="0">
              <a:ln w="3175" cmpd="sng"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rbel" panose="020B0503020204020204"/>
              <a:ea typeface="+mj-ea"/>
              <a:cs typeface="+mj-cs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33F688DF-B701-437D-8008-E4598C19A450}"/>
              </a:ext>
            </a:extLst>
          </p:cNvPr>
          <p:cNvSpPr txBox="1">
            <a:spLocks/>
          </p:cNvSpPr>
          <p:nvPr/>
        </p:nvSpPr>
        <p:spPr>
          <a:xfrm>
            <a:off x="761999" y="2438400"/>
            <a:ext cx="8229600" cy="441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Elementele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procesului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de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îngrijire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Înainte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de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aplicarea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unui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PVC se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va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evalua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necesitatea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inserării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aceasta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fiind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prima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măsură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de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prevenire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infecțiilor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asociate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cateterului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venos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periferic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Dacă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se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consideră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este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necesară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abordarea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venoasă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se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vor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lua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în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considerare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următoarele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seturi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de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acțiuni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prezentate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jos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ca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bune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practici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: </a:t>
            </a:r>
            <a:endParaRPr kumimoji="0" lang="ro-RO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▶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Etapa de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inserție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cateterului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venos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periferic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endParaRPr kumimoji="0" lang="ro-RO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▶ Etapa de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îngrijire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continuă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778AE3-F59F-4B24-B901-555BE0167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599" y="4458036"/>
            <a:ext cx="3139712" cy="1755800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27117BC-AE39-4EF0-8673-13151901583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68940" y="6292104"/>
            <a:ext cx="11770659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50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14A166-EA7E-4CD5-9735-D41070BD3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175" y="1676399"/>
            <a:ext cx="10546925" cy="461570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15F6E8-3EFF-4D03-8250-7F88760083C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68940" y="6292104"/>
            <a:ext cx="11770659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240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5248FC-6D50-48B5-9A9B-252F56044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00" y="1847850"/>
            <a:ext cx="10992000" cy="444425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FF5D6F-E81E-45EC-B7FF-28E7E3EAF83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68940" y="6292104"/>
            <a:ext cx="11770659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754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</TotalTime>
  <Words>431</Words>
  <Application>Microsoft Office PowerPoint</Application>
  <PresentationFormat>Widescreen</PresentationFormat>
  <Paragraphs>44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Corbel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CONFERINȚA PROFESIONALĂ CALITATEA ŞI SIGURANŢA ÎNGRIJIRILOR CHIRURGICALE</dc:title>
  <dc:creator>User</dc:creator>
  <cp:lastModifiedBy>David</cp:lastModifiedBy>
  <cp:revision>15</cp:revision>
  <dcterms:created xsi:type="dcterms:W3CDTF">2023-10-25T07:09:48Z</dcterms:created>
  <dcterms:modified xsi:type="dcterms:W3CDTF">2023-10-26T18:48:10Z</dcterms:modified>
</cp:coreProperties>
</file>