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66819F-4DDD-469B-8029-8EB3AA2A2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570" y="6325090"/>
            <a:ext cx="11804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7A3A96-5182-4702-9518-078271829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90" y="1568164"/>
            <a:ext cx="11804539" cy="47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5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076" y="6332905"/>
            <a:ext cx="11815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FF2424-3261-4B67-9474-66E9B9BC78B2}"/>
              </a:ext>
            </a:extLst>
          </p:cNvPr>
          <p:cNvSpPr txBox="1">
            <a:spLocks/>
          </p:cNvSpPr>
          <p:nvPr userDrawn="1"/>
        </p:nvSpPr>
        <p:spPr>
          <a:xfrm>
            <a:off x="4184169" y="1167141"/>
            <a:ext cx="5216238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PERFORMANTA MEDICALA </a:t>
            </a:r>
          </a:p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CALEA SPRE VINDECARE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23611-EEF9-4001-8A06-972E82295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8918686-23DB-4F90-92A8-C5912AF684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7A0001-99E5-446D-911C-77AD49FE7812}"/>
              </a:ext>
            </a:extLst>
          </p:cNvPr>
          <p:cNvSpPr txBox="1"/>
          <p:nvPr userDrawn="1"/>
        </p:nvSpPr>
        <p:spPr>
          <a:xfrm>
            <a:off x="9636910" y="1167141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24-25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Noiembrie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9257B-D89C-427A-A87B-1FC81C6F11F5}"/>
              </a:ext>
            </a:extLst>
          </p:cNvPr>
          <p:cNvSpPr txBox="1"/>
          <p:nvPr userDrawn="1"/>
        </p:nvSpPr>
        <p:spPr>
          <a:xfrm>
            <a:off x="1072001" y="1170595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E8A3F0-6425-453F-9D0B-8CFE58EBFFD6}"/>
              </a:ext>
            </a:extLst>
          </p:cNvPr>
          <p:cNvCxnSpPr>
            <a:cxnSpLocks/>
          </p:cNvCxnSpPr>
          <p:nvPr userDrawn="1"/>
        </p:nvCxnSpPr>
        <p:spPr>
          <a:xfrm>
            <a:off x="151075" y="1532266"/>
            <a:ext cx="11815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CD349E-CB6D-4CF1-8906-8FD3A389C711}"/>
              </a:ext>
            </a:extLst>
          </p:cNvPr>
          <p:cNvCxnSpPr>
            <a:cxnSpLocks/>
          </p:cNvCxnSpPr>
          <p:nvPr userDrawn="1"/>
        </p:nvCxnSpPr>
        <p:spPr>
          <a:xfrm>
            <a:off x="151075" y="6300124"/>
            <a:ext cx="11815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9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F012AE-6C8A-46A6-B148-A0B9D619A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62711F-42A4-46DD-AA61-7821FB022AD1}"/>
              </a:ext>
            </a:extLst>
          </p:cNvPr>
          <p:cNvSpPr txBox="1">
            <a:spLocks/>
          </p:cNvSpPr>
          <p:nvPr/>
        </p:nvSpPr>
        <p:spPr>
          <a:xfrm>
            <a:off x="2165524" y="1739871"/>
            <a:ext cx="9144000" cy="105937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A50E82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LISTERIA MONOCYTOGENES LA PACIENTUL IMUNOCOMPETEN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79A44-FB21-4782-A7B7-31D3404E4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09" y="2881703"/>
            <a:ext cx="3790407" cy="3182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5DAAB5-48B8-4D54-8C7E-D8E7109A92F9}"/>
              </a:ext>
            </a:extLst>
          </p:cNvPr>
          <p:cNvSpPr txBox="1"/>
          <p:nvPr/>
        </p:nvSpPr>
        <p:spPr>
          <a:xfrm>
            <a:off x="8759174" y="5401760"/>
            <a:ext cx="319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0E82">
                    <a:lumMod val="75000"/>
                  </a:srgbClr>
                </a:solidFill>
                <a:latin typeface="Century Gothic" panose="020B0502020202020204"/>
              </a:rPr>
              <a:t>Dr. </a:t>
            </a:r>
            <a:r>
              <a:rPr lang="en-US" dirty="0" err="1">
                <a:solidFill>
                  <a:srgbClr val="A50E82">
                    <a:lumMod val="75000"/>
                  </a:srgbClr>
                </a:solidFill>
                <a:latin typeface="Century Gothic" panose="020B0502020202020204"/>
              </a:rPr>
              <a:t>Chereji</a:t>
            </a:r>
            <a:r>
              <a:rPr lang="en-US" dirty="0">
                <a:solidFill>
                  <a:srgbClr val="A50E82">
                    <a:lumMod val="75000"/>
                  </a:srgbClr>
                </a:solidFill>
                <a:latin typeface="Century Gothic" panose="020B0502020202020204"/>
              </a:rPr>
              <a:t> Paula</a:t>
            </a:r>
          </a:p>
          <a:p>
            <a:r>
              <a:rPr lang="en-US" dirty="0">
                <a:solidFill>
                  <a:srgbClr val="A50E82">
                    <a:lumMod val="75000"/>
                  </a:srgbClr>
                </a:solidFill>
                <a:latin typeface="Century Gothic" panose="020B0502020202020204"/>
              </a:rPr>
              <a:t>Dr. </a:t>
            </a:r>
            <a:r>
              <a:rPr lang="en-US" dirty="0" err="1">
                <a:solidFill>
                  <a:srgbClr val="A50E82">
                    <a:lumMod val="75000"/>
                  </a:srgbClr>
                </a:solidFill>
                <a:latin typeface="Century Gothic" panose="020B0502020202020204"/>
              </a:rPr>
              <a:t>Raicu</a:t>
            </a:r>
            <a:r>
              <a:rPr lang="en-US" dirty="0">
                <a:solidFill>
                  <a:srgbClr val="A50E82">
                    <a:lumMod val="75000"/>
                  </a:srgbClr>
                </a:solidFill>
                <a:latin typeface="Century Gothic" panose="020B0502020202020204"/>
              </a:rPr>
              <a:t> Adelina</a:t>
            </a:r>
          </a:p>
          <a:p>
            <a:r>
              <a:rPr lang="en-US" dirty="0">
                <a:solidFill>
                  <a:srgbClr val="A50E82">
                    <a:lumMod val="75000"/>
                  </a:srgbClr>
                </a:solidFill>
                <a:latin typeface="Century Gothic" panose="020B0502020202020204"/>
              </a:rPr>
              <a:t>Dr. </a:t>
            </a:r>
            <a:r>
              <a:rPr lang="en-US" dirty="0" err="1">
                <a:solidFill>
                  <a:srgbClr val="A50E82">
                    <a:lumMod val="75000"/>
                  </a:srgbClr>
                </a:solidFill>
                <a:latin typeface="Century Gothic" panose="020B0502020202020204"/>
              </a:rPr>
              <a:t>Arpasteuan</a:t>
            </a:r>
            <a:r>
              <a:rPr lang="en-US" dirty="0">
                <a:solidFill>
                  <a:srgbClr val="A50E82">
                    <a:lumMod val="75000"/>
                  </a:srgbClr>
                </a:solidFill>
                <a:latin typeface="Century Gothic" panose="020B0502020202020204"/>
              </a:rPr>
              <a:t> Bogdan</a:t>
            </a:r>
          </a:p>
        </p:txBody>
      </p:sp>
    </p:spTree>
    <p:extLst>
      <p:ext uri="{BB962C8B-B14F-4D97-AF65-F5344CB8AC3E}">
        <p14:creationId xmlns:p14="http://schemas.microsoft.com/office/powerpoint/2010/main" val="1717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F8F91-C637-4D3F-B041-E829616BC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49EC3-0FAB-43B8-9AFB-E09CECECAD0E}"/>
              </a:ext>
            </a:extLst>
          </p:cNvPr>
          <p:cNvSpPr txBox="1">
            <a:spLocks/>
          </p:cNvSpPr>
          <p:nvPr/>
        </p:nvSpPr>
        <p:spPr>
          <a:xfrm>
            <a:off x="241570" y="1804737"/>
            <a:ext cx="8724964" cy="4238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PARACLINIC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ANALIZA LCR: NR. ELEMENTE 120mm³ - 30%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limfocite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                                     - 70%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segmentate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                 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CULTURA LCR: LISTERIA MONOCYTOGENES SENSIBIL LA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AMPICILINA, MEROPENEM, TRIMETOPRIMSULFAMETOXAZOL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BIOCHIMIE LCR: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glucoza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&lt; 5mg/dL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- protein 555mg/dL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107 mmol/L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1BEDB-0A82-43B3-8EA6-8259DA080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93" y="2921134"/>
            <a:ext cx="4345285" cy="30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5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6CCA96-0648-455B-B2A4-36A751F44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485120-9437-4DCE-8980-BEC761212324}"/>
              </a:ext>
            </a:extLst>
          </p:cNvPr>
          <p:cNvSpPr txBox="1">
            <a:spLocks/>
          </p:cNvSpPr>
          <p:nvPr/>
        </p:nvSpPr>
        <p:spPr>
          <a:xfrm>
            <a:off x="1068126" y="2807367"/>
            <a:ext cx="10151428" cy="4185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HEMOLEUCOGRAMA SI BIOCHIMIE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leucocite 12.000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fibrinogen 884 mg/dl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PCT 0,9 ng/ml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feritina 324 ng/ml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CRP 161 mg/L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LDH 277 U/L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probe renale si hepatice in limite normale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TREND ASCENDENT IN URMATORELE ZILE DE LA INTERNARE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596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AC1DA8-DD69-40BA-BCA3-61ABC57F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06F5D-EDE7-4E1E-90DB-E8290997A9E2}"/>
              </a:ext>
            </a:extLst>
          </p:cNvPr>
          <p:cNvSpPr txBox="1">
            <a:spLocks/>
          </p:cNvSpPr>
          <p:nvPr/>
        </p:nvSpPr>
        <p:spPr>
          <a:xfrm>
            <a:off x="241570" y="1802651"/>
            <a:ext cx="10654348" cy="267004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IMAGISTIC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CT CERBRAL NATIV NU EVIDENTIAZA MODIFICARI PATOLOGICE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RMN CEREBRAL NATIV – ASPECT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CARE RIDICA SUSPICIUNEA UNEI 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VENTRICULITE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B22CA-AFEE-4404-B348-8C62727EA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37" y="2803417"/>
            <a:ext cx="6183750" cy="34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9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03C600-C627-4FC4-913D-3AEE743ED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A2FFC-09E4-4874-A7AB-584E70E116DD}"/>
              </a:ext>
            </a:extLst>
          </p:cNvPr>
          <p:cNvSpPr txBox="1">
            <a:spLocks/>
          </p:cNvSpPr>
          <p:nvPr/>
        </p:nvSpPr>
        <p:spPr>
          <a:xfrm>
            <a:off x="786384" y="1756611"/>
            <a:ext cx="9912096" cy="4505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PLAN DE TRATAMENT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Reechilibrare hidroelectrolitica si acidobazica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Profilaxia trombozei venoase profunde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Profilaxia ulcerului de stress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Antiinflamator steroidian ( Dexametazona 16mg/zi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Antibioterapie ( Ampicilina 21z, Gentamicina 7z, Linezolid 8z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Antiviral ( Remdesivir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Diuretic osmotic si de ansa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Protectoare hepatice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Alimentatie enterala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Sedative hipnotice – cuparea agitatiei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Medicatie proprie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234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CB0408-646E-4D74-9BDF-3D7D44B2B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7F6E21-C747-4679-B5E7-AB6868AAE5CE}"/>
              </a:ext>
            </a:extLst>
          </p:cNvPr>
          <p:cNvSpPr txBox="1">
            <a:spLocks/>
          </p:cNvSpPr>
          <p:nvPr/>
        </p:nvSpPr>
        <p:spPr>
          <a:xfrm>
            <a:off x="699291" y="2596094"/>
            <a:ext cx="967594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Biologic in primele zile de internare pe TI se prezinta cu sindrom inflamator marcat care incepe sa se remita din ziua 5 de internare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 parcursul internarii pe TI pacienta se mentine stabile hemodynamic si respirator, cu evolutie lent favorabila a statusului neurologic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RMN cerebral nativ la 14 zile evidentiaza modificari de meningita difuza si ventriculita occipitala in remisiune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869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A85A0B-E568-4607-8359-672D68D35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99192-1D5B-46F0-866E-5FDE198209AA}"/>
              </a:ext>
            </a:extLst>
          </p:cNvPr>
          <p:cNvSpPr txBox="1">
            <a:spLocks/>
          </p:cNvSpPr>
          <p:nvPr/>
        </p:nvSpPr>
        <p:spPr>
          <a:xfrm>
            <a:off x="700254" y="1715230"/>
            <a:ext cx="10023412" cy="4609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DIAGNOSTIC DIFERENTIAL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Meningita noninfectioasa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Inflamatie meningeala indusa de medicamente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Encefalita herpetica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Abces cerebral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AVC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Vasculita SNC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Status convulsivant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Endocardita infectioasa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Deliriun tremens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Neoplazii cerebrale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23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4964F-6EF6-4F3C-9890-E16C231B4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820" y="6292850"/>
            <a:ext cx="1194190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622FB5-551B-4AF2-B21C-ECF78FDA2C89}"/>
              </a:ext>
            </a:extLst>
          </p:cNvPr>
          <p:cNvCxnSpPr/>
          <p:nvPr/>
        </p:nvCxnSpPr>
        <p:spPr>
          <a:xfrm>
            <a:off x="2470484" y="6300124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39526F-AF2D-4BD7-8BB9-ADC82D209B2E}"/>
              </a:ext>
            </a:extLst>
          </p:cNvPr>
          <p:cNvSpPr txBox="1">
            <a:spLocks/>
          </p:cNvSpPr>
          <p:nvPr/>
        </p:nvSpPr>
        <p:spPr>
          <a:xfrm>
            <a:off x="606719" y="2097506"/>
            <a:ext cx="11020108" cy="443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PARTICULARITATEA CAZULUI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PACIENTA IMUNOCOMPETENTA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INFECTIE CONCOMITENTA CU SARS COV 2 CARE CREEAZA CONFUZIE IN STABILIREA DIAGNOSTICULUI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NU SE POATE STABILI MOMENTUL CONTAMINARII SI ALIMENTUL CONTAMINAT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PATOLOGIE NEUROLOGICA GRAVA, DIFICIL DE DIAGNOSTICAT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EVOLUTIA FAVORABILA A STATUSULUI NEUROLOGIC, FARA SECHELE ( 60% DIN CAZURI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21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F69292-4E80-48FC-A717-35D0AC09F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8E15F8-9964-4E1A-8EFB-D0A619E25988}"/>
              </a:ext>
            </a:extLst>
          </p:cNvPr>
          <p:cNvSpPr txBox="1">
            <a:spLocks/>
          </p:cNvSpPr>
          <p:nvPr/>
        </p:nvSpPr>
        <p:spPr>
          <a:xfrm>
            <a:off x="1446870" y="1478117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A50E82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LISTERIA MONOCYTOGENES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531B0E-5361-482D-8FBB-8483722651E6}"/>
              </a:ext>
            </a:extLst>
          </p:cNvPr>
          <p:cNvSpPr txBox="1">
            <a:spLocks/>
          </p:cNvSpPr>
          <p:nvPr/>
        </p:nvSpPr>
        <p:spPr>
          <a:xfrm>
            <a:off x="373813" y="3122199"/>
            <a:ext cx="10985120" cy="3385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BACIL GRAM POZITIV AEROB SI FACULTATIV ANAEROB –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creste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la un Ph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meuru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usor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alcalin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PATOGEN CU TRANSMITERE ALIMENTARA-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foarte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transplacentar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nasterea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naturala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 nosocomial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UNUL DINTERE CEI MAI VIRULENTI PATOGENI ALIMENTARI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 IZOLEAZA IN SOL, LEMN, CARNE SEMIPREPARATA, LAPTE NEPASTEORIZAT, BRANZETURI MOI, LEGUME, FRUCTE DE MARE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52F61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CRESTE LA TEMPERATURI DE 0 °C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la 45*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F61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POATE FI INTALNITA SI LA ANIMALE OI, BOVINE - ENCEFALITA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52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0DC091-E732-4FC4-9415-26A7274F8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5459A-C4F2-41BA-8D26-04872A297C84}"/>
              </a:ext>
            </a:extLst>
          </p:cNvPr>
          <p:cNvSpPr txBox="1">
            <a:spLocks/>
          </p:cNvSpPr>
          <p:nvPr/>
        </p:nvSpPr>
        <p:spPr>
          <a:xfrm>
            <a:off x="526198" y="2008487"/>
            <a:ext cx="9959404" cy="468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PATOLOGIE RAR INTALNITA IN POPULATIA GENERALA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GRUPELE DE RISC: VARSTELE EXTREME, PACIENTII IMUNODEPRIMATI, GRAVIDE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INCIDENTA: APROX 2 - 3 CAZURI/MIL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MORBIDITATE: 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frecvente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sunt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formele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gastrointestinale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formele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grave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prezinta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bacteriemie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meningita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MORTALIATE: 15 - 20%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93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FC9818-F975-4391-8D7B-8E100FE47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94442-3389-4D76-94A2-38FA70AB65D4}"/>
              </a:ext>
            </a:extLst>
          </p:cNvPr>
          <p:cNvSpPr txBox="1">
            <a:spLocks/>
          </p:cNvSpPr>
          <p:nvPr/>
        </p:nvSpPr>
        <p:spPr>
          <a:xfrm>
            <a:off x="1452409" y="5005136"/>
            <a:ext cx="8449267" cy="14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L. monocytogenes,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foarte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mobil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nu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formeaza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spori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Beta-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hemolitic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coloratie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verde-albastrui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sange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agar.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caracteristici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 tumbling mobility 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microscopie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confundat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cu streptococci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contaminanti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WhatsApp Video 2023-11-21 at 21.58.24">
            <a:hlinkClick r:id="" action="ppaction://media"/>
            <a:extLst>
              <a:ext uri="{FF2B5EF4-FFF2-40B4-BE49-F238E27FC236}">
                <a16:creationId xmlns:a16="http://schemas.microsoft.com/office/drawing/2014/main" id="{9BF56FB6-0474-4671-8241-411337C5F3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6700" y="1652588"/>
            <a:ext cx="8684976" cy="31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227277-6317-4698-81D5-5F5C8615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B6A9D98-8D62-4932-9BCF-5D2EFC62E4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8" y="1589952"/>
            <a:ext cx="3632699" cy="4659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1D91B9-6EE0-408A-9DAB-4A8F74E67788}"/>
              </a:ext>
            </a:extLst>
          </p:cNvPr>
          <p:cNvSpPr txBox="1"/>
          <p:nvPr/>
        </p:nvSpPr>
        <p:spPr>
          <a:xfrm>
            <a:off x="667512" y="2971800"/>
            <a:ext cx="5893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In </a:t>
            </a:r>
            <a:r>
              <a:rPr lang="en-US" sz="2400" dirty="0" err="1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formele</a:t>
            </a:r>
            <a:r>
              <a:rPr lang="en-US" sz="2400" dirty="0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usoare</a:t>
            </a:r>
            <a:r>
              <a:rPr lang="en-US" sz="2400" dirty="0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 de </a:t>
            </a:r>
            <a:r>
              <a:rPr lang="en-US" sz="2400" dirty="0" err="1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boala</a:t>
            </a:r>
            <a:r>
              <a:rPr lang="en-US" sz="2400" dirty="0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, </a:t>
            </a:r>
            <a:r>
              <a:rPr lang="en-US" sz="2400" dirty="0" err="1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simtomele</a:t>
            </a:r>
            <a:r>
              <a:rPr lang="en-US" sz="2400" dirty="0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apar</a:t>
            </a:r>
            <a:r>
              <a:rPr lang="en-US" sz="2400" dirty="0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 de </a:t>
            </a:r>
            <a:r>
              <a:rPr lang="en-US" sz="2400" dirty="0" err="1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obicei</a:t>
            </a:r>
            <a:r>
              <a:rPr lang="en-US" sz="2400" dirty="0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 in </a:t>
            </a:r>
            <a:r>
              <a:rPr lang="en-US" sz="2400" dirty="0" err="1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primele</a:t>
            </a:r>
            <a:r>
              <a:rPr lang="en-US" sz="2400" dirty="0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 24 de ore de la </a:t>
            </a:r>
            <a:r>
              <a:rPr lang="en-US" sz="2400" dirty="0" err="1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ingestie</a:t>
            </a:r>
            <a:r>
              <a:rPr lang="en-US" sz="2400" dirty="0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si</a:t>
            </a:r>
            <a:r>
              <a:rPr lang="en-US" sz="2400" dirty="0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 se remit in 1-3 </a:t>
            </a:r>
            <a:r>
              <a:rPr lang="en-US" sz="2400" dirty="0" err="1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zile</a:t>
            </a:r>
            <a:r>
              <a:rPr lang="en-US" sz="2400" dirty="0">
                <a:solidFill>
                  <a:srgbClr val="A50E82">
                    <a:lumMod val="50000"/>
                  </a:srgbClr>
                </a:solidFill>
                <a:latin typeface="Century Gothic" panose="020B0502020202020204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17462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A97B07-3265-4E6C-BB32-240595AE3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6000484B-A066-484F-8AD1-1F018CC342CC}"/>
              </a:ext>
            </a:extLst>
          </p:cNvPr>
          <p:cNvSpPr txBox="1">
            <a:spLocks/>
          </p:cNvSpPr>
          <p:nvPr/>
        </p:nvSpPr>
        <p:spPr>
          <a:xfrm>
            <a:off x="1093286" y="3429000"/>
            <a:ext cx="8001000" cy="29718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accent2">
                    <a:lumMod val="50000"/>
                  </a:schemeClr>
                </a:solidFill>
              </a:rPr>
              <a:t>PREZENTARE DE CAZ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5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C0B017-7482-4A80-8309-89F5AB285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FC001-DCE1-44BE-A147-16902205F550}"/>
              </a:ext>
            </a:extLst>
          </p:cNvPr>
          <p:cNvSpPr txBox="1">
            <a:spLocks/>
          </p:cNvSpPr>
          <p:nvPr/>
        </p:nvSpPr>
        <p:spPr>
          <a:xfrm>
            <a:off x="732338" y="1888958"/>
            <a:ext cx="8534400" cy="36152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        PACIENTA BC, 54 ANI (24.09-18.10.22)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MEDIU UBAN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FUNCTIONAR PUBLIC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CUNOSCUTA CU HTA IN TRATAMENT CU TERTENSIF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5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127AC4-148F-4320-979F-CA3ABA81B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FEE32-6273-4040-92EA-3EE7B7A9E350}"/>
              </a:ext>
            </a:extLst>
          </p:cNvPr>
          <p:cNvSpPr txBox="1">
            <a:spLocks/>
          </p:cNvSpPr>
          <p:nvPr/>
        </p:nvSpPr>
        <p:spPr>
          <a:xfrm>
            <a:off x="519620" y="1676399"/>
            <a:ext cx="10123996" cy="439553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ISTORICUL BOLII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SE PREZINTA IN UPU CU CEFALEE, SINDROM CONFUZIV, FEBRILA 38,9°C, ASTENICA, FINA REDOARE DE CEAFA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 TEST  PCR COVID POZITIV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SE INTERNEAZA LA BOLI INFECTIOASE UNDE PRIMESTE TRATAMENT ANTIPIRETIC, EMPIRIC ANTIBIOTIC SI ANTIVIRAL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EVOLUTIE NEFAVORABILA: FEBRA IN PLATOU, AGITATIE EXTREMA</a:t>
            </a:r>
          </a:p>
          <a:p>
            <a:endParaRPr lang="en-US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4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07C3B3-F408-4C62-A950-AA367C755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86C45-E6DB-4A0C-8A56-E097EEB68CD5}"/>
              </a:ext>
            </a:extLst>
          </p:cNvPr>
          <p:cNvSpPr txBox="1">
            <a:spLocks/>
          </p:cNvSpPr>
          <p:nvPr/>
        </p:nvSpPr>
        <p:spPr>
          <a:xfrm>
            <a:off x="684212" y="1660358"/>
            <a:ext cx="8534400" cy="444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ADMISIA IN TERAPIE INTENSIVA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PUNCTIE LCR (CULTURA, BIOCHIMIE, EXAMEN MICROSCOPIC)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UROCULTURA, HEMOCULTURI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SPUTOCULTURA (SUSPICIUNE MENINGITA TBC)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ECO CORD CARE EXCLUDE ENDOCARDITA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RMN CEREBRAL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CONSULT NEUROLOGIC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14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789</Words>
  <Application>Microsoft Office PowerPoint</Application>
  <PresentationFormat>Widescreen</PresentationFormat>
  <Paragraphs>142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Open Sans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vlad</cp:lastModifiedBy>
  <cp:revision>12</cp:revision>
  <dcterms:created xsi:type="dcterms:W3CDTF">2023-10-25T07:09:48Z</dcterms:created>
  <dcterms:modified xsi:type="dcterms:W3CDTF">2023-11-23T12:02:21Z</dcterms:modified>
</cp:coreProperties>
</file>