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58" r:id="rId3"/>
    <p:sldId id="259" r:id="rId4"/>
    <p:sldId id="260" r:id="rId5"/>
    <p:sldId id="257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173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9461C8-E445-41EC-890F-B9A583AE7A6E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997913-8221-4B71-B92F-8D0E8B4CE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511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0D661EF5-820E-4A67-9509-B5615A17C0C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48289" y="6384455"/>
            <a:ext cx="8798609" cy="36512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it-IT" sz="1400" dirty="0">
                <a:solidFill>
                  <a:schemeClr val="accent1">
                    <a:lumMod val="75000"/>
                  </a:schemeClr>
                </a:solidFill>
              </a:rPr>
              <a:t>Parteneriat pentru un viitor mai bun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</a:t>
            </a:r>
            <a:r>
              <a:rPr lang="it-IT" sz="1400" b="1" dirty="0">
                <a:solidFill>
                  <a:schemeClr val="accent1">
                    <a:lumMod val="75000"/>
                  </a:schemeClr>
                </a:solidFill>
              </a:rPr>
              <a:t>www.interreg-rohu.eu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E5EC42-C0D6-40C0-AEC1-EAD209EA0D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177" y="290982"/>
            <a:ext cx="3421996" cy="79336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E31ED9C7-8D4E-4124-990E-9238725323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82113" y="241709"/>
            <a:ext cx="1469569" cy="5455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4B60E56-07E1-4BC5-A496-3F0F72362DF2}"/>
              </a:ext>
            </a:extLst>
          </p:cNvPr>
          <p:cNvSpPr txBox="1"/>
          <p:nvPr userDrawn="1"/>
        </p:nvSpPr>
        <p:spPr>
          <a:xfrm>
            <a:off x="7299869" y="127697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Satu Mare</a:t>
            </a:r>
          </a:p>
          <a:p>
            <a:pPr algn="r"/>
            <a:r>
              <a:rPr lang="fr-F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27-28 </a:t>
            </a:r>
            <a:r>
              <a:rPr lang="fr-FR" sz="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octombrie</a:t>
            </a:r>
            <a:r>
              <a:rPr lang="fr-F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2023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A253B4-D80A-44CF-849E-50B7DB9287C0}"/>
              </a:ext>
            </a:extLst>
          </p:cNvPr>
          <p:cNvSpPr txBox="1"/>
          <p:nvPr userDrawn="1"/>
        </p:nvSpPr>
        <p:spPr>
          <a:xfrm>
            <a:off x="818148" y="1300380"/>
            <a:ext cx="23341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ROcHUs</a:t>
            </a:r>
            <a:r>
              <a:rPr lang="en-US" sz="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–Care for health in Satu Mare and </a:t>
            </a:r>
          </a:p>
          <a:p>
            <a:r>
              <a:rPr lang="en-US" sz="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Szabolcs-Szatmár-Bereg</a:t>
            </a:r>
            <a:r>
              <a:rPr lang="en-US" sz="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counties </a:t>
            </a:r>
            <a:r>
              <a:rPr lang="en-US" sz="8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ROHU 457</a:t>
            </a:r>
          </a:p>
        </p:txBody>
      </p:sp>
    </p:spTree>
    <p:extLst>
      <p:ext uri="{BB962C8B-B14F-4D97-AF65-F5344CB8AC3E}">
        <p14:creationId xmlns:p14="http://schemas.microsoft.com/office/powerpoint/2010/main" val="4219174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811710A-CE4E-440D-8355-86E71C28D5D1}"/>
              </a:ext>
            </a:extLst>
          </p:cNvPr>
          <p:cNvSpPr txBox="1">
            <a:spLocks/>
          </p:cNvSpPr>
          <p:nvPr userDrawn="1"/>
        </p:nvSpPr>
        <p:spPr>
          <a:xfrm>
            <a:off x="3221314" y="1300380"/>
            <a:ext cx="5540828" cy="365125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CONFERINȚA PROFESIONALĂ CALITATEA ŞI SIGURANŢA </a:t>
            </a:r>
            <a:br>
              <a: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ÎNGRIJIRILOR CHIRURGICALE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137411DD-87F0-49CF-8521-F4E8A66FEA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5973" y="6292107"/>
            <a:ext cx="8798610" cy="365121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it-IT" sz="1400" dirty="0">
                <a:solidFill>
                  <a:schemeClr val="accent1">
                    <a:lumMod val="75000"/>
                  </a:schemeClr>
                </a:solidFill>
              </a:rPr>
              <a:t>Parteneriat pentru un viitor mai bun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</a:t>
            </a:r>
            <a:r>
              <a:rPr lang="it-IT" sz="1400" b="1" dirty="0">
                <a:solidFill>
                  <a:schemeClr val="accent1">
                    <a:lumMod val="75000"/>
                  </a:schemeClr>
                </a:solidFill>
              </a:rPr>
              <a:t>www.interreg-rohu.eu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B17868-379D-4871-94F7-3F7C7833DA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1177" y="290982"/>
            <a:ext cx="3421996" cy="79336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47AA0A5-E462-4F0F-A870-01E35B3D8A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82113" y="241709"/>
            <a:ext cx="1469569" cy="5455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93438D0-B70E-451E-9045-B6C44381EED8}"/>
              </a:ext>
            </a:extLst>
          </p:cNvPr>
          <p:cNvSpPr txBox="1"/>
          <p:nvPr userDrawn="1"/>
        </p:nvSpPr>
        <p:spPr>
          <a:xfrm>
            <a:off x="7299869" y="127697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Satu Mare</a:t>
            </a:r>
          </a:p>
          <a:p>
            <a:pPr algn="r"/>
            <a:r>
              <a:rPr lang="fr-F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27-28 </a:t>
            </a:r>
            <a:r>
              <a:rPr lang="fr-FR" sz="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octombrie</a:t>
            </a:r>
            <a:r>
              <a:rPr lang="fr-FR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2023</a:t>
            </a:r>
            <a:endParaRPr lang="en-U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7FB915-9967-40FE-A5D0-021467A804CF}"/>
              </a:ext>
            </a:extLst>
          </p:cNvPr>
          <p:cNvSpPr txBox="1"/>
          <p:nvPr userDrawn="1"/>
        </p:nvSpPr>
        <p:spPr>
          <a:xfrm>
            <a:off x="818148" y="1300380"/>
            <a:ext cx="23341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ROcHUs</a:t>
            </a:r>
            <a:r>
              <a:rPr lang="en-US" sz="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–Care for health in Satu Mare and </a:t>
            </a:r>
          </a:p>
          <a:p>
            <a:r>
              <a:rPr lang="en-US" sz="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Szabolcs-Szatmár-Bereg</a:t>
            </a:r>
            <a:r>
              <a:rPr lang="en-US" sz="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counties </a:t>
            </a:r>
            <a:r>
              <a:rPr lang="en-US" sz="8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ROHU 457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2777682-CAF3-47B5-A255-F2802AA53087}"/>
              </a:ext>
            </a:extLst>
          </p:cNvPr>
          <p:cNvCxnSpPr>
            <a:cxnSpLocks/>
          </p:cNvCxnSpPr>
          <p:nvPr userDrawn="1"/>
        </p:nvCxnSpPr>
        <p:spPr>
          <a:xfrm>
            <a:off x="235974" y="1732547"/>
            <a:ext cx="87986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332FC1-99E8-4436-AEE5-DB0F71D1B1CD}"/>
              </a:ext>
            </a:extLst>
          </p:cNvPr>
          <p:cNvCxnSpPr>
            <a:cxnSpLocks/>
          </p:cNvCxnSpPr>
          <p:nvPr userDrawn="1"/>
        </p:nvCxnSpPr>
        <p:spPr>
          <a:xfrm>
            <a:off x="235973" y="6300124"/>
            <a:ext cx="87986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303C8DD3-F277-46F2-9172-10035782C60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35974" y="1784284"/>
            <a:ext cx="8798609" cy="446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589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04964F-6EF6-4F3C-9890-E16C231B465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68942" y="6354856"/>
            <a:ext cx="8783571" cy="36512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it-IT" sz="1400" dirty="0">
                <a:solidFill>
                  <a:schemeClr val="accent1">
                    <a:lumMod val="75000"/>
                  </a:schemeClr>
                </a:solidFill>
              </a:rPr>
              <a:t>Parteneriat pentru viitor mai bun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it-IT" sz="1400" b="1" dirty="0">
                <a:solidFill>
                  <a:schemeClr val="accent1">
                    <a:lumMod val="75000"/>
                  </a:schemeClr>
                </a:solidFill>
              </a:rPr>
              <a:t>www.interreg-rohu.eu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DE92DF5-FE4D-43C8-A517-ACB8226D6501}"/>
              </a:ext>
            </a:extLst>
          </p:cNvPr>
          <p:cNvCxnSpPr/>
          <p:nvPr/>
        </p:nvCxnSpPr>
        <p:spPr>
          <a:xfrm>
            <a:off x="946483" y="1732547"/>
            <a:ext cx="78051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3B30755-7F0E-4EAE-B0D1-4E8934583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42" y="1752642"/>
            <a:ext cx="8783571" cy="453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217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0D6F81-7F6B-4510-A749-90C3162B1D6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 algn="l"/>
            <a:r>
              <a:rPr lang="it-IT" sz="1400">
                <a:solidFill>
                  <a:schemeClr val="accent1">
                    <a:lumMod val="75000"/>
                  </a:schemeClr>
                </a:solidFill>
              </a:rPr>
              <a:t>Parteneriat pentru un viitor mai bun</a:t>
            </a:r>
            <a:r>
              <a:rPr lang="it-IT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</a:t>
            </a:r>
            <a:r>
              <a:rPr lang="it-IT" sz="1400" b="1">
                <a:solidFill>
                  <a:schemeClr val="accent1">
                    <a:lumMod val="75000"/>
                  </a:schemeClr>
                </a:solidFill>
              </a:rPr>
              <a:t>www.interreg-rohu.eu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asetăText 3">
            <a:extLst>
              <a:ext uri="{FF2B5EF4-FFF2-40B4-BE49-F238E27FC236}">
                <a16:creationId xmlns:a16="http://schemas.microsoft.com/office/drawing/2014/main" id="{632963C5-B1CD-462E-AA09-9331340E3517}"/>
              </a:ext>
            </a:extLst>
          </p:cNvPr>
          <p:cNvSpPr txBox="1"/>
          <p:nvPr/>
        </p:nvSpPr>
        <p:spPr>
          <a:xfrm>
            <a:off x="-184148" y="1761521"/>
            <a:ext cx="5419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Producători de echipamente pentru pansamente cu presiune negativă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ine 5">
            <a:extLst>
              <a:ext uri="{FF2B5EF4-FFF2-40B4-BE49-F238E27FC236}">
                <a16:creationId xmlns:a16="http://schemas.microsoft.com/office/drawing/2014/main" id="{2E03F14A-24D8-4435-B268-5A4A4B1BE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132" y="2038520"/>
            <a:ext cx="3275949" cy="4155626"/>
          </a:xfrm>
          <a:prstGeom prst="rect">
            <a:avLst/>
          </a:prstGeom>
        </p:spPr>
      </p:pic>
      <p:pic>
        <p:nvPicPr>
          <p:cNvPr id="5" name="Imagine 8">
            <a:extLst>
              <a:ext uri="{FF2B5EF4-FFF2-40B4-BE49-F238E27FC236}">
                <a16:creationId xmlns:a16="http://schemas.microsoft.com/office/drawing/2014/main" id="{A8FD24EE-9DEC-4151-A6C3-8E8001215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519" y="3030071"/>
            <a:ext cx="4824496" cy="2360000"/>
          </a:xfrm>
          <a:prstGeom prst="rect">
            <a:avLst/>
          </a:prstGeom>
        </p:spPr>
      </p:pic>
      <p:sp>
        <p:nvSpPr>
          <p:cNvPr id="6" name="CasetăText 9">
            <a:extLst>
              <a:ext uri="{FF2B5EF4-FFF2-40B4-BE49-F238E27FC236}">
                <a16:creationId xmlns:a16="http://schemas.microsoft.com/office/drawing/2014/main" id="{1B49C6A1-00D3-4962-A587-59D32F3A3F14}"/>
              </a:ext>
            </a:extLst>
          </p:cNvPr>
          <p:cNvSpPr txBox="1"/>
          <p:nvPr/>
        </p:nvSpPr>
        <p:spPr>
          <a:xfrm>
            <a:off x="4139507" y="2568406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Costul pansamentelor cu presiune negativă comparativ cu pansamentele </a:t>
            </a:r>
            <a:r>
              <a:rPr lang="ro-RO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convenţionale</a:t>
            </a:r>
            <a:r>
              <a:rPr lang="ro-RO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16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E4697D-949B-47AD-A82B-5DB22790D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340" y="1749851"/>
            <a:ext cx="5379295" cy="449855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3023AFC-539D-4A8B-BBA8-E79F981BAEF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 algn="l"/>
            <a:r>
              <a:rPr lang="it-IT" sz="1400">
                <a:solidFill>
                  <a:schemeClr val="accent1">
                    <a:lumMod val="75000"/>
                  </a:schemeClr>
                </a:solidFill>
              </a:rPr>
              <a:t>Parteneriat pentru un viitor mai bun</a:t>
            </a:r>
            <a:r>
              <a:rPr lang="it-IT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</a:t>
            </a:r>
            <a:r>
              <a:rPr lang="it-IT" sz="1400" b="1">
                <a:solidFill>
                  <a:schemeClr val="accent1">
                    <a:lumMod val="75000"/>
                  </a:schemeClr>
                </a:solidFill>
              </a:rPr>
              <a:t>www.interreg-rohu.eu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Imagine 5">
            <a:extLst>
              <a:ext uri="{FF2B5EF4-FFF2-40B4-BE49-F238E27FC236}">
                <a16:creationId xmlns:a16="http://schemas.microsoft.com/office/drawing/2014/main" id="{7149CBD3-3510-4E60-AB94-1260D089F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0401" y="2142564"/>
            <a:ext cx="3918201" cy="36607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FF538D-8CB5-40AC-9D1D-06640D521A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289" y="1749851"/>
            <a:ext cx="3557894" cy="449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488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C62623F-41BC-4864-AAF8-7270297F142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 algn="l"/>
            <a:r>
              <a:rPr lang="it-IT" sz="1400">
                <a:solidFill>
                  <a:schemeClr val="accent1">
                    <a:lumMod val="75000"/>
                  </a:schemeClr>
                </a:solidFill>
              </a:rPr>
              <a:t>Parteneriat pentru un viitor mai bun</a:t>
            </a:r>
            <a:r>
              <a:rPr lang="it-IT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</a:t>
            </a:r>
            <a:r>
              <a:rPr lang="it-IT" sz="1400" b="1">
                <a:solidFill>
                  <a:schemeClr val="accent1">
                    <a:lumMod val="75000"/>
                  </a:schemeClr>
                </a:solidFill>
              </a:rPr>
              <a:t>www.interreg-rohu.eu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asetăText 5">
            <a:extLst>
              <a:ext uri="{FF2B5EF4-FFF2-40B4-BE49-F238E27FC236}">
                <a16:creationId xmlns:a16="http://schemas.microsoft.com/office/drawing/2014/main" id="{FDEF4021-1B01-45AE-AE52-0431134D975F}"/>
              </a:ext>
            </a:extLst>
          </p:cNvPr>
          <p:cNvSpPr txBox="1"/>
          <p:nvPr/>
        </p:nvSpPr>
        <p:spPr>
          <a:xfrm>
            <a:off x="248289" y="1713511"/>
            <a:ext cx="550705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Istoric</a:t>
            </a:r>
          </a:p>
          <a:p>
            <a:endParaRPr lang="ro-RO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o-RO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Profesorul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Louis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Argenta</a:t>
            </a:r>
            <a:r>
              <a:rPr lang="ro-RO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la Universitatea din Michigan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avut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ideea</a:t>
            </a:r>
            <a:r>
              <a:rPr lang="ro-RO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tratamentului cu presiune negativă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într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-o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noapte</a:t>
            </a:r>
            <a:r>
              <a:rPr lang="ro-RO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insomnie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din 1990,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timp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gândea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cazul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unui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pacient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diabetic cu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escare</a:t>
            </a:r>
            <a:r>
              <a:rPr lang="ro-RO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o-RO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o-RO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„Pacientul nostru era pe moarte”, a explicat </a:t>
            </a:r>
            <a:r>
              <a:rPr lang="ro-RO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Argenta</a:t>
            </a:r>
            <a:r>
              <a:rPr lang="ro-RO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„Făcusem toate intervențiile chirurgicale posibile, așa că ideea a fost să folosim un vid pentru a strânge rana, ca un număr infinit de cusături. Din fericire, a funcționat și și-a revenit.”</a:t>
            </a:r>
          </a:p>
          <a:p>
            <a:endParaRPr lang="ro-RO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o-RO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 Michael </a:t>
            </a:r>
            <a:r>
              <a:rPr lang="ro-RO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Morykwas</a:t>
            </a:r>
            <a:r>
              <a:rPr lang="ro-RO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era student </a:t>
            </a:r>
            <a:r>
              <a:rPr lang="ro-RO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şi</a:t>
            </a:r>
            <a:r>
              <a:rPr lang="ro-RO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împreună au </a:t>
            </a:r>
            <a:r>
              <a:rPr lang="ro-RO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înfiinţat</a:t>
            </a:r>
            <a:r>
              <a:rPr lang="ro-RO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 laborator în care a fost inventat aparatul cu presiune negativă:</a:t>
            </a:r>
          </a:p>
          <a:p>
            <a:endParaRPr lang="ro-RO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o-RO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„O să-i ofer un dispozitiv pe care să-l încerce și el îmi va spune ce trebuie îmbunătățit la el.”</a:t>
            </a:r>
          </a:p>
          <a:p>
            <a:endParaRPr lang="ro-RO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Argenta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LS, </a:t>
            </a:r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Morykwas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MJ. Vacuum-assisted</a:t>
            </a:r>
            <a:r>
              <a:rPr lang="ro-RO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closure: a new method for wound control and</a:t>
            </a:r>
          </a:p>
          <a:p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treatment: clinical experience. Ann </a:t>
            </a:r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Plas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Surg</a:t>
            </a:r>
            <a:r>
              <a:rPr lang="ro-RO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1997; 38(6):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563–77</a:t>
            </a:r>
            <a:r>
              <a:rPr lang="ro-RO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„ procedeul constă în plasarea unui pansament din spumă </a:t>
            </a:r>
            <a:r>
              <a:rPr lang="ro-RO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poliuretanică</a:t>
            </a:r>
            <a:r>
              <a:rPr lang="ro-RO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 celule deschise în cavitatea plăgii și aplicarea unei presiuni </a:t>
            </a:r>
            <a:r>
              <a:rPr lang="ro-RO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subatmosferice</a:t>
            </a:r>
            <a:r>
              <a:rPr lang="ro-RO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controlată (125 mmHg sub presiunea ambientală)”[12, 13]. Din cele </a:t>
            </a:r>
          </a:p>
          <a:p>
            <a:r>
              <a:rPr lang="ro-RO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300 de plăgi, 296 au răspuns favorabil la tratamentul „cu o rată crescută de formare a țesutului de granulație”</a:t>
            </a:r>
            <a:endParaRPr 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asetăText 6">
            <a:extLst>
              <a:ext uri="{FF2B5EF4-FFF2-40B4-BE49-F238E27FC236}">
                <a16:creationId xmlns:a16="http://schemas.microsoft.com/office/drawing/2014/main" id="{F2C5B6CF-1EAE-4DD1-9029-ED1526D65DDB}"/>
              </a:ext>
            </a:extLst>
          </p:cNvPr>
          <p:cNvSpPr txBox="1"/>
          <p:nvPr/>
        </p:nvSpPr>
        <p:spPr>
          <a:xfrm>
            <a:off x="492850" y="4949262"/>
            <a:ext cx="9073008" cy="114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Presiunea negativă a fost folosită în tratamentul plăgilor încă din 1550 î.e.n. în Egipt – Papirusul </a:t>
            </a:r>
            <a:r>
              <a:rPr lang="ro-RO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Ebers</a:t>
            </a:r>
            <a: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cupe cu efect de ventuză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Hippocrates, 400 î.e.n. – cupe încălzite și apoi aplicate direct pe rana pentru a extrage sânge </a:t>
            </a:r>
            <a:r>
              <a:rPr lang="ro-RO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şi</a:t>
            </a:r>
            <a: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exudat</a:t>
            </a:r>
            <a: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în tratarea ulcerelor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Diferite materiale </a:t>
            </a:r>
            <a:r>
              <a:rPr lang="ro-RO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şi</a:t>
            </a:r>
            <a: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aparate au fost descrise în Germania ( 1952 ) </a:t>
            </a:r>
            <a:r>
              <a:rPr lang="ro-RO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şi</a:t>
            </a:r>
            <a: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URSS ( 1986 </a:t>
            </a:r>
            <a:r>
              <a:rPr lang="ro-RO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şi</a:t>
            </a:r>
            <a: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1988 )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Louis Argenta, MD, FACS, professor and chairman emeritus, and Michael Morykwas, PhD, professor">
            <a:extLst>
              <a:ext uri="{FF2B5EF4-FFF2-40B4-BE49-F238E27FC236}">
                <a16:creationId xmlns:a16="http://schemas.microsoft.com/office/drawing/2014/main" id="{5DFD4C64-1C3C-4AE4-A3CC-096C9FB9B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369" y="2279209"/>
            <a:ext cx="3156534" cy="210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088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6D48BEE-0B82-4143-9B57-DC2D9EAF579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 algn="l"/>
            <a:r>
              <a:rPr lang="it-IT" sz="1400">
                <a:solidFill>
                  <a:schemeClr val="accent1">
                    <a:lumMod val="75000"/>
                  </a:schemeClr>
                </a:solidFill>
              </a:rPr>
              <a:t>Parteneriat pentru un viitor mai bun</a:t>
            </a:r>
            <a:r>
              <a:rPr lang="it-IT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</a:t>
            </a:r>
            <a:r>
              <a:rPr lang="it-IT" sz="1400" b="1">
                <a:solidFill>
                  <a:schemeClr val="accent1">
                    <a:lumMod val="75000"/>
                  </a:schemeClr>
                </a:solidFill>
              </a:rPr>
              <a:t>www.interreg-rohu.eu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asetăText 1">
            <a:extLst>
              <a:ext uri="{FF2B5EF4-FFF2-40B4-BE49-F238E27FC236}">
                <a16:creationId xmlns:a16="http://schemas.microsoft.com/office/drawing/2014/main" id="{569C30DC-2993-4830-B6EA-0942431262F1}"/>
              </a:ext>
            </a:extLst>
          </p:cNvPr>
          <p:cNvSpPr txBox="1"/>
          <p:nvPr/>
        </p:nvSpPr>
        <p:spPr>
          <a:xfrm>
            <a:off x="248289" y="1846473"/>
            <a:ext cx="86267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Principiul de </a:t>
            </a:r>
            <a:r>
              <a:rPr lang="ro-RO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acţiune</a:t>
            </a:r>
            <a:endParaRPr lang="ro-RO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o-R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plicarea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presiunii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sub-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atmosferice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ajuta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reducerea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exudatului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inflamator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favorizarea </a:t>
            </a:r>
            <a:r>
              <a:rPr lang="ro-RO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apariţiei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țesutului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granulație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o-RO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Poate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utilizat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pent</a:t>
            </a:r>
            <a:r>
              <a:rPr lang="ro-RO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ro-R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trata</a:t>
            </a:r>
            <a:r>
              <a:rPr lang="ro-RO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mentul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ro-RO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gilor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acute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cronice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variind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la </a:t>
            </a:r>
            <a:r>
              <a:rPr lang="ro-RO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ro-RO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gile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deschise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fasciotomie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ulcere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ale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piciorului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diabetic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până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incizii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chirurgicale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dehiscente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o-RO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asetăText 6">
            <a:extLst>
              <a:ext uri="{FF2B5EF4-FFF2-40B4-BE49-F238E27FC236}">
                <a16:creationId xmlns:a16="http://schemas.microsoft.com/office/drawing/2014/main" id="{3B53B93C-DE9F-4A53-AB66-847B16AF9D55}"/>
              </a:ext>
            </a:extLst>
          </p:cNvPr>
          <p:cNvSpPr txBox="1"/>
          <p:nvPr/>
        </p:nvSpPr>
        <p:spPr>
          <a:xfrm>
            <a:off x="248289" y="2954469"/>
            <a:ext cx="4824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Pansamentele cu presiune negativă – 3 </a:t>
            </a:r>
            <a:r>
              <a:rPr lang="ro-RO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componente</a:t>
            </a:r>
            <a: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esenţiale</a:t>
            </a:r>
            <a: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71450" indent="-171450">
              <a:buFontTx/>
              <a:buChar char="-"/>
            </a:pPr>
            <a: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 poros – spumă </a:t>
            </a:r>
            <a:r>
              <a:rPr lang="ro-RO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poliuretanică</a:t>
            </a:r>
            <a: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sau de polivinil</a:t>
            </a:r>
          </a:p>
          <a:p>
            <a:pPr marL="171450" indent="-171450">
              <a:buFontTx/>
              <a:buChar char="-"/>
            </a:pPr>
            <a: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motor electric – presiune negativă până la 125 mmHg</a:t>
            </a:r>
          </a:p>
          <a:p>
            <a:pPr marL="171450" indent="-171450">
              <a:buFontTx/>
              <a:buChar char="-"/>
            </a:pPr>
            <a: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sistem de sigilare a pansamentului </a:t>
            </a:r>
            <a:r>
              <a:rPr lang="ro-RO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şi</a:t>
            </a:r>
            <a: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aspirare a </a:t>
            </a:r>
            <a:r>
              <a:rPr lang="ro-RO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exudatului</a:t>
            </a:r>
            <a: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asetăText 4">
            <a:extLst>
              <a:ext uri="{FF2B5EF4-FFF2-40B4-BE49-F238E27FC236}">
                <a16:creationId xmlns:a16="http://schemas.microsoft.com/office/drawing/2014/main" id="{9F957EF1-4DA1-4C16-863D-374A1FD355EB}"/>
              </a:ext>
            </a:extLst>
          </p:cNvPr>
          <p:cNvSpPr txBox="1"/>
          <p:nvPr/>
        </p:nvSpPr>
        <p:spPr>
          <a:xfrm>
            <a:off x="248289" y="3831633"/>
            <a:ext cx="4234064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Mecanism de </a:t>
            </a:r>
            <a:r>
              <a:rPr lang="ro-RO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acţiune</a:t>
            </a:r>
            <a:r>
              <a:rPr lang="ro-R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28600" indent="-228600">
              <a:buFont typeface="+mj-lt"/>
              <a:buAutoNum type="arabicPeriod"/>
            </a:pPr>
            <a:r>
              <a:rPr lang="ro-R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Macro-deformare - apropierea marginilor plăgii  ducând la contracție</a:t>
            </a:r>
          </a:p>
          <a:p>
            <a:pPr marL="228600" indent="-228600">
              <a:buFont typeface="+mj-lt"/>
              <a:buAutoNum type="arabicPeriod"/>
            </a:pPr>
            <a:r>
              <a:rPr lang="ro-R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Stabilizarea mediului plăgii - plaga este protejată de microorganismele exterioare, într-un mediu cald și umed</a:t>
            </a:r>
          </a:p>
          <a:p>
            <a:pPr marL="228600" indent="-228600">
              <a:buFont typeface="+mj-lt"/>
              <a:buAutoNum type="arabicPeriod"/>
            </a:pPr>
            <a:r>
              <a:rPr lang="ro-R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Reducerea edemului - cu îndepărtarea exsudatului</a:t>
            </a:r>
          </a:p>
          <a:p>
            <a:pPr marL="228600" indent="-228600">
              <a:buFont typeface="+mj-lt"/>
              <a:buAutoNum type="arabicPeriod"/>
            </a:pP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Micro-deformare - </a:t>
            </a:r>
            <a:r>
              <a:rPr lang="ro-R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favorizează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proliferarea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celulară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 </a:t>
            </a:r>
            <a:r>
              <a:rPr lang="it-IT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suprafața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plăgii</a:t>
            </a:r>
            <a:endParaRPr lang="ro-RO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ro-RO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Stimuleaz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ro-R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angiogeneza</a:t>
            </a:r>
            <a:r>
              <a:rPr lang="ro-R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şi</a:t>
            </a:r>
            <a:r>
              <a:rPr lang="ro-R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creşte</a:t>
            </a:r>
            <a:r>
              <a:rPr lang="ro-R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fluxul sanguin</a:t>
            </a:r>
          </a:p>
          <a:p>
            <a:pPr marL="228600" indent="-228600">
              <a:buFont typeface="+mj-lt"/>
              <a:buAutoNum type="arabicPeriod"/>
            </a:pPr>
            <a:r>
              <a:rPr lang="ro-R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 componenta inflamatorie</a:t>
            </a:r>
          </a:p>
          <a:p>
            <a:pPr marL="228600" indent="-228600">
              <a:buFont typeface="+mj-lt"/>
              <a:buAutoNum type="arabicPeriod"/>
            </a:pPr>
            <a:r>
              <a:rPr lang="ro-R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Scade numărul bacteriilor din plagă</a:t>
            </a:r>
          </a:p>
          <a:p>
            <a:pPr marL="228600" indent="-228600">
              <a:buFont typeface="+mj-lt"/>
              <a:buAutoNum type="arabicPeriod"/>
            </a:pPr>
            <a:r>
              <a:rPr lang="ro-R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Activează diviziunea celulară prin întinderea </a:t>
            </a:r>
            <a:r>
              <a:rPr lang="ro-RO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ţesuturilor</a:t>
            </a:r>
            <a:endParaRPr lang="ro-RO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ro-R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 </a:t>
            </a:r>
            <a:r>
              <a:rPr lang="ro-RO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tendinţa</a:t>
            </a:r>
            <a:r>
              <a:rPr lang="ro-R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necroză a plăgii prin scăderea edemului</a:t>
            </a:r>
          </a:p>
          <a:p>
            <a:pPr marL="228600" indent="-228600">
              <a:buFont typeface="+mj-lt"/>
              <a:buAutoNum type="arabicPeriod"/>
            </a:pPr>
            <a:r>
              <a:rPr lang="ro-RO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Curăţarea</a:t>
            </a:r>
            <a:r>
              <a:rPr lang="ro-R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mecanică a plăgii prin îndepărtarea resturilor tisulare</a:t>
            </a:r>
          </a:p>
          <a:p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ine 3">
            <a:extLst>
              <a:ext uri="{FF2B5EF4-FFF2-40B4-BE49-F238E27FC236}">
                <a16:creationId xmlns:a16="http://schemas.microsoft.com/office/drawing/2014/main" id="{2EF24F18-6C5C-4639-A656-AF05FDA56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3059" y="3492830"/>
            <a:ext cx="4572000" cy="211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369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ED7CDCA-1E05-43C6-9ED8-03348C75C33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 algn="l"/>
            <a:r>
              <a:rPr lang="it-IT" sz="1400">
                <a:solidFill>
                  <a:schemeClr val="accent1">
                    <a:lumMod val="75000"/>
                  </a:schemeClr>
                </a:solidFill>
              </a:rPr>
              <a:t>Parteneriat pentru un viitor mai bun</a:t>
            </a:r>
            <a:r>
              <a:rPr lang="it-IT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</a:t>
            </a:r>
            <a:r>
              <a:rPr lang="it-IT" sz="1400" b="1">
                <a:solidFill>
                  <a:schemeClr val="accent1">
                    <a:lumMod val="75000"/>
                  </a:schemeClr>
                </a:solidFill>
              </a:rPr>
              <a:t>www.interreg-rohu.eu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asetăText 3">
            <a:extLst>
              <a:ext uri="{FF2B5EF4-FFF2-40B4-BE49-F238E27FC236}">
                <a16:creationId xmlns:a16="http://schemas.microsoft.com/office/drawing/2014/main" id="{E9E1E8F9-521B-4C66-BC15-B0FCDAF83AAF}"/>
              </a:ext>
            </a:extLst>
          </p:cNvPr>
          <p:cNvSpPr txBox="1"/>
          <p:nvPr/>
        </p:nvSpPr>
        <p:spPr>
          <a:xfrm>
            <a:off x="248289" y="1761496"/>
            <a:ext cx="46374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Indicaţii</a:t>
            </a:r>
            <a:endParaRPr lang="ro-RO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ro-RO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ro-RO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complexe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care nu se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vindecă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riscă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nu se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vindece</a:t>
            </a:r>
            <a:r>
              <a:rPr lang="ro-RO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cronice sau acute</a:t>
            </a:r>
          </a:p>
          <a:p>
            <a:pPr marL="228600" indent="-228600">
              <a:buFont typeface="+mj-lt"/>
              <a:buAutoNum type="arabicPeriod"/>
            </a:pPr>
            <a:r>
              <a:rPr lang="ro-RO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ro-RO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acute c</a:t>
            </a:r>
            <a:r>
              <a:rPr lang="ro-RO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nu pot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închis</a:t>
            </a:r>
            <a:r>
              <a:rPr lang="ro-RO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ro-RO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ro-RO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primam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din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cauza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riscului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infecție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infecție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activă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edem</a:t>
            </a:r>
          </a:p>
          <a:p>
            <a:pPr marL="228600" indent="-228600">
              <a:buFont typeface="+mj-lt"/>
              <a:buAutoNum type="arabicPeriod"/>
            </a:pPr>
            <a:r>
              <a:rPr lang="ro-RO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ro-RO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ile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traumatice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precum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fracturile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deschise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lacerațiile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deschise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sunt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unele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dintre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cele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frecvent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tratate cu presiune negativă dintre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ro-RO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gile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acute</a:t>
            </a:r>
            <a:endParaRPr lang="ro-RO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ro-RO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eziuni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prin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abrazare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arsuri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care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provoacă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pierderea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parțială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pielii</a:t>
            </a:r>
            <a:endParaRPr lang="ro-RO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ro-RO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ro-RO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ro-RO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dehiscente</a:t>
            </a:r>
          </a:p>
          <a:p>
            <a:pPr marL="228600" indent="-228600">
              <a:buFont typeface="+mj-lt"/>
              <a:buAutoNum type="arabicPeriod"/>
            </a:pPr>
            <a:r>
              <a:rPr lang="ro-RO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Pregătirea plăgii pentru plastie</a:t>
            </a:r>
          </a:p>
          <a:p>
            <a:pPr marL="228600" indent="-228600">
              <a:buFont typeface="+mj-lt"/>
              <a:buAutoNum type="arabicPeriod"/>
            </a:pPr>
            <a:r>
              <a:rPr lang="ro-RO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Ulceraţii</a:t>
            </a:r>
            <a:r>
              <a:rPr lang="ro-RO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ale pielii datorită celei mai variate etiologii</a:t>
            </a:r>
          </a:p>
          <a:p>
            <a:pPr marL="228600" indent="-228600">
              <a:buFont typeface="+mj-lt"/>
              <a:buAutoNum type="arabicPeriod"/>
            </a:pPr>
            <a:r>
              <a:rPr lang="ro-RO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Plăgi cu plastie de </a:t>
            </a:r>
            <a:r>
              <a:rPr lang="ro-RO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lambouri</a:t>
            </a:r>
            <a:r>
              <a:rPr lang="ro-RO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şi</a:t>
            </a:r>
            <a:r>
              <a:rPr lang="ro-RO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grefe de piele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ine 12">
            <a:extLst>
              <a:ext uri="{FF2B5EF4-FFF2-40B4-BE49-F238E27FC236}">
                <a16:creationId xmlns:a16="http://schemas.microsoft.com/office/drawing/2014/main" id="{0A5816CF-CF31-41FD-B4FE-538E265DE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6354" y="1807350"/>
            <a:ext cx="2448874" cy="2716720"/>
          </a:xfrm>
          <a:prstGeom prst="rect">
            <a:avLst/>
          </a:prstGeom>
        </p:spPr>
      </p:pic>
      <p:pic>
        <p:nvPicPr>
          <p:cNvPr id="5" name="Imagine 8">
            <a:extLst>
              <a:ext uri="{FF2B5EF4-FFF2-40B4-BE49-F238E27FC236}">
                <a16:creationId xmlns:a16="http://schemas.microsoft.com/office/drawing/2014/main" id="{A617E4FB-11A1-414D-95CE-67898E4E1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304" y="3713935"/>
            <a:ext cx="2728303" cy="2484808"/>
          </a:xfrm>
          <a:prstGeom prst="rect">
            <a:avLst/>
          </a:prstGeom>
        </p:spPr>
      </p:pic>
      <p:sp>
        <p:nvSpPr>
          <p:cNvPr id="6" name="CasetăText 4">
            <a:extLst>
              <a:ext uri="{FF2B5EF4-FFF2-40B4-BE49-F238E27FC236}">
                <a16:creationId xmlns:a16="http://schemas.microsoft.com/office/drawing/2014/main" id="{88156B9B-5B88-41A7-9E37-0374AF4F97B1}"/>
              </a:ext>
            </a:extLst>
          </p:cNvPr>
          <p:cNvSpPr txBox="1"/>
          <p:nvPr/>
        </p:nvSpPr>
        <p:spPr>
          <a:xfrm>
            <a:off x="4031432" y="4198195"/>
            <a:ext cx="511256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Contraindicaţii</a:t>
            </a:r>
            <a:r>
              <a:rPr lang="ro-RO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</a:p>
          <a:p>
            <a:pPr marL="228600" indent="-228600">
              <a:buFont typeface="+mj-lt"/>
              <a:buAutoNum type="arabicPeriod"/>
            </a:pPr>
            <a:endParaRPr lang="ro-RO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Plăgile cu necroze</a:t>
            </a:r>
          </a:p>
          <a:p>
            <a:pPr marL="228600" indent="-228600">
              <a:buFont typeface="+mj-lt"/>
              <a:buAutoNum type="arabicPeriod"/>
            </a:pPr>
            <a: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Osteomielita netratată</a:t>
            </a:r>
          </a:p>
          <a:p>
            <a:pPr marL="228600" indent="-228600">
              <a:buFont typeface="+mj-lt"/>
              <a:buAutoNum type="arabicPeriod"/>
            </a:pPr>
            <a: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Plăgile tumorale</a:t>
            </a:r>
          </a:p>
          <a:p>
            <a:pPr marL="228600" indent="-228600">
              <a:buFont typeface="+mj-lt"/>
              <a:buAutoNum type="arabicPeriod"/>
            </a:pPr>
            <a: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Fistulele </a:t>
            </a:r>
            <a:r>
              <a:rPr lang="ro-RO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nonenterice</a:t>
            </a:r>
            <a: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şi</a:t>
            </a:r>
            <a: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cele neexplorate</a:t>
            </a:r>
          </a:p>
          <a:p>
            <a:pPr marL="228600" indent="-228600">
              <a:buFont typeface="+mj-lt"/>
              <a:buAutoNum type="arabicPeriod"/>
            </a:pPr>
            <a:r>
              <a:rPr lang="ro-RO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Plăgiele</a:t>
            </a:r>
            <a: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 vase sanguine, nervi, tendoane, organe sau anastomoze expuse</a:t>
            </a:r>
          </a:p>
          <a:p>
            <a:pPr marL="228600" indent="-228600">
              <a:buFont typeface="+mj-lt"/>
              <a:buAutoNum type="arabicPeriod"/>
            </a:pPr>
            <a: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ro-RO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pacienţii</a:t>
            </a:r>
            <a: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 tratament anticoagulant sau </a:t>
            </a:r>
            <a:r>
              <a:rPr lang="ro-RO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antiagregante</a:t>
            </a:r>
            <a: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plachetare</a:t>
            </a:r>
            <a:endParaRPr lang="ro-RO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ro-RO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Afecţiuni</a:t>
            </a:r>
            <a: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psihice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282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78E3794-D2B1-4F66-830E-6FA288D2BE4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 algn="l"/>
            <a:r>
              <a:rPr lang="it-IT" sz="1400">
                <a:solidFill>
                  <a:schemeClr val="accent1">
                    <a:lumMod val="75000"/>
                  </a:schemeClr>
                </a:solidFill>
              </a:rPr>
              <a:t>Parteneriat pentru un viitor mai bun</a:t>
            </a:r>
            <a:r>
              <a:rPr lang="it-IT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</a:t>
            </a:r>
            <a:r>
              <a:rPr lang="it-IT" sz="1400" b="1">
                <a:solidFill>
                  <a:schemeClr val="accent1">
                    <a:lumMod val="75000"/>
                  </a:schemeClr>
                </a:solidFill>
              </a:rPr>
              <a:t>www.interreg-rohu.eu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asetăText 3">
            <a:extLst>
              <a:ext uri="{FF2B5EF4-FFF2-40B4-BE49-F238E27FC236}">
                <a16:creationId xmlns:a16="http://schemas.microsoft.com/office/drawing/2014/main" id="{573440F3-6CD5-4606-88C5-98673B8F5BF2}"/>
              </a:ext>
            </a:extLst>
          </p:cNvPr>
          <p:cNvSpPr txBox="1"/>
          <p:nvPr/>
        </p:nvSpPr>
        <p:spPr>
          <a:xfrm>
            <a:off x="182243" y="1722766"/>
            <a:ext cx="34563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Posibile </a:t>
            </a:r>
            <a:r>
              <a:rPr lang="ro-RO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complicaţii</a:t>
            </a:r>
            <a:endParaRPr lang="ro-RO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ro-RO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Sângerare</a:t>
            </a:r>
          </a:p>
          <a:p>
            <a:pPr marL="228600" indent="-228600">
              <a:buFont typeface="+mj-lt"/>
              <a:buAutoNum type="arabicPeriod"/>
            </a:pPr>
            <a:r>
              <a:rPr lang="ro-RO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Retenţia</a:t>
            </a:r>
            <a:r>
              <a:rPr lang="ro-RO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fragmente de material poros</a:t>
            </a:r>
          </a:p>
          <a:p>
            <a:pPr marL="228600" indent="-228600">
              <a:buFont typeface="+mj-lt"/>
              <a:buAutoNum type="arabicPeriod"/>
            </a:pPr>
            <a:r>
              <a:rPr lang="ro-RO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Defecţiuni</a:t>
            </a:r>
            <a:r>
              <a:rPr lang="ro-RO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în </a:t>
            </a:r>
            <a:r>
              <a:rPr lang="ro-RO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funcţionarea</a:t>
            </a:r>
            <a:r>
              <a:rPr lang="ro-RO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aparatului</a:t>
            </a:r>
          </a:p>
          <a:p>
            <a:pPr marL="228600" indent="-228600">
              <a:buFont typeface="+mj-lt"/>
              <a:buAutoNum type="arabicPeriod"/>
            </a:pPr>
            <a:r>
              <a:rPr lang="ro-RO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Iritarea sau ulcerarea tegumentului</a:t>
            </a:r>
          </a:p>
          <a:p>
            <a:pPr marL="228600" indent="-228600">
              <a:buFont typeface="+mj-lt"/>
              <a:buAutoNum type="arabicPeriod"/>
            </a:pPr>
            <a:r>
              <a:rPr lang="ro-RO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Infecţie</a:t>
            </a:r>
            <a:endParaRPr lang="ro-RO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ro-RO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Deproteinizare</a:t>
            </a:r>
            <a:endParaRPr lang="ro-RO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ro-RO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Deshidratare</a:t>
            </a:r>
          </a:p>
          <a:p>
            <a:pPr marL="228600" indent="-228600">
              <a:buFont typeface="+mj-lt"/>
              <a:buAutoNum type="arabicPeriod"/>
            </a:pPr>
            <a:r>
              <a:rPr lang="ro-RO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Durere</a:t>
            </a:r>
          </a:p>
          <a:p>
            <a:pPr marL="228600" indent="-228600">
              <a:buFont typeface="+mj-lt"/>
              <a:buAutoNum type="arabicPeriod"/>
            </a:pPr>
            <a:r>
              <a:rPr lang="ro-RO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Anxietate</a:t>
            </a:r>
          </a:p>
          <a:p>
            <a:pPr marL="228600" indent="-228600">
              <a:buFont typeface="+mj-lt"/>
              <a:buAutoNum type="arabicPeriod"/>
            </a:pPr>
            <a:r>
              <a:rPr lang="ro-RO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Creşterea</a:t>
            </a:r>
            <a:r>
              <a:rPr lang="ro-RO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exuberantă a </a:t>
            </a:r>
            <a:r>
              <a:rPr lang="ro-RO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pilozităţii</a:t>
            </a:r>
            <a:r>
              <a:rPr lang="ro-RO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la locul aplicării ) </a:t>
            </a:r>
            <a:r>
              <a:rPr lang="ro-RO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şi</a:t>
            </a:r>
            <a:r>
              <a:rPr lang="ro-RO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unghiilor ( la membrul </a:t>
            </a:r>
            <a:r>
              <a:rPr lang="ro-RO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ipsilateral</a:t>
            </a:r>
            <a:r>
              <a:rPr lang="ro-RO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  <a:p>
            <a:pPr marL="228600" indent="-228600">
              <a:buFont typeface="+mj-lt"/>
              <a:buAutoNum type="arabicPeriod"/>
            </a:pPr>
            <a:r>
              <a:rPr lang="ro-RO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Dezinserţia</a:t>
            </a:r>
            <a:r>
              <a:rPr lang="ro-RO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stomelor</a:t>
            </a:r>
          </a:p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ine 4">
            <a:extLst>
              <a:ext uri="{FF2B5EF4-FFF2-40B4-BE49-F238E27FC236}">
                <a16:creationId xmlns:a16="http://schemas.microsoft.com/office/drawing/2014/main" id="{6F569584-01CD-4B6D-B6F9-198D2096F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018" y="1841679"/>
            <a:ext cx="1309947" cy="2455223"/>
          </a:xfrm>
          <a:prstGeom prst="rect">
            <a:avLst/>
          </a:prstGeom>
        </p:spPr>
      </p:pic>
      <p:pic>
        <p:nvPicPr>
          <p:cNvPr id="5" name="Imagine 5">
            <a:extLst>
              <a:ext uri="{FF2B5EF4-FFF2-40B4-BE49-F238E27FC236}">
                <a16:creationId xmlns:a16="http://schemas.microsoft.com/office/drawing/2014/main" id="{5344F353-6147-4327-9FD9-BB32813ED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2684" y="1841679"/>
            <a:ext cx="1446299" cy="2455223"/>
          </a:xfrm>
          <a:prstGeom prst="rect">
            <a:avLst/>
          </a:prstGeom>
        </p:spPr>
      </p:pic>
      <p:pic>
        <p:nvPicPr>
          <p:cNvPr id="6" name="Imagine 6">
            <a:extLst>
              <a:ext uri="{FF2B5EF4-FFF2-40B4-BE49-F238E27FC236}">
                <a16:creationId xmlns:a16="http://schemas.microsoft.com/office/drawing/2014/main" id="{2EF5E119-F65A-4FE8-A6C1-D2C109809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763" y="1841679"/>
            <a:ext cx="1263312" cy="2455223"/>
          </a:xfrm>
          <a:prstGeom prst="rect">
            <a:avLst/>
          </a:prstGeom>
        </p:spPr>
      </p:pic>
      <p:pic>
        <p:nvPicPr>
          <p:cNvPr id="7" name="Imagine 10">
            <a:extLst>
              <a:ext uri="{FF2B5EF4-FFF2-40B4-BE49-F238E27FC236}">
                <a16:creationId xmlns:a16="http://schemas.microsoft.com/office/drawing/2014/main" id="{A8421FF4-0CCB-4B34-8782-B2326A6ABA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855" y="4382743"/>
            <a:ext cx="3971581" cy="1742230"/>
          </a:xfrm>
          <a:prstGeom prst="rect">
            <a:avLst/>
          </a:prstGeom>
        </p:spPr>
      </p:pic>
      <p:pic>
        <p:nvPicPr>
          <p:cNvPr id="8" name="Imagine 8">
            <a:extLst>
              <a:ext uri="{FF2B5EF4-FFF2-40B4-BE49-F238E27FC236}">
                <a16:creationId xmlns:a16="http://schemas.microsoft.com/office/drawing/2014/main" id="{650AE2FB-2AF5-4900-AB23-126BBF3E04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205" y="3810356"/>
            <a:ext cx="3338312" cy="239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204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87CCE64-2EB5-42DC-A7A9-DEBC9C0BED7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 algn="l"/>
            <a:r>
              <a:rPr lang="it-IT" sz="1400">
                <a:solidFill>
                  <a:schemeClr val="accent1">
                    <a:lumMod val="75000"/>
                  </a:schemeClr>
                </a:solidFill>
              </a:rPr>
              <a:t>Parteneriat pentru un viitor mai bun</a:t>
            </a:r>
            <a:r>
              <a:rPr lang="it-IT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</a:t>
            </a:r>
            <a:r>
              <a:rPr lang="it-IT" sz="1400" b="1">
                <a:solidFill>
                  <a:schemeClr val="accent1">
                    <a:lumMod val="75000"/>
                  </a:schemeClr>
                </a:solidFill>
              </a:rPr>
              <a:t>www.interreg-rohu.eu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asetăText 4">
            <a:extLst>
              <a:ext uri="{FF2B5EF4-FFF2-40B4-BE49-F238E27FC236}">
                <a16:creationId xmlns:a16="http://schemas.microsoft.com/office/drawing/2014/main" id="{4342C7A9-78F2-424E-89AC-2B9F4B5E04E6}"/>
              </a:ext>
            </a:extLst>
          </p:cNvPr>
          <p:cNvSpPr txBox="1"/>
          <p:nvPr/>
        </p:nvSpPr>
        <p:spPr>
          <a:xfrm>
            <a:off x="183663" y="1683205"/>
            <a:ext cx="511256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Contraindicaţii</a:t>
            </a:r>
            <a:r>
              <a:rPr lang="ro-RO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</a:p>
          <a:p>
            <a:pPr marL="228600" indent="-228600">
              <a:buFont typeface="+mj-lt"/>
              <a:buAutoNum type="arabicPeriod"/>
            </a:pPr>
            <a:endParaRPr lang="ro-RO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Plăgile cu necroze</a:t>
            </a:r>
          </a:p>
          <a:p>
            <a:pPr marL="228600" indent="-228600">
              <a:buFont typeface="+mj-lt"/>
              <a:buAutoNum type="arabicPeriod"/>
            </a:pPr>
            <a: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Osteomielita netratată</a:t>
            </a:r>
          </a:p>
          <a:p>
            <a:pPr marL="228600" indent="-228600">
              <a:buFont typeface="+mj-lt"/>
              <a:buAutoNum type="arabicPeriod"/>
            </a:pPr>
            <a: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Plăgile tumorale</a:t>
            </a:r>
          </a:p>
          <a:p>
            <a:pPr marL="228600" indent="-228600">
              <a:buFont typeface="+mj-lt"/>
              <a:buAutoNum type="arabicPeriod"/>
            </a:pPr>
            <a: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Fistulele </a:t>
            </a:r>
            <a:r>
              <a:rPr lang="ro-RO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nonenterice</a:t>
            </a:r>
            <a: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şi</a:t>
            </a:r>
            <a: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cele neexplorate</a:t>
            </a:r>
          </a:p>
          <a:p>
            <a:pPr marL="228600" indent="-228600">
              <a:buFont typeface="+mj-lt"/>
              <a:buAutoNum type="arabicPeriod"/>
            </a:pPr>
            <a:r>
              <a:rPr lang="ro-RO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Plăgiele</a:t>
            </a:r>
            <a: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 vase sanguine, nervi, tendoane, organe sau anastomoze expuse</a:t>
            </a:r>
          </a:p>
          <a:p>
            <a:pPr marL="228600" indent="-228600">
              <a:buFont typeface="+mj-lt"/>
              <a:buAutoNum type="arabicPeriod"/>
            </a:pPr>
            <a: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ro-RO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pacienţii</a:t>
            </a:r>
            <a: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 tratament anticoagulant sau </a:t>
            </a:r>
            <a:r>
              <a:rPr lang="ro-RO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antiagregante</a:t>
            </a:r>
            <a: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plachetare</a:t>
            </a:r>
            <a:endParaRPr lang="ro-RO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ro-RO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Afecţiuni</a:t>
            </a:r>
            <a:r>
              <a:rPr lang="ro-R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psihice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ine 10">
            <a:extLst>
              <a:ext uri="{FF2B5EF4-FFF2-40B4-BE49-F238E27FC236}">
                <a16:creationId xmlns:a16="http://schemas.microsoft.com/office/drawing/2014/main" id="{8EEDFEA8-732B-43B2-9797-4F93E7BED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77" y="3429000"/>
            <a:ext cx="2958398" cy="1519518"/>
          </a:xfrm>
          <a:prstGeom prst="rect">
            <a:avLst/>
          </a:prstGeom>
        </p:spPr>
      </p:pic>
      <p:pic>
        <p:nvPicPr>
          <p:cNvPr id="5" name="Imagine 8">
            <a:extLst>
              <a:ext uri="{FF2B5EF4-FFF2-40B4-BE49-F238E27FC236}">
                <a16:creationId xmlns:a16="http://schemas.microsoft.com/office/drawing/2014/main" id="{C9AC36D5-787E-410D-B526-CB2125689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257" y="4948518"/>
            <a:ext cx="1561297" cy="1308114"/>
          </a:xfrm>
          <a:prstGeom prst="rect">
            <a:avLst/>
          </a:prstGeom>
        </p:spPr>
      </p:pic>
      <p:pic>
        <p:nvPicPr>
          <p:cNvPr id="6" name="Imagine 13">
            <a:extLst>
              <a:ext uri="{FF2B5EF4-FFF2-40B4-BE49-F238E27FC236}">
                <a16:creationId xmlns:a16="http://schemas.microsoft.com/office/drawing/2014/main" id="{00DBDCB5-6698-42F6-9452-1ACE556716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3727" y="4031454"/>
            <a:ext cx="2444355" cy="1834128"/>
          </a:xfrm>
          <a:prstGeom prst="rect">
            <a:avLst/>
          </a:prstGeom>
        </p:spPr>
      </p:pic>
      <p:pic>
        <p:nvPicPr>
          <p:cNvPr id="7" name="Imagine 4">
            <a:extLst>
              <a:ext uri="{FF2B5EF4-FFF2-40B4-BE49-F238E27FC236}">
                <a16:creationId xmlns:a16="http://schemas.microsoft.com/office/drawing/2014/main" id="{E8C251B5-E402-4EC8-A052-4443443B5E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342" y="1838936"/>
            <a:ext cx="1445233" cy="1926977"/>
          </a:xfrm>
          <a:prstGeom prst="rect">
            <a:avLst/>
          </a:prstGeom>
        </p:spPr>
      </p:pic>
      <p:pic>
        <p:nvPicPr>
          <p:cNvPr id="8" name="Imagine 6">
            <a:extLst>
              <a:ext uri="{FF2B5EF4-FFF2-40B4-BE49-F238E27FC236}">
                <a16:creationId xmlns:a16="http://schemas.microsoft.com/office/drawing/2014/main" id="{F064AC70-4B53-420F-A3F1-DA50B1ECA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8389" y="1838936"/>
            <a:ext cx="1445233" cy="1926977"/>
          </a:xfrm>
          <a:prstGeom prst="rect">
            <a:avLst/>
          </a:prstGeom>
        </p:spPr>
      </p:pic>
      <p:pic>
        <p:nvPicPr>
          <p:cNvPr id="9" name="Imagine 12">
            <a:extLst>
              <a:ext uri="{FF2B5EF4-FFF2-40B4-BE49-F238E27FC236}">
                <a16:creationId xmlns:a16="http://schemas.microsoft.com/office/drawing/2014/main" id="{D7E69EBA-445D-453F-9B6B-0B2EFAEBE3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3035" y="3878711"/>
            <a:ext cx="2430587" cy="226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215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FD1F463-3610-46F2-ACA7-4721A116955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 algn="l"/>
            <a:r>
              <a:rPr lang="it-IT" sz="1400">
                <a:solidFill>
                  <a:schemeClr val="accent1">
                    <a:lumMod val="75000"/>
                  </a:schemeClr>
                </a:solidFill>
              </a:rPr>
              <a:t>Parteneriat pentru un viitor mai bun</a:t>
            </a:r>
            <a:r>
              <a:rPr lang="it-IT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</a:t>
            </a:r>
            <a:r>
              <a:rPr lang="it-IT" sz="1400" b="1">
                <a:solidFill>
                  <a:schemeClr val="accent1">
                    <a:lumMod val="75000"/>
                  </a:schemeClr>
                </a:solidFill>
              </a:rPr>
              <a:t>www.interreg-rohu.eu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asetăText 3">
            <a:extLst>
              <a:ext uri="{FF2B5EF4-FFF2-40B4-BE49-F238E27FC236}">
                <a16:creationId xmlns:a16="http://schemas.microsoft.com/office/drawing/2014/main" id="{3D4FAC8A-BCB3-462B-9BBD-B96759693857}"/>
              </a:ext>
            </a:extLst>
          </p:cNvPr>
          <p:cNvSpPr txBox="1"/>
          <p:nvPr/>
        </p:nvSpPr>
        <p:spPr>
          <a:xfrm>
            <a:off x="164314" y="1722766"/>
            <a:ext cx="5256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Pansament cu presiune negativă în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plăgi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anatomic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dificile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ine 4">
            <a:extLst>
              <a:ext uri="{FF2B5EF4-FFF2-40B4-BE49-F238E27FC236}">
                <a16:creationId xmlns:a16="http://schemas.microsoft.com/office/drawing/2014/main" id="{8CAD7574-E9EA-4BD4-8C04-B5C341B26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89" y="2050405"/>
            <a:ext cx="1048029" cy="1858207"/>
          </a:xfrm>
          <a:prstGeom prst="rect">
            <a:avLst/>
          </a:prstGeom>
        </p:spPr>
      </p:pic>
      <p:pic>
        <p:nvPicPr>
          <p:cNvPr id="5" name="Imagine 5">
            <a:extLst>
              <a:ext uri="{FF2B5EF4-FFF2-40B4-BE49-F238E27FC236}">
                <a16:creationId xmlns:a16="http://schemas.microsoft.com/office/drawing/2014/main" id="{E8827A34-D886-4F86-A615-70F6F0C2A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93" y="2050405"/>
            <a:ext cx="1391862" cy="1858207"/>
          </a:xfrm>
          <a:prstGeom prst="rect">
            <a:avLst/>
          </a:prstGeom>
        </p:spPr>
      </p:pic>
      <p:pic>
        <p:nvPicPr>
          <p:cNvPr id="6" name="Imagine 7">
            <a:extLst>
              <a:ext uri="{FF2B5EF4-FFF2-40B4-BE49-F238E27FC236}">
                <a16:creationId xmlns:a16="http://schemas.microsoft.com/office/drawing/2014/main" id="{40842D4E-43FE-47BD-B962-AF8860111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6131" y="2061321"/>
            <a:ext cx="1847292" cy="1847292"/>
          </a:xfrm>
          <a:prstGeom prst="rect">
            <a:avLst/>
          </a:prstGeom>
        </p:spPr>
      </p:pic>
      <p:pic>
        <p:nvPicPr>
          <p:cNvPr id="7" name="Imagine 9">
            <a:extLst>
              <a:ext uri="{FF2B5EF4-FFF2-40B4-BE49-F238E27FC236}">
                <a16:creationId xmlns:a16="http://schemas.microsoft.com/office/drawing/2014/main" id="{C927633F-E298-419F-A6E9-EAA3006C38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290" y="4150659"/>
            <a:ext cx="2930812" cy="1937548"/>
          </a:xfrm>
          <a:prstGeom prst="rect">
            <a:avLst/>
          </a:prstGeom>
        </p:spPr>
      </p:pic>
      <p:pic>
        <p:nvPicPr>
          <p:cNvPr id="8" name="Imagine 11">
            <a:extLst>
              <a:ext uri="{FF2B5EF4-FFF2-40B4-BE49-F238E27FC236}">
                <a16:creationId xmlns:a16="http://schemas.microsoft.com/office/drawing/2014/main" id="{605B5F01-49D7-4F77-B153-66C09815DB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9615" y="3958520"/>
            <a:ext cx="3176484" cy="2129687"/>
          </a:xfrm>
          <a:prstGeom prst="rect">
            <a:avLst/>
          </a:prstGeom>
        </p:spPr>
      </p:pic>
      <p:pic>
        <p:nvPicPr>
          <p:cNvPr id="9" name="Imagine 12">
            <a:extLst>
              <a:ext uri="{FF2B5EF4-FFF2-40B4-BE49-F238E27FC236}">
                <a16:creationId xmlns:a16="http://schemas.microsoft.com/office/drawing/2014/main" id="{EA0948A7-F112-49A4-BF01-8CD3628B3B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4801" y="4113071"/>
            <a:ext cx="2209800" cy="2066925"/>
          </a:xfrm>
          <a:prstGeom prst="rect">
            <a:avLst/>
          </a:prstGeom>
        </p:spPr>
      </p:pic>
      <p:pic>
        <p:nvPicPr>
          <p:cNvPr id="10" name="Imagine 14">
            <a:extLst>
              <a:ext uri="{FF2B5EF4-FFF2-40B4-BE49-F238E27FC236}">
                <a16:creationId xmlns:a16="http://schemas.microsoft.com/office/drawing/2014/main" id="{65338EA8-F411-45C7-A8AD-F7033A1FB4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6627" y="2117655"/>
            <a:ext cx="2427909" cy="1847292"/>
          </a:xfrm>
          <a:prstGeom prst="rect">
            <a:avLst/>
          </a:prstGeom>
        </p:spPr>
      </p:pic>
      <p:pic>
        <p:nvPicPr>
          <p:cNvPr id="11" name="Imagine 6">
            <a:extLst>
              <a:ext uri="{FF2B5EF4-FFF2-40B4-BE49-F238E27FC236}">
                <a16:creationId xmlns:a16="http://schemas.microsoft.com/office/drawing/2014/main" id="{CC3DB569-5EA4-48E1-A9E3-55585FE2CB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7399" y="2303366"/>
            <a:ext cx="1598700" cy="119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823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D99942C-95CF-4F24-A4DF-C4FD98C06DA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 algn="l"/>
            <a:r>
              <a:rPr lang="it-IT" sz="1400">
                <a:solidFill>
                  <a:schemeClr val="accent1">
                    <a:lumMod val="75000"/>
                  </a:schemeClr>
                </a:solidFill>
              </a:rPr>
              <a:t>Parteneriat pentru un viitor mai bun</a:t>
            </a:r>
            <a:r>
              <a:rPr lang="it-IT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</a:t>
            </a:r>
            <a:r>
              <a:rPr lang="it-IT" sz="1400" b="1">
                <a:solidFill>
                  <a:schemeClr val="accent1">
                    <a:lumMod val="75000"/>
                  </a:schemeClr>
                </a:solidFill>
              </a:rPr>
              <a:t>www.interreg-rohu.eu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asetăText 5">
            <a:extLst>
              <a:ext uri="{FF2B5EF4-FFF2-40B4-BE49-F238E27FC236}">
                <a16:creationId xmlns:a16="http://schemas.microsoft.com/office/drawing/2014/main" id="{E3785AF1-BD7E-4539-BFFC-A1F3142EDF40}"/>
              </a:ext>
            </a:extLst>
          </p:cNvPr>
          <p:cNvSpPr txBox="1"/>
          <p:nvPr/>
        </p:nvSpPr>
        <p:spPr>
          <a:xfrm>
            <a:off x="173279" y="1704837"/>
            <a:ext cx="5328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Pansament cu presiune negativă în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plăgi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fistule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enterale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ine 6">
            <a:extLst>
              <a:ext uri="{FF2B5EF4-FFF2-40B4-BE49-F238E27FC236}">
                <a16:creationId xmlns:a16="http://schemas.microsoft.com/office/drawing/2014/main" id="{2A6EBAB5-5521-4BEC-92ED-D4B210E49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89" y="2043391"/>
            <a:ext cx="2204250" cy="2127090"/>
          </a:xfrm>
          <a:prstGeom prst="rect">
            <a:avLst/>
          </a:prstGeom>
        </p:spPr>
      </p:pic>
      <p:pic>
        <p:nvPicPr>
          <p:cNvPr id="5" name="Imagine 11">
            <a:extLst>
              <a:ext uri="{FF2B5EF4-FFF2-40B4-BE49-F238E27FC236}">
                <a16:creationId xmlns:a16="http://schemas.microsoft.com/office/drawing/2014/main" id="{BC48F9B6-6037-4E0B-B505-FD8E03772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0815" y="2089587"/>
            <a:ext cx="2431985" cy="1817903"/>
          </a:xfrm>
          <a:prstGeom prst="rect">
            <a:avLst/>
          </a:prstGeom>
        </p:spPr>
      </p:pic>
      <p:pic>
        <p:nvPicPr>
          <p:cNvPr id="6" name="Imagine 12">
            <a:extLst>
              <a:ext uri="{FF2B5EF4-FFF2-40B4-BE49-F238E27FC236}">
                <a16:creationId xmlns:a16="http://schemas.microsoft.com/office/drawing/2014/main" id="{0C401B2B-070F-480F-A786-F0C0FAE855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8891" y="1971731"/>
            <a:ext cx="3149741" cy="4199655"/>
          </a:xfrm>
          <a:prstGeom prst="rect">
            <a:avLst/>
          </a:prstGeom>
        </p:spPr>
      </p:pic>
      <p:pic>
        <p:nvPicPr>
          <p:cNvPr id="7" name="Imagine 14">
            <a:extLst>
              <a:ext uri="{FF2B5EF4-FFF2-40B4-BE49-F238E27FC236}">
                <a16:creationId xmlns:a16="http://schemas.microsoft.com/office/drawing/2014/main" id="{128A6639-345E-40D0-8850-7946DC4B84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0815" y="3953686"/>
            <a:ext cx="2437075" cy="2279368"/>
          </a:xfrm>
          <a:prstGeom prst="rect">
            <a:avLst/>
          </a:prstGeom>
        </p:spPr>
      </p:pic>
      <p:pic>
        <p:nvPicPr>
          <p:cNvPr id="8" name="Imagine 15">
            <a:extLst>
              <a:ext uri="{FF2B5EF4-FFF2-40B4-BE49-F238E27FC236}">
                <a16:creationId xmlns:a16="http://schemas.microsoft.com/office/drawing/2014/main" id="{CDF776BE-419C-41FF-829C-3D37782842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289" y="4202238"/>
            <a:ext cx="2755506" cy="203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989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6320D8E-4A8D-4C5E-9A49-3D101572610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 algn="l"/>
            <a:r>
              <a:rPr lang="it-IT" sz="1400">
                <a:solidFill>
                  <a:schemeClr val="accent1">
                    <a:lumMod val="75000"/>
                  </a:schemeClr>
                </a:solidFill>
              </a:rPr>
              <a:t>Parteneriat pentru un viitor mai bun</a:t>
            </a:r>
            <a:r>
              <a:rPr lang="it-IT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</a:t>
            </a:r>
            <a:r>
              <a:rPr lang="it-IT" sz="1400" b="1">
                <a:solidFill>
                  <a:schemeClr val="accent1">
                    <a:lumMod val="75000"/>
                  </a:schemeClr>
                </a:solidFill>
              </a:rPr>
              <a:t>www.interreg-rohu.eu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Imagine 5">
            <a:extLst>
              <a:ext uri="{FF2B5EF4-FFF2-40B4-BE49-F238E27FC236}">
                <a16:creationId xmlns:a16="http://schemas.microsoft.com/office/drawing/2014/main" id="{CF52DDFB-AC87-47E5-A07A-0B9C3A3A5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96" y="1874257"/>
            <a:ext cx="2900180" cy="2175135"/>
          </a:xfrm>
          <a:prstGeom prst="rect">
            <a:avLst/>
          </a:prstGeom>
        </p:spPr>
      </p:pic>
      <p:pic>
        <p:nvPicPr>
          <p:cNvPr id="4" name="Imagine 7">
            <a:extLst>
              <a:ext uri="{FF2B5EF4-FFF2-40B4-BE49-F238E27FC236}">
                <a16:creationId xmlns:a16="http://schemas.microsoft.com/office/drawing/2014/main" id="{6CC42D40-4209-48E5-B580-40D6D3C8A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973" y="1872425"/>
            <a:ext cx="3575063" cy="1190608"/>
          </a:xfrm>
          <a:prstGeom prst="rect">
            <a:avLst/>
          </a:prstGeom>
        </p:spPr>
      </p:pic>
      <p:pic>
        <p:nvPicPr>
          <p:cNvPr id="5" name="Imagine 9">
            <a:extLst>
              <a:ext uri="{FF2B5EF4-FFF2-40B4-BE49-F238E27FC236}">
                <a16:creationId xmlns:a16="http://schemas.microsoft.com/office/drawing/2014/main" id="{E004BCAC-88F2-4AA2-A9D8-6F5AB714C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16" y="4124481"/>
            <a:ext cx="2250931" cy="2085177"/>
          </a:xfrm>
          <a:prstGeom prst="rect">
            <a:avLst/>
          </a:prstGeom>
        </p:spPr>
      </p:pic>
      <p:pic>
        <p:nvPicPr>
          <p:cNvPr id="6" name="Imagine 10">
            <a:extLst>
              <a:ext uri="{FF2B5EF4-FFF2-40B4-BE49-F238E27FC236}">
                <a16:creationId xmlns:a16="http://schemas.microsoft.com/office/drawing/2014/main" id="{3C1C2D05-9B04-4D81-ACE1-CBEEB8324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8684" y="4124481"/>
            <a:ext cx="3834027" cy="1846013"/>
          </a:xfrm>
          <a:prstGeom prst="rect">
            <a:avLst/>
          </a:prstGeom>
        </p:spPr>
      </p:pic>
      <p:pic>
        <p:nvPicPr>
          <p:cNvPr id="7" name="Imagine 11">
            <a:extLst>
              <a:ext uri="{FF2B5EF4-FFF2-40B4-BE49-F238E27FC236}">
                <a16:creationId xmlns:a16="http://schemas.microsoft.com/office/drawing/2014/main" id="{F7B3FFBE-B979-4730-8313-66F81F892E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4919" y="2467729"/>
            <a:ext cx="2359088" cy="314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8514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</TotalTime>
  <Words>836</Words>
  <Application>Microsoft Office PowerPoint</Application>
  <PresentationFormat>On-screen Show (4:3)</PresentationFormat>
  <Paragraphs>91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Open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CONFERINȚA PROFESIONALĂ CALITATEA ŞI SIGURANŢA ÎNGRIJIRILOR CHIRURGICALE</dc:title>
  <dc:creator>User</dc:creator>
  <cp:lastModifiedBy>David</cp:lastModifiedBy>
  <cp:revision>11</cp:revision>
  <dcterms:created xsi:type="dcterms:W3CDTF">2023-10-25T07:09:48Z</dcterms:created>
  <dcterms:modified xsi:type="dcterms:W3CDTF">2023-10-26T16:48:07Z</dcterms:modified>
</cp:coreProperties>
</file>