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sldIdLst>
    <p:sldId id="268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87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461C8-E445-41EC-890F-B9A583AE7A6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97913-8221-4B71-B92F-8D0E8B4CE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66819F-4DDD-469B-8029-8EB3AA2A2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570" y="6363190"/>
            <a:ext cx="11804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 dirty="0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8ED4ED-8640-49D7-85CD-8B0D837F55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237" y="1576556"/>
            <a:ext cx="11804540" cy="468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5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995" y="6332905"/>
            <a:ext cx="11804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it-IT" sz="1400" dirty="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 dirty="0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CFF2424-3261-4B67-9474-66E9B9BC78B2}"/>
              </a:ext>
            </a:extLst>
          </p:cNvPr>
          <p:cNvSpPr txBox="1">
            <a:spLocks/>
          </p:cNvSpPr>
          <p:nvPr userDrawn="1"/>
        </p:nvSpPr>
        <p:spPr>
          <a:xfrm>
            <a:off x="4184169" y="1167141"/>
            <a:ext cx="5216238" cy="36512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CONFERINȚA PROFESIONALĂ PERFORMANTA MEDICALA </a:t>
            </a:r>
          </a:p>
          <a:p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CALEA SPRE VINDECARE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B23611-EEF9-4001-8A06-972E82295B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1570" y="290982"/>
            <a:ext cx="4562661" cy="79336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8918686-23DB-4F90-92A8-C5912AF6842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09485" y="241710"/>
            <a:ext cx="1959425" cy="5455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7A0001-99E5-446D-911C-77AD49FE7812}"/>
              </a:ext>
            </a:extLst>
          </p:cNvPr>
          <p:cNvSpPr txBox="1"/>
          <p:nvPr userDrawn="1"/>
        </p:nvSpPr>
        <p:spPr>
          <a:xfrm>
            <a:off x="9636910" y="1167141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Satu Mare</a:t>
            </a:r>
          </a:p>
          <a:p>
            <a:pPr algn="r"/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24-25 </a:t>
            </a:r>
            <a:r>
              <a:rPr lang="fr-FR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Noiembrie</a:t>
            </a:r>
            <a:r>
              <a:rPr lang="fr-FR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2023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A9257B-D89C-427A-A87B-1FC81C6F11F5}"/>
              </a:ext>
            </a:extLst>
          </p:cNvPr>
          <p:cNvSpPr txBox="1"/>
          <p:nvPr userDrawn="1"/>
        </p:nvSpPr>
        <p:spPr>
          <a:xfrm>
            <a:off x="1072001" y="1170595"/>
            <a:ext cx="31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ROcHUs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–Care for health in Satu Mare and </a:t>
            </a:r>
          </a:p>
          <a:p>
            <a:r>
              <a:rPr lang="en-US" sz="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Szabolcs-Szatmár-Bereg</a:t>
            </a:r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counties </a:t>
            </a: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ROHU 457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0E8A3F0-6425-453F-9D0B-8CFE58EBFFD6}"/>
              </a:ext>
            </a:extLst>
          </p:cNvPr>
          <p:cNvCxnSpPr>
            <a:cxnSpLocks/>
          </p:cNvCxnSpPr>
          <p:nvPr userDrawn="1"/>
        </p:nvCxnSpPr>
        <p:spPr>
          <a:xfrm>
            <a:off x="161925" y="1532266"/>
            <a:ext cx="11801475" cy="20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CD349E-CB6D-4CF1-8906-8FD3A389C711}"/>
              </a:ext>
            </a:extLst>
          </p:cNvPr>
          <p:cNvCxnSpPr>
            <a:cxnSpLocks/>
          </p:cNvCxnSpPr>
          <p:nvPr userDrawn="1"/>
        </p:nvCxnSpPr>
        <p:spPr>
          <a:xfrm>
            <a:off x="161925" y="6279854"/>
            <a:ext cx="11801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9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researchgate.net/publication/51207526_Pharmacological_and_Non-Pharmacological_Recanalization_Strategies_in_Acute_Ischemic_Stroke?_tp=eyJjb250ZXh0Ijp7ImZpcnN0UGFnZSI6Il9kaXJlY3QiLCJwYWdlIjoiX2RpcmVjdCJ9fQ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AF5FF2-2E25-43F4-98B7-B8197D758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0BCC399-1A5E-4997-AB2E-7B63CD508FE6}"/>
              </a:ext>
            </a:extLst>
          </p:cNvPr>
          <p:cNvSpPr txBox="1">
            <a:spLocks/>
          </p:cNvSpPr>
          <p:nvPr/>
        </p:nvSpPr>
        <p:spPr>
          <a:xfrm>
            <a:off x="2614076" y="2932643"/>
            <a:ext cx="8574622" cy="26161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TROMBOLIZA INTRAVENOAS</a:t>
            </a:r>
            <a:r>
              <a:rPr lang="ro-R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it-I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it-IT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TRATAMENTUL ACCIDENTULUI VASCULAR CEREBRAL ISCHEMIC ACUT</a:t>
            </a:r>
            <a:br>
              <a:rPr lang="it-IT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86E8B3F-7666-4191-B27E-8591E1738C7A}"/>
              </a:ext>
            </a:extLst>
          </p:cNvPr>
          <p:cNvSpPr txBox="1">
            <a:spLocks/>
          </p:cNvSpPr>
          <p:nvPr/>
        </p:nvSpPr>
        <p:spPr>
          <a:xfrm>
            <a:off x="5134502" y="5548842"/>
            <a:ext cx="6987645" cy="138853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Autori: Anițaș M, Brădeanu A, Costin N, Feciche D, Godjea E, Lupușor M, Mureșan C, Revesz 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45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C21D7C-6AA8-45C3-AC02-24106D0E7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01D344F-0820-44C7-8C07-6604D84DD47D}"/>
              </a:ext>
            </a:extLst>
          </p:cNvPr>
          <p:cNvSpPr txBox="1">
            <a:spLocks/>
          </p:cNvSpPr>
          <p:nvPr/>
        </p:nvSpPr>
        <p:spPr>
          <a:xfrm>
            <a:off x="1314450" y="1584324"/>
            <a:ext cx="10515600" cy="467360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Contraindicații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absolute legate de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patologia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gastrointestinală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Hemoragie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ultimele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săptămâni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Varice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esofagiene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cunoscute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Pancreatită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cunoscută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de tract gastrointestinal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cunoscut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Contraindicații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absolute legate de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coagulopatii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INR &gt; 1.71 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40 s, PT &gt;15 s,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Trombocite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100 000/ mmc2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anticoagulante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antivitamine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ultimele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48h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NU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heparină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nefracționată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40s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heparină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greutate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moleculară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terapeutică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ultimele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de ore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.</a:t>
            </a:r>
            <a:b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pacientul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anticoagulant oral (cu anti-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vitamine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domiliu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nu era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cunoscut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ciroză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suspiciune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alterare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coagulării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tromboliza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intravenoasă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inițiată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așteptarea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INR-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oprită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crescute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trombocitopenie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tromboliza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inițiată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rezultatelor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coagulării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oprită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obținerea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hemogramei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trombocitelele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sunt &lt; 100 000/ mm3 3.Vezi protocol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secțiunea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terapia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trombolitică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pacienți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urmează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terapie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anticoagulantă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orală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90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6DA6A1-CA44-4DF6-B1E6-36C40BD49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F7E427B-8180-476B-85B5-9D87A3AE262B}"/>
              </a:ext>
            </a:extLst>
          </p:cNvPr>
          <p:cNvSpPr txBox="1">
            <a:spLocks/>
          </p:cNvSpPr>
          <p:nvPr/>
        </p:nvSpPr>
        <p:spPr>
          <a:xfrm>
            <a:off x="1676400" y="1532793"/>
            <a:ext cx="10515600" cy="4198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 INDICAȚII PENTRU CARE RAPORTUL BENEFICIU/RISC TREBUIE APRECIAT INDIVIDUAL: </a:t>
            </a:r>
            <a:b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950122-85A8-447D-9A0F-3493C1F7DE06}"/>
              </a:ext>
            </a:extLst>
          </p:cNvPr>
          <p:cNvSpPr txBox="1">
            <a:spLocks/>
          </p:cNvSpPr>
          <p:nvPr/>
        </p:nvSpPr>
        <p:spPr>
          <a:xfrm>
            <a:off x="1676400" y="2107713"/>
            <a:ext cx="10515600" cy="42554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Contraindicații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 legate de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fereastra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terapeutică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intervalul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3-4,5 or</a:t>
            </a:r>
            <a:r>
              <a:rPr lang="ro-RO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anticoagulante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vitamină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cu INR ≤ 1.7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endParaRPr lang="ro-R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diabet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zaharat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AVC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antecedente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endParaRPr lang="ro-R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Severitate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redusă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NIHSS &lt; 4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crescută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NIHSS &gt; 25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endParaRPr lang="ro-R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Contraindicații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 legate de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starea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clinică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pacientului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Dizabilitate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anterioară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≥ 2)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endParaRPr lang="ro-R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Deteriorare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cognitivă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moderată-severă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NU</a:t>
            </a:r>
            <a:endParaRPr lang="ro-R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Criză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convulsivă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debut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date care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sugereze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deficitul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persistent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datorat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vasculare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endParaRPr lang="ro-R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Glicemie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debut &lt; 50 mg/dl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400 mg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tratată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 deficit persistent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endParaRPr lang="ro-R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</a:t>
            </a:r>
          </a:p>
        </p:txBody>
      </p:sp>
    </p:spTree>
    <p:extLst>
      <p:ext uri="{BB962C8B-B14F-4D97-AF65-F5344CB8AC3E}">
        <p14:creationId xmlns:p14="http://schemas.microsoft.com/office/powerpoint/2010/main" val="364977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88125C-34EB-4CAE-BCDA-764417A9D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6E733D-2DBA-4F60-B727-74A684704513}"/>
              </a:ext>
            </a:extLst>
          </p:cNvPr>
          <p:cNvSpPr txBox="1">
            <a:spLocks/>
          </p:cNvSpPr>
          <p:nvPr/>
        </p:nvSpPr>
        <p:spPr>
          <a:xfrm>
            <a:off x="2394916" y="1536838"/>
            <a:ext cx="11473484" cy="493063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o-RO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Contraindicații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 legate de 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traumatisme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manevre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medicale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chirurgie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antecedent</a:t>
            </a:r>
            <a:r>
              <a:rPr lang="ro-RO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br>
              <a:rPr lang="ro-RO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Traumatism major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excluzând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traumatismul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cranian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ultimele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săptămâni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Intervenție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chirurgicală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ultimele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săptămâni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Istoric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sângerare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genito-urinară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gastro-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intestinală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Puncție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arterială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-un loc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necompresibil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ultima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săptămână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Puncție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lombară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ultima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săptămână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Contraindicații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 legate de 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patologie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cerebro-vasculară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pre-</a:t>
            </a:r>
            <a:r>
              <a:rPr lang="en-US" sz="7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existentă</a:t>
            </a:r>
            <a:r>
              <a:rPr lang="en-US" sz="7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Disecții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cervico-cerebrale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intra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extracraniene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Istoric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anevrism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cerebral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nerupt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Istoric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malformație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artero-venoasă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cerebrală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NU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Istoric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&gt; 10 µ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sângerări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cerebrale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intraparenchimatoase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evidențiate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anterior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IRM  DA NU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Contraindicații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 legate de 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patologie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cardio-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vasculară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pre-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existentă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concomitentă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-Infarct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miocardic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tromboliza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urmată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coronarografie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angioplastie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stent) DA NU 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-Infarct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miocardic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recent (&lt;3luni)                                                                              DA  NU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Pericardită acută                                                                                                        DA   NU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-Tumori și trombi intracardiaci cunoscuți                                                                  DA NU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Contraindicații</a:t>
            </a:r>
            <a:r>
              <a:rPr 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 – diverse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Sarcină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evoluție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primele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săptămâni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post-partum 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Meno-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metroragii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asociate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anemie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Istoric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prezența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tomografie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tumorilor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cerebrale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extra-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axiale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droguri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ilicite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AVC periprocedural (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angiografie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coronarografie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NU </a:t>
            </a:r>
            <a:b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Patologie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oftalmologică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hemoragică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cunoscută</a:t>
            </a:r>
            <a:r>
              <a:rPr lang="ro-RO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DA NU</a:t>
            </a:r>
            <a:br>
              <a:rPr lang="ro-RO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424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B901E2-86C8-4E0B-A4EE-DD24F7A9A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4A8FECB-DA9B-49B6-B6D4-12D9088A3F07}"/>
              </a:ext>
            </a:extLst>
          </p:cNvPr>
          <p:cNvSpPr txBox="1">
            <a:spLocks/>
          </p:cNvSpPr>
          <p:nvPr/>
        </p:nvSpPr>
        <p:spPr>
          <a:xfrm>
            <a:off x="2627311" y="1704976"/>
            <a:ext cx="6345239" cy="533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/>
              <a:t>Scala NIHSS (National Institute Stroke Scale)</a:t>
            </a:r>
            <a:endParaRPr lang="en-US" sz="28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D69F97-3431-4E73-96AE-395FD18CF279}"/>
              </a:ext>
            </a:extLst>
          </p:cNvPr>
          <p:cNvSpPr txBox="1">
            <a:spLocks/>
          </p:cNvSpPr>
          <p:nvPr/>
        </p:nvSpPr>
        <p:spPr>
          <a:xfrm>
            <a:off x="3065460" y="2238376"/>
            <a:ext cx="10018713" cy="36973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1. Nivel de con</a:t>
            </a:r>
            <a:r>
              <a:rPr lang="ro-RO" sz="1400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tien</a:t>
            </a:r>
            <a:r>
              <a:rPr lang="ro-RO" sz="1400">
                <a:latin typeface="Times New Roman" panose="02020603050405020304" pitchFamily="18" charset="0"/>
                <a:cs typeface="Times New Roman" panose="02020603050405020304" pitchFamily="18" charset="0"/>
              </a:rPr>
              <a:t>ță</a:t>
            </a:r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2. Oculomotricitate</a:t>
            </a: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3. C</a:t>
            </a:r>
            <a:r>
              <a:rPr lang="ro-RO" sz="140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mp vi</a:t>
            </a:r>
            <a:r>
              <a:rPr lang="ro-RO" sz="140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ual</a:t>
            </a: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4. Paralizie facial</a:t>
            </a:r>
            <a:r>
              <a:rPr lang="ro-RO" sz="14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5. Motilitatea membrului superior – stg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-dr</a:t>
            </a: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6. Motilitatea membrului inferior</a:t>
            </a: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7. Ataxia membrelor</a:t>
            </a: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8. Sensibilitatea</a:t>
            </a: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9. Limbajul</a:t>
            </a: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10. Dizartie</a:t>
            </a:r>
          </a:p>
          <a:p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11. Inaten</a:t>
            </a:r>
            <a:r>
              <a:rPr lang="ro-RO" sz="140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ie tactil</a:t>
            </a:r>
            <a:r>
              <a:rPr lang="ro-RO" sz="14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endParaRPr 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35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86D86B-699D-4252-B7DF-122CD524B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EADBF44-A92B-4CE4-8580-E38CB5514278}"/>
              </a:ext>
            </a:extLst>
          </p:cNvPr>
          <p:cNvSpPr txBox="1">
            <a:spLocks/>
          </p:cNvSpPr>
          <p:nvPr/>
        </p:nvSpPr>
        <p:spPr>
          <a:xfrm>
            <a:off x="2627312" y="1609726"/>
            <a:ext cx="2830514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Paraclinic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7E0972-7357-40E5-956F-3CC30A796C2F}"/>
              </a:ext>
            </a:extLst>
          </p:cNvPr>
          <p:cNvSpPr txBox="1">
            <a:spLocks/>
          </p:cNvSpPr>
          <p:nvPr/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Trombocite&gt;100.000/mm3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Glicemie&gt;50mg/dl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INR≤1.7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APTT≤40S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PT≤15S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CT cerebral → scor ASPECTS (CT normal – scor 10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scor0=afectare ischemic</a:t>
            </a:r>
            <a:r>
              <a:rPr lang="ro-RO" sz="24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 tot teritoriul ACM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scor&lt;7- decizie de tromboliz</a:t>
            </a:r>
            <a:r>
              <a:rPr lang="ro-RO" sz="24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atent individualizat</a:t>
            </a:r>
            <a:r>
              <a:rPr lang="ro-RO" sz="24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95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A676E7-6FD7-4E57-8788-504059641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C303DA2-40F9-4697-8D80-CA26FF4BCBF8}"/>
              </a:ext>
            </a:extLst>
          </p:cNvPr>
          <p:cNvSpPr txBox="1">
            <a:spLocks/>
          </p:cNvSpPr>
          <p:nvPr/>
        </p:nvSpPr>
        <p:spPr>
          <a:xfrm>
            <a:off x="1530510" y="3241675"/>
            <a:ext cx="10515600" cy="578388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Doza Actylise 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0,9mg/kg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– din care 10% </a:t>
            </a:r>
            <a:r>
              <a:rPr lang="ro-RO" sz="320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 bolus iv </a:t>
            </a:r>
            <a:r>
              <a:rPr lang="ro-RO" sz="320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 decurs de 1 min, restul de 90% </a:t>
            </a:r>
            <a:r>
              <a:rPr lang="ro-RO" sz="320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 perfuzie continu</a:t>
            </a:r>
            <a:r>
              <a:rPr lang="ro-RO" sz="32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timp de 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o or</a:t>
            </a:r>
            <a:r>
              <a:rPr lang="ro-RO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92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8F4715-74E9-43D1-892A-87E76D09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E7CD1B-C54E-4533-810D-6EC18B662B14}"/>
              </a:ext>
            </a:extLst>
          </p:cNvPr>
          <p:cNvSpPr txBox="1">
            <a:spLocks/>
          </p:cNvSpPr>
          <p:nvPr/>
        </p:nvSpPr>
        <p:spPr>
          <a:xfrm>
            <a:off x="2173287" y="1609725"/>
            <a:ext cx="10018713" cy="17525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Experien</a:t>
            </a:r>
            <a:r>
              <a:rPr lang="ro-RO" sz="280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sec</a:t>
            </a:r>
            <a:r>
              <a:rPr lang="ro-RO" sz="280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iei Neurologie a SJUSM Satu Mare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059C88-3B1B-48CF-90ED-25DC69D46A9D}"/>
              </a:ext>
            </a:extLst>
          </p:cNvPr>
          <p:cNvSpPr txBox="1">
            <a:spLocks/>
          </p:cNvSpPr>
          <p:nvPr/>
        </p:nvSpPr>
        <p:spPr>
          <a:xfrm>
            <a:off x="1646235" y="2257424"/>
            <a:ext cx="10018713" cy="312420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1aprilie 2022-1iunie 2023 :             -nr total AVC 547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- nr de trombolize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- timpul mediu de la debut p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la prezentarea la UPU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min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- timpul mediu de la prezentarea la UPU p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la ini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ierea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trombolizei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- nr de decese 8 ( transformare hemoragic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2; lez ischemic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extins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3; 1 pacient decedat cu hematom laterotoracic extins 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 stare septic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; 1 pacient decedat de cauz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non-neurologic</a:t>
            </a:r>
            <a:r>
              <a:rPr lang="ro-RO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7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DBD5EAF-AA8F-464D-AB07-0CCA5F622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EB12FC-5330-450C-BD8C-0EE291C477B3}"/>
              </a:ext>
            </a:extLst>
          </p:cNvPr>
          <p:cNvSpPr txBox="1">
            <a:spLocks/>
          </p:cNvSpPr>
          <p:nvPr/>
        </p:nvSpPr>
        <p:spPr>
          <a:xfrm>
            <a:off x="2608261" y="1676401"/>
            <a:ext cx="10018713" cy="17525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AVC – apari</a:t>
            </a:r>
            <a:r>
              <a:rPr lang="ro-RO" sz="240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ia </a:t>
            </a:r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brutal</a:t>
            </a:r>
            <a:r>
              <a:rPr lang="ro-RO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a unui deficit neurologic focal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3FACA7-747B-44BA-AD3C-4F8BBFFECD0F}"/>
              </a:ext>
            </a:extLst>
          </p:cNvPr>
          <p:cNvSpPr txBox="1">
            <a:spLocks/>
          </p:cNvSpPr>
          <p:nvPr/>
        </p:nvSpPr>
        <p:spPr>
          <a:xfrm>
            <a:off x="3007517" y="2154721"/>
            <a:ext cx="8784433" cy="400795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afecteaz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150000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/an -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-1/4 sunt AVC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repetate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rsta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73 ani (70 ani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76 ani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AVC –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ischemie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cerebral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arterial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(80%) –AIT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- infarct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constituit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hemoragii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cerebrale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(20%)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tromboze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venoase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cerebrale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(rare)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!!!AVC –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deficit motor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achizi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adult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 prima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mortalitate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2-a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(dup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neo)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a 2-a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tulbur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cognitive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dup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Boala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Alzheimer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référentiels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Collèges-Neurologie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6-eme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édition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1507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B2CDCB-39EE-4D4A-9F25-A5AEA2314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1F0CC02-1DE5-4ED6-9EE9-B947216FCE2A}"/>
              </a:ext>
            </a:extLst>
          </p:cNvPr>
          <p:cNvSpPr txBox="1">
            <a:spLocks/>
          </p:cNvSpPr>
          <p:nvPr/>
        </p:nvSpPr>
        <p:spPr>
          <a:xfrm>
            <a:off x="3903822" y="2238621"/>
            <a:ext cx="5173503" cy="73317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AVC 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ECF6F5-7542-477F-B4DF-96A542D7599D}"/>
              </a:ext>
            </a:extLst>
          </p:cNvPr>
          <p:cNvSpPr txBox="1">
            <a:spLocks/>
          </p:cNvSpPr>
          <p:nvPr/>
        </p:nvSpPr>
        <p:spPr>
          <a:xfrm>
            <a:off x="2027396" y="3371849"/>
            <a:ext cx="10018713" cy="31242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Instituirea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promptă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depinde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Recunoașterea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semnelor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AVC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Funcționalitatea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serviciilor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ambulanță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recunoașterea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semnelor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AVC,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prioritizarea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prenotificarea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spitalului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Existența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spitalelor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trateze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corespunzător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AVC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revascularizare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unități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AVC acute) </a:t>
            </a:r>
          </a:p>
        </p:txBody>
      </p:sp>
    </p:spTree>
    <p:extLst>
      <p:ext uri="{BB962C8B-B14F-4D97-AF65-F5344CB8AC3E}">
        <p14:creationId xmlns:p14="http://schemas.microsoft.com/office/powerpoint/2010/main" val="269497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A320D9-5672-4C96-A28C-440D9FBC5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B8AC382-50F8-4981-AB7C-8333CB9473D0}"/>
              </a:ext>
            </a:extLst>
          </p:cNvPr>
          <p:cNvSpPr txBox="1">
            <a:spLocks/>
          </p:cNvSpPr>
          <p:nvPr/>
        </p:nvSpPr>
        <p:spPr>
          <a:xfrm>
            <a:off x="2619375" y="5753101"/>
            <a:ext cx="7315200" cy="5143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Anita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Frendl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Laszlo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Csiba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Pharmacological and Non-Pharmacological Recanalization Strategies in Acute Ischemic Stroke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Frontiers in Neurology, may 2011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68EBE1-616A-40BA-ABFD-BDC4F4D60D66}"/>
              </a:ext>
            </a:extLst>
          </p:cNvPr>
          <p:cNvSpPr txBox="1">
            <a:spLocks/>
          </p:cNvSpPr>
          <p:nvPr/>
        </p:nvSpPr>
        <p:spPr>
          <a:xfrm>
            <a:off x="8286751" y="2958553"/>
            <a:ext cx="2400300" cy="47044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IS BRAIN</a:t>
            </a:r>
          </a:p>
        </p:txBody>
      </p:sp>
      <p:pic>
        <p:nvPicPr>
          <p:cNvPr id="5" name="Picture 2" descr="Structure of the ischemic penumbra.">
            <a:extLst>
              <a:ext uri="{FF2B5EF4-FFF2-40B4-BE49-F238E27FC236}">
                <a16:creationId xmlns:a16="http://schemas.microsoft.com/office/drawing/2014/main" id="{F9280C9C-FD88-4766-B200-ADD0D2437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989626"/>
            <a:ext cx="5472113" cy="343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9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4BE4B5-CD91-4F2E-A280-AD2770BCF8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237F7B0-705F-43EE-B767-0899F1F9CCFD}"/>
              </a:ext>
            </a:extLst>
          </p:cNvPr>
          <p:cNvSpPr txBox="1">
            <a:spLocks/>
          </p:cNvSpPr>
          <p:nvPr/>
        </p:nvSpPr>
        <p:spPr>
          <a:xfrm>
            <a:off x="2493961" y="1676402"/>
            <a:ext cx="7469189" cy="5810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Strategii terapeutice actuale </a:t>
            </a:r>
            <a:r>
              <a:rPr lang="ro-RO" sz="280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 AVC ischemic acut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D9C6D89-B1C1-442A-9A2A-C696A07485F4}"/>
              </a:ext>
            </a:extLst>
          </p:cNvPr>
          <p:cNvSpPr txBox="1">
            <a:spLocks/>
          </p:cNvSpPr>
          <p:nvPr/>
        </p:nvSpPr>
        <p:spPr>
          <a:xfrm>
            <a:off x="1655760" y="2362199"/>
            <a:ext cx="10018713" cy="31242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-  </a:t>
            </a:r>
            <a:r>
              <a:rPr lang="en-US" dirty="0" err="1"/>
              <a:t>Limitarea</a:t>
            </a:r>
            <a:r>
              <a:rPr lang="en-US" dirty="0"/>
              <a:t> </a:t>
            </a:r>
            <a:r>
              <a:rPr lang="en-US" dirty="0" err="1"/>
              <a:t>zonei</a:t>
            </a:r>
            <a:r>
              <a:rPr lang="en-US" dirty="0"/>
              <a:t> de </a:t>
            </a:r>
            <a:r>
              <a:rPr lang="en-US" dirty="0" err="1"/>
              <a:t>ischemie</a:t>
            </a:r>
            <a:r>
              <a:rPr lang="en-US" dirty="0"/>
              <a:t> </a:t>
            </a:r>
            <a:r>
              <a:rPr lang="en-US" dirty="0" err="1"/>
              <a:t>cerebrală</a:t>
            </a:r>
            <a:r>
              <a:rPr lang="en-US" dirty="0"/>
              <a:t> ➢ </a:t>
            </a:r>
            <a:r>
              <a:rPr lang="en-US" b="1" dirty="0" err="1">
                <a:solidFill>
                  <a:srgbClr val="C00000"/>
                </a:solidFill>
              </a:rPr>
              <a:t>Tromboliză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intravenoasă</a:t>
            </a:r>
            <a:endParaRPr lang="en-US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                                                                       ➢</a:t>
            </a:r>
            <a:r>
              <a:rPr lang="en-US" dirty="0" err="1"/>
              <a:t>Trombectomie</a:t>
            </a:r>
            <a:r>
              <a:rPr lang="en-US" dirty="0"/>
              <a:t> </a:t>
            </a:r>
            <a:r>
              <a:rPr lang="en-US" dirty="0" err="1"/>
              <a:t>mecanică</a:t>
            </a:r>
            <a:r>
              <a:rPr lang="en-US" dirty="0"/>
              <a:t>/</a:t>
            </a:r>
            <a:r>
              <a:rPr lang="en-US" dirty="0" err="1"/>
              <a:t>trombaspirație</a:t>
            </a:r>
            <a:r>
              <a:rPr lang="en-US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- </a:t>
            </a:r>
            <a:r>
              <a:rPr lang="en-US" dirty="0" err="1"/>
              <a:t>Evitarea</a:t>
            </a:r>
            <a:r>
              <a:rPr lang="en-US" dirty="0"/>
              <a:t> </a:t>
            </a:r>
            <a:r>
              <a:rPr lang="en-US" dirty="0" err="1"/>
              <a:t>complicațiilor</a:t>
            </a:r>
            <a:r>
              <a:rPr lang="en-US" dirty="0"/>
              <a:t> </a:t>
            </a:r>
            <a:r>
              <a:rPr lang="en-US" dirty="0" err="1"/>
              <a:t>asociate</a:t>
            </a:r>
            <a:r>
              <a:rPr lang="en-US" dirty="0"/>
              <a:t> AVC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- </a:t>
            </a:r>
            <a:r>
              <a:rPr lang="en-US" dirty="0" err="1"/>
              <a:t>Instituirea</a:t>
            </a:r>
            <a:r>
              <a:rPr lang="en-US" dirty="0"/>
              <a:t> </a:t>
            </a:r>
            <a:r>
              <a:rPr lang="en-US" dirty="0" err="1"/>
              <a:t>terapiei</a:t>
            </a:r>
            <a:r>
              <a:rPr lang="en-US" dirty="0"/>
              <a:t> de </a:t>
            </a:r>
            <a:r>
              <a:rPr lang="en-US" dirty="0" err="1"/>
              <a:t>prevenție</a:t>
            </a:r>
            <a:r>
              <a:rPr lang="en-US" dirty="0"/>
              <a:t> </a:t>
            </a:r>
            <a:r>
              <a:rPr lang="en-US" dirty="0" err="1"/>
              <a:t>adecvate</a:t>
            </a:r>
            <a:r>
              <a:rPr lang="en-US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- </a:t>
            </a:r>
            <a:r>
              <a:rPr lang="en-US" dirty="0" err="1"/>
              <a:t>Facilitarea</a:t>
            </a:r>
            <a:r>
              <a:rPr lang="en-US" dirty="0"/>
              <a:t> </a:t>
            </a:r>
            <a:r>
              <a:rPr lang="en-US" dirty="0" err="1"/>
              <a:t>reabilitării</a:t>
            </a:r>
            <a:r>
              <a:rPr lang="en-US" dirty="0"/>
              <a:t> post-AVC</a:t>
            </a:r>
          </a:p>
        </p:txBody>
      </p:sp>
    </p:spTree>
    <p:extLst>
      <p:ext uri="{BB962C8B-B14F-4D97-AF65-F5344CB8AC3E}">
        <p14:creationId xmlns:p14="http://schemas.microsoft.com/office/powerpoint/2010/main" val="206991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27A8AA-BE88-4730-8B49-25C36B6BA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50E1F61-7D93-435A-9E3E-AA41465586D7}"/>
              </a:ext>
            </a:extLst>
          </p:cNvPr>
          <p:cNvSpPr txBox="1">
            <a:spLocks/>
          </p:cNvSpPr>
          <p:nvPr/>
        </p:nvSpPr>
        <p:spPr>
          <a:xfrm>
            <a:off x="3141660" y="1866897"/>
            <a:ext cx="6316665" cy="57150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CE CONST</a:t>
            </a:r>
            <a:r>
              <a:rPr lang="ro-R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TROMBOLIZA IV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85D24CF-1A49-4F16-B247-242D21E04177}"/>
              </a:ext>
            </a:extLst>
          </p:cNvPr>
          <p:cNvSpPr txBox="1">
            <a:spLocks/>
          </p:cNvSpPr>
          <p:nvPr/>
        </p:nvSpPr>
        <p:spPr>
          <a:xfrm>
            <a:off x="1579560" y="2438398"/>
            <a:ext cx="10018713" cy="297180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Tromboliza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administrarea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i.v.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substanțe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numite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alteplază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Actilyse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®).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Alteplaza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recombinat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activatorului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tisular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plasminogenului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activează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plasminogenul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fibrina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interiorul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punților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fibrină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–&gt;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cheagului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efectuată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primele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 ore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debutul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AVC ischemic la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pacienții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îndeplinesc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anumite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eligibilitate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au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excludere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complicație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trombolizei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hemoragia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intracerebrală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7% din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pacienții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amenințătoare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viață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5887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C75CDD-4C77-4A30-994D-90D978C6B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723231A-2369-47EF-9418-9D46F50D0BD0}"/>
              </a:ext>
            </a:extLst>
          </p:cNvPr>
          <p:cNvSpPr txBox="1">
            <a:spLocks/>
          </p:cNvSpPr>
          <p:nvPr/>
        </p:nvSpPr>
        <p:spPr>
          <a:xfrm>
            <a:off x="1530510" y="2094534"/>
            <a:ext cx="10515600" cy="476346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ACȚIUNEA PRIORITARĂ PENTRU TRATAMENTUL INTERVENȚIONAL AL PACIENȚILOR CU AVC ACUT PROCEDURĂ OPERAȚIONALĂ STANDARD PRIVIND TRASEUL PACIENTULUI ȘI PROTOCOLUL TERAPEUTIC </a:t>
            </a:r>
            <a:br>
              <a:rPr lang="ro-RO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Protocolul terapeutic pentru tratamentul trombolitic și endovascular în AVC ischemic acut a fost elaborat în conformitate cu Ghidul AHA/ASA pentru managementul acut al pacienților cu AVC ischemic acut (Stroke. 2018; 49: eXXX- eXXX), Consensul revizuit ESO-Karolinska referitor la trombectomia mecanică în AVC ischemic acut (Int J Stroke 2016; 11(1): 134-147) și Ghidul practic EHRA de tratament cu anticoagulante orale de tip nonantivitamină K al pacienților cu fibrilație atrială (Eur Heart J 2018; 00: 1-64).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85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1CEA79-61FC-4A53-A9E6-179D5FABB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D53E843-328E-4DC0-BD3A-739A9DD927EB}"/>
              </a:ext>
            </a:extLst>
          </p:cNvPr>
          <p:cNvSpPr txBox="1">
            <a:spLocks/>
          </p:cNvSpPr>
          <p:nvPr/>
        </p:nvSpPr>
        <p:spPr>
          <a:xfrm>
            <a:off x="1743075" y="1635517"/>
            <a:ext cx="10172699" cy="8981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Anexa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I.1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eligibilitate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tromboliză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  <a:b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SUNT ELIGIBILI SI AU INDICAȚIE DE TROMBOLIZĂ INTRAVENOASĂ PACIENȚII: </a:t>
            </a:r>
            <a:b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8AE5C27-BFFB-4359-9045-077CA3D54D01}"/>
              </a:ext>
            </a:extLst>
          </p:cNvPr>
          <p:cNvSpPr txBox="1">
            <a:spLocks/>
          </p:cNvSpPr>
          <p:nvPr/>
        </p:nvSpPr>
        <p:spPr>
          <a:xfrm>
            <a:off x="2343150" y="2255107"/>
            <a:ext cx="9144000" cy="429064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Pacientul are peste 18 ani</a:t>
            </a:r>
            <a:r>
              <a:rPr lang="ro-RO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o-RO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DA NU </a:t>
            </a:r>
            <a:endParaRPr lang="ro-RO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Pacientul prezintă semne și simptome de accident vascular cerebral acut DA NU</a:t>
            </a:r>
            <a:endParaRPr lang="ro-RO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Tomografia cerebrală computerizată exclude hemoragia cerebrală DA NU </a:t>
            </a:r>
            <a:endParaRPr lang="ro-RO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Debutul simptomatologiei cu ≤ 4 ore și 30 de min până la inițierea bolusului i.v.</a:t>
            </a:r>
            <a:r>
              <a:rPr lang="ro-RO" sz="200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DA NU TA &lt; 185/110 înainte de inițiere și pe parcursul trombolizei DA NU </a:t>
            </a:r>
            <a:endParaRPr lang="ro-RO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Glicemia este &gt;50mg/dl DA NU</a:t>
            </a:r>
            <a:endParaRPr lang="ro-RO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Orice deficit neurologic dizabilitant DA NU </a:t>
            </a:r>
            <a:endParaRPr lang="ro-RO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00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Conform recomandărilor naționale și internaționale vârsta peste 80 de ani nu mai este o contraindicație pentru tromboliza intravenoasă </a:t>
            </a:r>
            <a:endParaRPr lang="ro-RO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2. Ultimul moment când a fost văzut normal/ Ultimul contact când era asimptomatic (în cazul AVC survenite în somn sau petrecute fără martori). </a:t>
            </a:r>
            <a:endParaRPr lang="ro-RO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3. Conform criteriilor naționale și internaționale orice deficit neurologic considerat dizabilitant de către pacient/medic constituie o indicație de tratament </a:t>
            </a:r>
            <a:endParaRPr lang="ro-RO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N.B. : Pacienții cu insuficiență renală în stadiul de hemodializă (aPTT normal) nu au contraindicație de tromboliză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3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627DC4-3524-48B9-9858-78CF3CC6E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 sz="1400">
                <a:solidFill>
                  <a:schemeClr val="accent1">
                    <a:lumMod val="75000"/>
                  </a:schemeClr>
                </a:solidFill>
              </a:rPr>
              <a:t>Parteneriat pentru un viitor mai bun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it-IT" sz="1400" b="1">
                <a:solidFill>
                  <a:schemeClr val="accent1">
                    <a:lumMod val="75000"/>
                  </a:schemeClr>
                </a:solidFill>
              </a:rPr>
              <a:t>www.interreg-rohu.eu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AC58A25-6298-4A17-9F71-71131C67D32B}"/>
              </a:ext>
            </a:extLst>
          </p:cNvPr>
          <p:cNvSpPr txBox="1">
            <a:spLocks/>
          </p:cNvSpPr>
          <p:nvPr/>
        </p:nvSpPr>
        <p:spPr>
          <a:xfrm>
            <a:off x="1712911" y="1524000"/>
            <a:ext cx="10018713" cy="17525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 CONTRAINDICAȚII ABSOLUTE PENTRU TROMBOLIZA INTRAVENOASĂ: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FE67C9-5A0D-49E2-9776-89D0FECA6A82}"/>
              </a:ext>
            </a:extLst>
          </p:cNvPr>
          <p:cNvSpPr txBox="1">
            <a:spLocks/>
          </p:cNvSpPr>
          <p:nvPr/>
        </p:nvSpPr>
        <p:spPr>
          <a:xfrm>
            <a:off x="2274886" y="2209799"/>
            <a:ext cx="10869614" cy="40544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rgbClr val="FF0000"/>
                </a:solidFill>
              </a:rPr>
              <a:t>Contraindicații</a:t>
            </a:r>
            <a:r>
              <a:rPr lang="en-US" sz="2000" dirty="0">
                <a:solidFill>
                  <a:srgbClr val="FF0000"/>
                </a:solidFill>
              </a:rPr>
              <a:t> absolute legate de </a:t>
            </a:r>
            <a:r>
              <a:rPr lang="en-US" sz="2000" dirty="0" err="1">
                <a:solidFill>
                  <a:srgbClr val="FF0000"/>
                </a:solidFill>
              </a:rPr>
              <a:t>patologia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cerebrală</a:t>
            </a:r>
            <a:endParaRPr lang="ro-RO" sz="20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2000" dirty="0"/>
              <a:t>-</a:t>
            </a:r>
            <a:r>
              <a:rPr lang="en-US" sz="2000" dirty="0"/>
              <a:t> </a:t>
            </a:r>
            <a:r>
              <a:rPr lang="en-US" sz="2000" dirty="0" err="1"/>
              <a:t>Istoric</a:t>
            </a:r>
            <a:r>
              <a:rPr lang="en-US" sz="2000" dirty="0"/>
              <a:t> de </a:t>
            </a:r>
            <a:r>
              <a:rPr lang="en-US" sz="2000" dirty="0" err="1"/>
              <a:t>hemoragie</a:t>
            </a:r>
            <a:r>
              <a:rPr lang="en-US" sz="2000" dirty="0"/>
              <a:t> </a:t>
            </a:r>
            <a:r>
              <a:rPr lang="en-US" sz="2000" dirty="0" err="1"/>
              <a:t>cerebrală</a:t>
            </a:r>
            <a:r>
              <a:rPr lang="en-US" sz="2000" dirty="0"/>
              <a:t> </a:t>
            </a:r>
            <a:r>
              <a:rPr lang="ro-RO" sz="2000" dirty="0"/>
              <a:t>                                                          </a:t>
            </a:r>
            <a:r>
              <a:rPr lang="en-US" sz="2000" dirty="0"/>
              <a:t>DA NU </a:t>
            </a:r>
            <a:endParaRPr lang="ro-RO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2000" dirty="0"/>
              <a:t>-</a:t>
            </a:r>
            <a:r>
              <a:rPr lang="en-US" sz="2000" dirty="0"/>
              <a:t>A</a:t>
            </a:r>
            <a:r>
              <a:rPr lang="ro-RO" sz="2000" dirty="0"/>
              <a:t>VC</a:t>
            </a:r>
            <a:r>
              <a:rPr lang="en-US" sz="2000" dirty="0"/>
              <a:t>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ultimile</a:t>
            </a:r>
            <a:r>
              <a:rPr lang="en-US" sz="2000" dirty="0"/>
              <a:t> </a:t>
            </a:r>
            <a:r>
              <a:rPr lang="en-US" sz="2000" dirty="0" err="1"/>
              <a:t>trei</a:t>
            </a:r>
            <a:r>
              <a:rPr lang="en-US" sz="2000" dirty="0"/>
              <a:t> </a:t>
            </a:r>
            <a:r>
              <a:rPr lang="en-US" sz="2000" dirty="0" err="1"/>
              <a:t>luni</a:t>
            </a:r>
            <a:r>
              <a:rPr lang="en-US" sz="2000" dirty="0"/>
              <a:t> </a:t>
            </a:r>
            <a:r>
              <a:rPr lang="en-US" sz="2000" dirty="0" err="1"/>
              <a:t>anterioare</a:t>
            </a:r>
            <a:r>
              <a:rPr lang="en-US" sz="2000" dirty="0"/>
              <a:t> </a:t>
            </a:r>
            <a:r>
              <a:rPr lang="en-US" sz="2000" dirty="0" err="1"/>
              <a:t>internării</a:t>
            </a:r>
            <a:r>
              <a:rPr lang="en-US" sz="2000" dirty="0"/>
              <a:t> </a:t>
            </a:r>
            <a:r>
              <a:rPr lang="ro-RO" sz="2000" dirty="0"/>
              <a:t>                                </a:t>
            </a:r>
            <a:r>
              <a:rPr lang="en-US" sz="2000" dirty="0"/>
              <a:t>DA NU </a:t>
            </a:r>
            <a:endParaRPr lang="ro-RO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2000" dirty="0"/>
              <a:t>-</a:t>
            </a:r>
            <a:r>
              <a:rPr lang="en-US" sz="2000" dirty="0" err="1"/>
              <a:t>Pacientul</a:t>
            </a:r>
            <a:r>
              <a:rPr lang="en-US" sz="2000" dirty="0"/>
              <a:t> a </a:t>
            </a:r>
            <a:r>
              <a:rPr lang="en-US" sz="2000" dirty="0" err="1"/>
              <a:t>suferit</a:t>
            </a:r>
            <a:r>
              <a:rPr lang="en-US" sz="2000" dirty="0"/>
              <a:t> o </a:t>
            </a:r>
            <a:r>
              <a:rPr lang="en-US" sz="2000" dirty="0" err="1"/>
              <a:t>intervenție</a:t>
            </a:r>
            <a:r>
              <a:rPr lang="en-US" sz="2000" dirty="0"/>
              <a:t> </a:t>
            </a:r>
            <a:r>
              <a:rPr lang="en-US" sz="2000" dirty="0" err="1"/>
              <a:t>neurochirurgicală</a:t>
            </a:r>
            <a:r>
              <a:rPr lang="en-US" sz="2000" dirty="0"/>
              <a:t> (</a:t>
            </a:r>
            <a:r>
              <a:rPr lang="en-US" sz="2000" dirty="0" err="1"/>
              <a:t>intracraniană</a:t>
            </a:r>
            <a:r>
              <a:rPr lang="en-US" sz="2000" dirty="0"/>
              <a:t>/</a:t>
            </a:r>
            <a:r>
              <a:rPr lang="en-US" sz="2000" dirty="0" err="1"/>
              <a:t>spinală</a:t>
            </a:r>
            <a:r>
              <a:rPr lang="en-US" sz="2000" dirty="0"/>
              <a:t>)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ultimele</a:t>
            </a:r>
            <a:r>
              <a:rPr lang="en-US" sz="2000" dirty="0"/>
              <a:t> 3 </a:t>
            </a:r>
            <a:r>
              <a:rPr lang="en-US" sz="2000" dirty="0" err="1"/>
              <a:t>luni</a:t>
            </a:r>
            <a:r>
              <a:rPr lang="en-US" sz="2000" dirty="0"/>
              <a:t> </a:t>
            </a:r>
            <a:r>
              <a:rPr lang="ro-RO" sz="2000" dirty="0"/>
              <a:t>                                                                                                </a:t>
            </a:r>
            <a:r>
              <a:rPr lang="en-US" sz="2000" dirty="0"/>
              <a:t>DA NU </a:t>
            </a:r>
            <a:endParaRPr lang="ro-RO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2000" dirty="0"/>
              <a:t>-</a:t>
            </a:r>
            <a:r>
              <a:rPr lang="en-US" sz="2000" dirty="0" err="1"/>
              <a:t>Tumoră</a:t>
            </a:r>
            <a:r>
              <a:rPr lang="en-US" sz="2000" dirty="0"/>
              <a:t> </a:t>
            </a:r>
            <a:r>
              <a:rPr lang="en-US" sz="2000" dirty="0" err="1"/>
              <a:t>cerebrală</a:t>
            </a:r>
            <a:r>
              <a:rPr lang="en-US" sz="2000" dirty="0"/>
              <a:t> intra-</a:t>
            </a:r>
            <a:r>
              <a:rPr lang="en-US" sz="2000" dirty="0" err="1"/>
              <a:t>axială</a:t>
            </a:r>
            <a:r>
              <a:rPr lang="ro-RO" sz="2000" dirty="0"/>
              <a:t>                                                               </a:t>
            </a:r>
            <a:r>
              <a:rPr lang="en-US" sz="2000" dirty="0"/>
              <a:t> DA NU </a:t>
            </a:r>
            <a:endParaRPr lang="ro-RO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2000" dirty="0"/>
              <a:t>-</a:t>
            </a:r>
            <a:r>
              <a:rPr lang="en-US" sz="2000" dirty="0"/>
              <a:t>Traumatism </a:t>
            </a:r>
            <a:r>
              <a:rPr lang="en-US" sz="2000" dirty="0" err="1"/>
              <a:t>cranian</a:t>
            </a:r>
            <a:r>
              <a:rPr lang="en-US" sz="2000" dirty="0"/>
              <a:t> sever 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ultimele</a:t>
            </a:r>
            <a:r>
              <a:rPr lang="en-US" sz="2000" dirty="0"/>
              <a:t> 3 </a:t>
            </a:r>
            <a:r>
              <a:rPr lang="en-US" sz="2000" dirty="0" err="1"/>
              <a:t>luni</a:t>
            </a:r>
            <a:r>
              <a:rPr lang="en-US" sz="2000" dirty="0"/>
              <a:t> </a:t>
            </a:r>
            <a:r>
              <a:rPr lang="ro-RO" sz="2000" dirty="0"/>
              <a:t>                                    </a:t>
            </a:r>
            <a:r>
              <a:rPr lang="en-US" sz="2000" dirty="0"/>
              <a:t>DA NU</a:t>
            </a:r>
            <a:endParaRPr lang="ro-RO" sz="2000" dirty="0"/>
          </a:p>
          <a:p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Contraindicații</a:t>
            </a:r>
            <a:r>
              <a:rPr lang="en-US" sz="2000" dirty="0">
                <a:solidFill>
                  <a:srgbClr val="FF0000"/>
                </a:solidFill>
              </a:rPr>
              <a:t> absolute legate de </a:t>
            </a:r>
            <a:r>
              <a:rPr lang="en-US" sz="2000" dirty="0" err="1">
                <a:solidFill>
                  <a:srgbClr val="FF0000"/>
                </a:solidFill>
              </a:rPr>
              <a:t>patologia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cardiovasculară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ro-RO" sz="20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2000" dirty="0"/>
              <a:t> -</a:t>
            </a:r>
            <a:r>
              <a:rPr lang="en-US" sz="2000" dirty="0" err="1"/>
              <a:t>Suspiciune</a:t>
            </a:r>
            <a:r>
              <a:rPr lang="en-US" sz="2000" dirty="0"/>
              <a:t> </a:t>
            </a:r>
            <a:r>
              <a:rPr lang="en-US" sz="2000" dirty="0" err="1"/>
              <a:t>rezonabilă</a:t>
            </a:r>
            <a:r>
              <a:rPr lang="en-US" sz="2000" dirty="0"/>
              <a:t> </a:t>
            </a:r>
            <a:r>
              <a:rPr lang="en-US" sz="2000" dirty="0" err="1"/>
              <a:t>sau</a:t>
            </a:r>
            <a:r>
              <a:rPr lang="en-US" sz="2000" dirty="0"/>
              <a:t> </a:t>
            </a:r>
            <a:r>
              <a:rPr lang="en-US" sz="2000" dirty="0" err="1"/>
              <a:t>disecție</a:t>
            </a:r>
            <a:r>
              <a:rPr lang="en-US" sz="2000" dirty="0"/>
              <a:t> de </a:t>
            </a:r>
            <a:r>
              <a:rPr lang="en-US" sz="2000" dirty="0" err="1"/>
              <a:t>aortă</a:t>
            </a:r>
            <a:r>
              <a:rPr lang="en-US" sz="2000" dirty="0"/>
              <a:t> </a:t>
            </a:r>
            <a:r>
              <a:rPr lang="en-US" sz="2000" dirty="0" err="1"/>
              <a:t>cunoscută</a:t>
            </a:r>
            <a:r>
              <a:rPr lang="en-US" sz="2000" dirty="0"/>
              <a:t> </a:t>
            </a:r>
            <a:r>
              <a:rPr lang="ro-RO" sz="2000" dirty="0"/>
              <a:t>                  </a:t>
            </a:r>
            <a:r>
              <a:rPr lang="en-US" sz="2000" dirty="0"/>
              <a:t>DA NU </a:t>
            </a:r>
            <a:endParaRPr lang="ro-RO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o-RO" sz="2000" dirty="0"/>
              <a:t> -</a:t>
            </a:r>
            <a:r>
              <a:rPr lang="en-US" sz="2000" dirty="0" err="1"/>
              <a:t>Suspiciune</a:t>
            </a:r>
            <a:r>
              <a:rPr lang="en-US" sz="2000" dirty="0"/>
              <a:t> </a:t>
            </a:r>
            <a:r>
              <a:rPr lang="en-US" sz="2000" dirty="0" err="1"/>
              <a:t>clinică</a:t>
            </a:r>
            <a:r>
              <a:rPr lang="en-US" sz="2000" dirty="0"/>
              <a:t> </a:t>
            </a:r>
            <a:r>
              <a:rPr lang="en-US" sz="2000" dirty="0" err="1"/>
              <a:t>rezonabilă</a:t>
            </a:r>
            <a:r>
              <a:rPr lang="ro-RO" sz="2000" dirty="0"/>
              <a:t>/</a:t>
            </a:r>
            <a:r>
              <a:rPr lang="en-US" sz="2000" dirty="0" err="1"/>
              <a:t>Dgn</a:t>
            </a:r>
            <a:r>
              <a:rPr lang="en-US" sz="2000" dirty="0"/>
              <a:t> de </a:t>
            </a:r>
            <a:r>
              <a:rPr lang="en-US" sz="2000" dirty="0" err="1"/>
              <a:t>endocardită</a:t>
            </a:r>
            <a:r>
              <a:rPr lang="en-US" sz="2000" dirty="0"/>
              <a:t> </a:t>
            </a:r>
            <a:r>
              <a:rPr lang="en-US" sz="2000" dirty="0" err="1"/>
              <a:t>infecțioasă</a:t>
            </a:r>
            <a:r>
              <a:rPr lang="en-US" sz="2000" dirty="0"/>
              <a:t> </a:t>
            </a:r>
            <a:r>
              <a:rPr lang="ro-RO" sz="2000" dirty="0"/>
              <a:t>    </a:t>
            </a:r>
            <a:r>
              <a:rPr lang="en-US" sz="2000" dirty="0"/>
              <a:t>DA NU </a:t>
            </a:r>
          </a:p>
        </p:txBody>
      </p:sp>
    </p:spTree>
    <p:extLst>
      <p:ext uri="{BB962C8B-B14F-4D97-AF65-F5344CB8AC3E}">
        <p14:creationId xmlns:p14="http://schemas.microsoft.com/office/powerpoint/2010/main" val="198116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1885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CONFERINȚA PROFESIONALĂ CALITATEA ŞI SIGURANŢA ÎNGRIJIRILOR CHIRURGICALE</dc:title>
  <dc:creator>User</dc:creator>
  <cp:lastModifiedBy>vlad</cp:lastModifiedBy>
  <cp:revision>14</cp:revision>
  <dcterms:created xsi:type="dcterms:W3CDTF">2023-10-25T07:09:48Z</dcterms:created>
  <dcterms:modified xsi:type="dcterms:W3CDTF">2023-11-23T08:25:25Z</dcterms:modified>
</cp:coreProperties>
</file>