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23" r:id="rId3"/>
    <p:sldId id="334" r:id="rId4"/>
    <p:sldId id="343" r:id="rId5"/>
    <p:sldId id="267" r:id="rId6"/>
    <p:sldId id="299" r:id="rId7"/>
    <p:sldId id="297" r:id="rId8"/>
    <p:sldId id="266" r:id="rId9"/>
    <p:sldId id="309" r:id="rId10"/>
    <p:sldId id="268" r:id="rId11"/>
    <p:sldId id="336" r:id="rId12"/>
    <p:sldId id="306" r:id="rId13"/>
    <p:sldId id="339" r:id="rId14"/>
    <p:sldId id="340" r:id="rId15"/>
    <p:sldId id="312" r:id="rId16"/>
    <p:sldId id="322" r:id="rId17"/>
    <p:sldId id="288" r:id="rId18"/>
    <p:sldId id="347" r:id="rId19"/>
    <p:sldId id="307" r:id="rId20"/>
    <p:sldId id="308" r:id="rId21"/>
    <p:sldId id="305" r:id="rId22"/>
    <p:sldId id="300" r:id="rId23"/>
    <p:sldId id="294" r:id="rId24"/>
    <p:sldId id="335" r:id="rId25"/>
    <p:sldId id="295" r:id="rId26"/>
    <p:sldId id="344" r:id="rId27"/>
    <p:sldId id="345" r:id="rId28"/>
    <p:sldId id="325" r:id="rId29"/>
    <p:sldId id="313" r:id="rId30"/>
    <p:sldId id="315" r:id="rId31"/>
    <p:sldId id="311" r:id="rId32"/>
    <p:sldId id="317" r:id="rId33"/>
    <p:sldId id="318" r:id="rId34"/>
    <p:sldId id="341" r:id="rId35"/>
    <p:sldId id="319" r:id="rId36"/>
    <p:sldId id="321" r:id="rId37"/>
    <p:sldId id="342" r:id="rId38"/>
    <p:sldId id="328" r:id="rId39"/>
    <p:sldId id="330" r:id="rId40"/>
    <p:sldId id="329" r:id="rId41"/>
    <p:sldId id="331" r:id="rId42"/>
    <p:sldId id="332" r:id="rId43"/>
    <p:sldId id="333" r:id="rId44"/>
    <p:sldId id="337" r:id="rId45"/>
    <p:sldId id="338" r:id="rId46"/>
    <p:sldId id="348" r:id="rId47"/>
    <p:sldId id="34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ttilia Tóth" initials="OT" lastIdx="2" clrIdx="0">
    <p:extLst>
      <p:ext uri="{19B8F6BF-5375-455C-9EA6-DF929625EA0E}">
        <p15:presenceInfo xmlns:p15="http://schemas.microsoft.com/office/powerpoint/2012/main" userId="60fca6c01e9e55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88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8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0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46A4B-EE9D-4714-899A-DA4CFE2440FD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FDA48-7278-4C46-8912-0425775E1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657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155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58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136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290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391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304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017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203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705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773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763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58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27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360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39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395E1-EA0B-4854-9D25-B170D355C613}" type="datetimeFigureOut">
              <a:rPr lang="hu-HU" smtClean="0"/>
              <a:t>2023.10.27.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4AC7B60-CF5F-4DF7-98CB-61CE9565BF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17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30C0DF-6F91-634C-10C7-FED57A35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728" y="1916235"/>
            <a:ext cx="7766936" cy="2721359"/>
          </a:xfrm>
        </p:spPr>
        <p:txBody>
          <a:bodyPr/>
          <a:lstStyle/>
          <a:p>
            <a:pPr algn="ctr"/>
            <a:r>
              <a:rPr lang="hu-HU" sz="4000" b="1" dirty="0">
                <a:latin typeface="Bahnschrift SemiLight" panose="020B0502040204020203" pitchFamily="34" charset="0"/>
              </a:rPr>
              <a:t>Sebészeti szakma szépsége és nehézsége, a sebfertőzések megelőzése a városszéli kórházban </a:t>
            </a:r>
            <a:br>
              <a:rPr lang="hu-HU" sz="4000" dirty="0">
                <a:latin typeface="Bahnschrift SemiLight" panose="020B0502040204020203" pitchFamily="34" charset="0"/>
              </a:rPr>
            </a:br>
            <a:r>
              <a:rPr lang="hu-HU" sz="4000" dirty="0">
                <a:latin typeface="Bahnschrift SemiLight" panose="020B0502040204020203" pitchFamily="34" charset="0"/>
              </a:rPr>
              <a:t>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0B6916F-5BAD-C56C-8DB8-C95FAB376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414" y="5458409"/>
            <a:ext cx="7512242" cy="139959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hu-HU" b="1" dirty="0">
                <a:solidFill>
                  <a:schemeClr val="tx1"/>
                </a:solidFill>
              </a:rPr>
              <a:t>Jakabné Harcsa Erzsébet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hu-HU" b="1" dirty="0">
                <a:solidFill>
                  <a:schemeClr val="tx1"/>
                </a:solidFill>
              </a:rPr>
              <a:t>ápolási igazgató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hu-HU" dirty="0">
                <a:solidFill>
                  <a:schemeClr val="tx1"/>
                </a:solidFill>
              </a:rPr>
              <a:t>Szent Damján Görögkatolikus Kórház – Kisvárda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hu-HU" dirty="0">
                <a:solidFill>
                  <a:schemeClr val="tx1"/>
                </a:solidFill>
              </a:rPr>
              <a:t>2023. október 27. - Szatmárnémeti 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440DCE-17F3-FD19-A2B4-2BDCDC86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" y="4941765"/>
            <a:ext cx="1893423" cy="191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78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E3A245-AB90-CF7A-A7B9-B3399835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Küzdelem éjjel és nappal………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719F5-3A0A-7A2E-89F4-A308853DA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0201"/>
            <a:ext cx="8596668" cy="4441162"/>
          </a:xfrm>
        </p:spPr>
        <p:txBody>
          <a:bodyPr/>
          <a:lstStyle/>
          <a:p>
            <a:r>
              <a:rPr lang="hu-HU" sz="20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fertőzések megelőzése az elsődleges cél</a:t>
            </a:r>
            <a:r>
              <a:rPr lang="hu-HU" sz="2000" dirty="0">
                <a:latin typeface="Bahnschrift SemiLight" panose="020B0502040204020203" pitchFamily="34" charset="0"/>
              </a:rPr>
              <a:t>, ha mégis kialakult (behurcolt) akkor a tovább terjedését kell megakadályozni!</a:t>
            </a:r>
          </a:p>
          <a:p>
            <a:r>
              <a:rPr lang="hu-HU" sz="2000" dirty="0">
                <a:latin typeface="Bahnschrift SemiLight" panose="020B0502040204020203" pitchFamily="34" charset="0"/>
              </a:rPr>
              <a:t>Ezért több módszert kell alkalmazni, melynek összefogása kórházi szinten a </a:t>
            </a:r>
            <a:r>
              <a:rPr lang="hu-HU" sz="2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Higiénés csoportunk </a:t>
            </a:r>
            <a:r>
              <a:rPr lang="hu-HU" sz="20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feladata </a:t>
            </a:r>
          </a:p>
          <a:p>
            <a:r>
              <a:rPr lang="hu-HU" sz="2000" dirty="0">
                <a:latin typeface="Bahnschrift SemiLight" panose="020B0502040204020203" pitchFamily="34" charset="0"/>
              </a:rPr>
              <a:t>Rendszeres ellenőrzések, mintavételezések, oktatások, eszközök beszerzése az ő javaslatuk alapján történik. </a:t>
            </a:r>
          </a:p>
          <a:p>
            <a:r>
              <a:rPr lang="hu-HU" sz="2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felület fertőtlenítés, a takarítás fontossága,  a </a:t>
            </a:r>
            <a:r>
              <a:rPr lang="hu-HU" sz="2000" b="1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kézhigiéne</a:t>
            </a:r>
            <a:r>
              <a:rPr lang="hu-HU" sz="2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 hangsúlyozása  , a műtői munka és a sebfertőzések fokozottabb követése , NAGY KIHÍVÁS AZ ELLENŐRZÉSEK SORÁN!</a:t>
            </a:r>
          </a:p>
          <a:p>
            <a:r>
              <a:rPr lang="hu-HU" sz="2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Emberi tulajdonság, hogy nem szeretik, ha ellenőrzik a munkáját</a:t>
            </a:r>
            <a:r>
              <a:rPr lang="hu-HU" sz="2000" b="1" dirty="0">
                <a:latin typeface="Bahnschrift SemiLight" panose="020B0502040204020203" pitchFamily="34" charset="0"/>
              </a:rPr>
              <a:t>!  </a:t>
            </a:r>
          </a:p>
          <a:p>
            <a:r>
              <a:rPr lang="hu-HU" sz="20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folyamatot megszakította a világjárvány, mintegy megerősítésként, hogy a kórokozók elleni küzdelmet folytatni kell……</a:t>
            </a:r>
          </a:p>
          <a:p>
            <a:endParaRPr lang="hu-HU" sz="2000" dirty="0">
              <a:solidFill>
                <a:srgbClr val="FF0000"/>
              </a:solidFill>
              <a:latin typeface="Bahnschrift SemiLight" panose="020B0502040204020203" pitchFamily="34" charset="0"/>
            </a:endParaRP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123FE4B-02C8-2348-2540-C7EA8E63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98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1C9D74-ACC6-3A49-DABF-4B4EE802C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71" y="469641"/>
            <a:ext cx="8596668" cy="1320800"/>
          </a:xfrm>
        </p:spPr>
        <p:txBody>
          <a:bodyPr/>
          <a:lstStyle/>
          <a:p>
            <a:r>
              <a:rPr lang="hu-HU" dirty="0">
                <a:latin typeface="Bahnschrift SemiLight" panose="020B0502040204020203" pitchFamily="34" charset="0"/>
              </a:rPr>
              <a:t>MÓDSZERTANI LEVELEK A 4 KIEMELT TÉMÁBAN  2019-BEN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0274EE-C2A4-B80C-C6B5-943520908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Bahnschrift SemiLight" panose="020B0502040204020203" pitchFamily="34" charset="0"/>
              </a:rPr>
              <a:t>Gépi lélegeztetett betegek pneumóniája</a:t>
            </a:r>
          </a:p>
          <a:p>
            <a:r>
              <a:rPr lang="hu-HU" dirty="0" err="1">
                <a:latin typeface="Bahnschrift SemiLight" panose="020B0502040204020203" pitchFamily="34" charset="0"/>
              </a:rPr>
              <a:t>Húgyuti</a:t>
            </a:r>
            <a:r>
              <a:rPr lang="hu-HU" dirty="0">
                <a:latin typeface="Bahnschrift SemiLight" panose="020B0502040204020203" pitchFamily="34" charset="0"/>
              </a:rPr>
              <a:t> fertőzések megelőzése 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Véráramfertőzések megelőzése</a:t>
            </a:r>
          </a:p>
          <a:p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Sebfertőzések megelőzése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995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8F42AA-8B22-E882-13D8-D2D8F9FC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609600"/>
            <a:ext cx="8596668" cy="1320800"/>
          </a:xfrm>
        </p:spPr>
        <p:txBody>
          <a:bodyPr/>
          <a:lstStyle/>
          <a:p>
            <a:r>
              <a:rPr lang="hu-HU" dirty="0">
                <a:latin typeface="Bahnschrift SemiLight" panose="020B0502040204020203" pitchFamily="34" charset="0"/>
              </a:rPr>
              <a:t>Műtéti sebfertőzések jelentősége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BDD368-A64A-5672-63B1-B363FE83E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műtéti sebfertőzés a második leggyakoribb fertőzés típus, 22 %-a az összes kórházi fertőzésnek. 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NNSR - </a:t>
            </a:r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OSZIR rendszere 2016-ban </a:t>
            </a:r>
            <a:r>
              <a:rPr lang="hu-HU" dirty="0">
                <a:latin typeface="Bahnschrift SemiLight" panose="020B0502040204020203" pitchFamily="34" charset="0"/>
              </a:rPr>
              <a:t>20 műtéti kategóriát regisztrált, a jelentett műtétek 3,3 %-a volt pozitív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Leggyakoribb kórokozók </a:t>
            </a:r>
            <a:r>
              <a:rPr lang="hu-HU" dirty="0" err="1">
                <a:latin typeface="Bahnschrift SemiLight" panose="020B0502040204020203" pitchFamily="34" charset="0"/>
              </a:rPr>
              <a:t>Enterococcus</a:t>
            </a:r>
            <a:r>
              <a:rPr lang="hu-HU" dirty="0">
                <a:latin typeface="Bahnschrift SemiLight" panose="020B0502040204020203" pitchFamily="34" charset="0"/>
              </a:rPr>
              <a:t> </a:t>
            </a:r>
            <a:r>
              <a:rPr lang="hu-HU" dirty="0" err="1">
                <a:latin typeface="Bahnschrift SemiLight" panose="020B0502040204020203" pitchFamily="34" charset="0"/>
              </a:rPr>
              <a:t>spp</a:t>
            </a:r>
            <a:r>
              <a:rPr lang="hu-HU" dirty="0">
                <a:latin typeface="Bahnschrift SemiLight" panose="020B0502040204020203" pitchFamily="34" charset="0"/>
              </a:rPr>
              <a:t>.(21,7 %), </a:t>
            </a:r>
            <a:r>
              <a:rPr lang="hu-HU" dirty="0" err="1">
                <a:latin typeface="Bahnschrift SemiLight" panose="020B0502040204020203" pitchFamily="34" charset="0"/>
              </a:rPr>
              <a:t>Escherichia</a:t>
            </a:r>
            <a:r>
              <a:rPr lang="hu-HU" dirty="0">
                <a:latin typeface="Bahnschrift SemiLight" panose="020B0502040204020203" pitchFamily="34" charset="0"/>
              </a:rPr>
              <a:t> coli (19,5 %)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Megelőzés lehetősége</a:t>
            </a:r>
          </a:p>
          <a:p>
            <a:pPr marL="0" indent="0">
              <a:buNone/>
            </a:pPr>
            <a:r>
              <a:rPr lang="hu-HU" sz="1400" dirty="0">
                <a:latin typeface="Bahnschrift SemiLight" panose="020B0502040204020203" pitchFamily="34" charset="0"/>
              </a:rPr>
              <a:t>(Dr. </a:t>
            </a:r>
            <a:r>
              <a:rPr lang="hu-HU" sz="1400" dirty="0" err="1">
                <a:latin typeface="Bahnschrift SemiLight" panose="020B0502040204020203" pitchFamily="34" charset="0"/>
              </a:rPr>
              <a:t>Rauth</a:t>
            </a:r>
            <a:r>
              <a:rPr lang="hu-HU" sz="1400" dirty="0">
                <a:latin typeface="Bahnschrift SemiLight" panose="020B0502040204020203" pitchFamily="34" charset="0"/>
              </a:rPr>
              <a:t> Erika – Műtéti sebfertőzés megelőzése Módszertani levél)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622251F-78D5-BB2F-BFB6-DF562B75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0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F12B0-069B-C06F-BB20-92E75E54C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Módszertani levél ajánlásai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DEDE91-E53B-C1F3-D5F1-54D760CC6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Célkitűzéseket fogalmaz meg a sebfertőzések megelőzésére a </a:t>
            </a:r>
            <a:r>
              <a:rPr lang="hu-HU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pre</a:t>
            </a:r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-, </a:t>
            </a:r>
            <a:r>
              <a:rPr lang="hu-HU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intra</a:t>
            </a:r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- és posztoperatív időszakok vonatkozásában 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Műtéti sebfertőzés kockázati tényezői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Problémaazonosítás ( műtéti sebfertőzés </a:t>
            </a:r>
            <a:r>
              <a:rPr lang="hu-HU" dirty="0" err="1">
                <a:latin typeface="Bahnschrift SemiLight" panose="020B0502040204020203" pitchFamily="34" charset="0"/>
              </a:rPr>
              <a:t>surveillance</a:t>
            </a:r>
            <a:r>
              <a:rPr lang="hu-HU" dirty="0">
                <a:latin typeface="Bahnschrift SemiLight" panose="020B0502040204020203" pitchFamily="34" charset="0"/>
              </a:rPr>
              <a:t>)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Optimális műtéti környezet</a:t>
            </a:r>
          </a:p>
          <a:p>
            <a:r>
              <a:rPr lang="hu-HU" dirty="0" err="1">
                <a:latin typeface="Bahnschrift SemiLight" panose="020B0502040204020203" pitchFamily="34" charset="0"/>
              </a:rPr>
              <a:t>Preoperatív</a:t>
            </a:r>
            <a:r>
              <a:rPr lang="hu-HU" dirty="0">
                <a:latin typeface="Bahnschrift SemiLight" panose="020B0502040204020203" pitchFamily="34" charset="0"/>
              </a:rPr>
              <a:t> szakasz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Operatív szakasz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Posztoperatív sebkezelés</a:t>
            </a:r>
          </a:p>
          <a:p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Ellátási csomag az osztályon és a műtőben </a:t>
            </a:r>
          </a:p>
          <a:p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Ellátási csomag auditlap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17AA7A4-EA9E-3984-240D-FED72E59F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897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C8297-4362-6F07-3453-35AE167F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38" y="609600"/>
            <a:ext cx="8596668" cy="1320800"/>
          </a:xfrm>
        </p:spPr>
        <p:txBody>
          <a:bodyPr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Javaslatok az ajánlások intézményi bevezetésére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30E749-4A51-D9E6-7179-EF4F3832F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Bahnschrift SemiLight" panose="020B0502040204020203" pitchFamily="34" charset="0"/>
              </a:rPr>
              <a:t>Intézményvezetés támogató magatartása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Tárgyi feltételek biztosítása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Orvosok, ápolók személyes elköteleződése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Jó gyakorlatok alkalmazásában példamutató szakemberek</a:t>
            </a:r>
          </a:p>
          <a:p>
            <a:r>
              <a:rPr lang="hu-HU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betegbiztonság kultúrájának erősítése a közvetlen betegellátásban résztvevők  körében</a:t>
            </a:r>
          </a:p>
          <a:p>
            <a:r>
              <a:rPr lang="hu-HU" dirty="0">
                <a:latin typeface="Bahnschrift SemiLight" panose="020B0502040204020203" pitchFamily="34" charset="0"/>
              </a:rPr>
              <a:t>Intézményi Infekciókontroll és Antibiotikum Bizottság – célok megfogalmazása</a:t>
            </a:r>
          </a:p>
          <a:p>
            <a:pPr lvl="1"/>
            <a:r>
              <a:rPr lang="hu-HU" dirty="0">
                <a:latin typeface="Bahnschrift SemiLight" panose="020B0502040204020203" pitchFamily="34" charset="0"/>
              </a:rPr>
              <a:t>gyakorlati megvalósítás lépései,</a:t>
            </a:r>
          </a:p>
          <a:p>
            <a:pPr lvl="1"/>
            <a:r>
              <a:rPr lang="hu-HU" dirty="0">
                <a:latin typeface="Bahnschrift SemiLight" panose="020B0502040204020203" pitchFamily="34" charset="0"/>
              </a:rPr>
              <a:t>monitoring, ellenőrzés, visszacsatolás.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8AA38F0-9CCB-C519-F0B2-B7FB00644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98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39AB7A-13AA-0891-DD46-275D4ED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88B7966-54DC-ED9C-3247-65CE86C49644}"/>
              </a:ext>
            </a:extLst>
          </p:cNvPr>
          <p:cNvSpPr txBox="1"/>
          <p:nvPr/>
        </p:nvSpPr>
        <p:spPr>
          <a:xfrm>
            <a:off x="1376195" y="1561764"/>
            <a:ext cx="80035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STERILIZÁLÁS:</a:t>
            </a:r>
          </a:p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 ALFA ÉS OMEGA </a:t>
            </a:r>
          </a:p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A SEBÉSZETI ELLÁTÁS SORÁN </a:t>
            </a:r>
          </a:p>
        </p:txBody>
      </p:sp>
    </p:spTree>
    <p:extLst>
      <p:ext uri="{BB962C8B-B14F-4D97-AF65-F5344CB8AC3E}">
        <p14:creationId xmlns:p14="http://schemas.microsoft.com/office/powerpoint/2010/main" val="2869983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42969D5D-D3DC-855D-4DF5-A37B4DF6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89" y="412850"/>
            <a:ext cx="2679513" cy="357268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74B0495-5A43-A920-6D36-1A1AA0C1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" y="444238"/>
            <a:ext cx="2679514" cy="355872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9D0C58F-2140-3287-1357-5A073A7E4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51" y="459997"/>
            <a:ext cx="2679514" cy="355872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63C22F2-5D2D-FE13-A6B4-005495FC2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41" y="4365362"/>
            <a:ext cx="3310534" cy="249263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F868A87-AAF9-E18F-FB44-FF31F4D19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713" y="3852580"/>
            <a:ext cx="2581837" cy="342900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62FDFB1-1026-69DB-5DF2-2CE8B7496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8700" y="3951545"/>
            <a:ext cx="2482901" cy="331053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6F1C462E-939E-9A64-3797-5405C21A4FD8}"/>
              </a:ext>
            </a:extLst>
          </p:cNvPr>
          <p:cNvSpPr txBox="1"/>
          <p:nvPr/>
        </p:nvSpPr>
        <p:spPr>
          <a:xfrm rot="10800000" flipV="1">
            <a:off x="260372" y="24933"/>
            <a:ext cx="2924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Mechanikus tisztítás, áztatás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5C5458A-B553-83C8-18A7-A5A4B0AB9801}"/>
              </a:ext>
            </a:extLst>
          </p:cNvPr>
          <p:cNvSpPr txBox="1"/>
          <p:nvPr/>
        </p:nvSpPr>
        <p:spPr>
          <a:xfrm rot="10800000" flipV="1">
            <a:off x="4910512" y="105684"/>
            <a:ext cx="2317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Mosogatógépi tisztítás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0AF7BB94-D4F8-226B-9C08-80C3F7C95FD8}"/>
              </a:ext>
            </a:extLst>
          </p:cNvPr>
          <p:cNvSpPr txBox="1"/>
          <p:nvPr/>
        </p:nvSpPr>
        <p:spPr>
          <a:xfrm rot="10800000" flipV="1">
            <a:off x="9239569" y="73063"/>
            <a:ext cx="180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Autokláv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CAF5137-0221-CF1E-4F68-8A656E40B7CC}"/>
              </a:ext>
            </a:extLst>
          </p:cNvPr>
          <p:cNvSpPr txBox="1"/>
          <p:nvPr/>
        </p:nvSpPr>
        <p:spPr>
          <a:xfrm rot="10800000" flipV="1">
            <a:off x="780227" y="3968386"/>
            <a:ext cx="180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Csomagolás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DC191F3-7A50-B904-E1A3-6E35FC021F4F}"/>
              </a:ext>
            </a:extLst>
          </p:cNvPr>
          <p:cNvSpPr txBox="1"/>
          <p:nvPr/>
        </p:nvSpPr>
        <p:spPr>
          <a:xfrm rot="10800000" flipV="1">
            <a:off x="5195885" y="4034485"/>
            <a:ext cx="180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Steril konténer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62E6D883-38B9-1DB5-680E-CD8CE994894F}"/>
              </a:ext>
            </a:extLst>
          </p:cNvPr>
          <p:cNvSpPr txBox="1"/>
          <p:nvPr/>
        </p:nvSpPr>
        <p:spPr>
          <a:xfrm rot="10800000" flipV="1">
            <a:off x="9611542" y="4053164"/>
            <a:ext cx="1917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Sterilizálási napló</a:t>
            </a:r>
          </a:p>
        </p:txBody>
      </p:sp>
    </p:spTree>
    <p:extLst>
      <p:ext uri="{BB962C8B-B14F-4D97-AF65-F5344CB8AC3E}">
        <p14:creationId xmlns:p14="http://schemas.microsoft.com/office/powerpoint/2010/main" val="387652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39AB7A-13AA-0891-DD46-275D4ED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E7A0FC7-EE99-5D44-DEAB-E2198FFB0879}"/>
              </a:ext>
            </a:extLst>
          </p:cNvPr>
          <p:cNvSpPr txBox="1"/>
          <p:nvPr/>
        </p:nvSpPr>
        <p:spPr>
          <a:xfrm>
            <a:off x="1502230" y="1166842"/>
            <a:ext cx="83720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KÖZPONTI MŰTŐ OPTIMÁLIS MŰKÖDÉSÉNEK FELTÉTELEI</a:t>
            </a:r>
          </a:p>
        </p:txBody>
      </p:sp>
    </p:spTree>
    <p:extLst>
      <p:ext uri="{BB962C8B-B14F-4D97-AF65-F5344CB8AC3E}">
        <p14:creationId xmlns:p14="http://schemas.microsoft.com/office/powerpoint/2010/main" val="1727350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967C34E-922A-0597-5F89-A75B42394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9" y="-500491"/>
            <a:ext cx="7100730" cy="8097881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91F4DF05-9718-E3DA-0757-42C8805814B4}"/>
              </a:ext>
            </a:extLst>
          </p:cNvPr>
          <p:cNvSpPr/>
          <p:nvPr/>
        </p:nvSpPr>
        <p:spPr>
          <a:xfrm>
            <a:off x="2041864" y="292963"/>
            <a:ext cx="2192785" cy="9055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Sebészeti műtői team</a:t>
            </a:r>
          </a:p>
        </p:txBody>
      </p:sp>
    </p:spTree>
    <p:extLst>
      <p:ext uri="{BB962C8B-B14F-4D97-AF65-F5344CB8AC3E}">
        <p14:creationId xmlns:p14="http://schemas.microsoft.com/office/powerpoint/2010/main" val="55476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FC63592-C635-602B-8DA5-E43CFFAF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05" y="1478229"/>
            <a:ext cx="8596668" cy="2170922"/>
          </a:xfrm>
        </p:spPr>
        <p:txBody>
          <a:bodyPr>
            <a:noAutofit/>
          </a:bodyPr>
          <a:lstStyle/>
          <a:p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„</a:t>
            </a:r>
            <a:r>
              <a:rPr lang="hu-HU" sz="18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MŰTŐ egyike a kórház legpénzigényesebb részlegeinek</a:t>
            </a:r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. A sebészeti osztályok azonban éppen e négy fal között „keresik meg” a szakma lényegéből származó munkájuk révén a ráfordított költségeket, azaz „hozzák vissza” a pénzt. </a:t>
            </a:r>
            <a:r>
              <a:rPr lang="hu-HU" sz="18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Ezért is elengedhetetlen, hogy a </a:t>
            </a:r>
            <a:r>
              <a:rPr lang="hu-HU" sz="1800" i="1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műtőbeli</a:t>
            </a:r>
            <a:r>
              <a:rPr lang="hu-HU" sz="18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 munka szervezetten</a:t>
            </a:r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 és ergonomikusan </a:t>
            </a:r>
            <a:r>
              <a:rPr lang="hu-HU" sz="18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folyjon.”</a:t>
            </a:r>
            <a:r>
              <a:rPr lang="hu-HU" sz="20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(</a:t>
            </a:r>
            <a:r>
              <a:rPr lang="hu-HU" sz="1600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Dr.Gaál</a:t>
            </a:r>
            <a:r>
              <a:rPr lang="hu-HU" sz="16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 Csaba Munkahelyi és betegbiztonság a műtőben, Magyar Sebészet</a:t>
            </a:r>
            <a:r>
              <a:rPr lang="hu-HU" sz="16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)</a:t>
            </a:r>
            <a:endParaRPr lang="hu-HU" sz="20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Cím 3">
            <a:extLst>
              <a:ext uri="{FF2B5EF4-FFF2-40B4-BE49-F238E27FC236}">
                <a16:creationId xmlns:a16="http://schemas.microsoft.com/office/drawing/2014/main" id="{9A9B098F-4115-337A-2DCB-FD19D85C40CB}"/>
              </a:ext>
            </a:extLst>
          </p:cNvPr>
          <p:cNvSpPr txBox="1">
            <a:spLocks/>
          </p:cNvSpPr>
          <p:nvPr/>
        </p:nvSpPr>
        <p:spPr>
          <a:xfrm>
            <a:off x="699105" y="3923522"/>
            <a:ext cx="8596668" cy="23093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„Az Amerikai Egyesült Államokban sok ember hal meg orvosi hiba következtében. Az esetek 60%-a olyan eseményekre vezethetők vissza, amelyek orvostechnikai eszközök használatával függenek össze. Feltételezések szerint Németországban évente mintegy 17 000 halálos végű, elkerülhető hiba fordul elő orvosi készülékek alkalmazásával kapcsolatban. </a:t>
            </a:r>
            <a:r>
              <a:rPr lang="hu-HU" sz="18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A műszerek egy része a műtőben található, így rendkívül fontos, hogy az ott dolgozók ismerjék a berendezések működését.„</a:t>
            </a:r>
          </a:p>
          <a:p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(</a:t>
            </a:r>
            <a:r>
              <a:rPr lang="hu-HU" sz="1800" i="1" dirty="0" err="1">
                <a:solidFill>
                  <a:schemeClr val="tx1"/>
                </a:solidFill>
                <a:latin typeface="Bahnschrift SemiLight" panose="020B0502040204020203" pitchFamily="34" charset="0"/>
              </a:rPr>
              <a:t>Dr.Gaál</a:t>
            </a:r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 Csaba Munkahelyi és betegbiztonság a műtőben, Magyar Sebészet</a:t>
            </a:r>
            <a:r>
              <a:rPr lang="hu-HU" sz="1800" i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5C16D57-3D83-23DF-2DA1-87ABEDFA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3" y="60649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62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274385E-0F14-6D4D-FB48-EC0FDD7A1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791" y="753581"/>
            <a:ext cx="10764417" cy="60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B1131A0B-7B91-8362-C214-A6864D5CCD9A}"/>
              </a:ext>
            </a:extLst>
          </p:cNvPr>
          <p:cNvSpPr txBox="1">
            <a:spLocks/>
          </p:cNvSpPr>
          <p:nvPr/>
        </p:nvSpPr>
        <p:spPr>
          <a:xfrm>
            <a:off x="1377130" y="77965"/>
            <a:ext cx="8596668" cy="85530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>
                <a:latin typeface="Bahnschrift SemiLight" panose="020B0502040204020203" pitchFamily="34" charset="0"/>
              </a:rPr>
              <a:t>SZDGK – Ellátási lefedettség</a:t>
            </a:r>
          </a:p>
        </p:txBody>
      </p:sp>
    </p:spTree>
    <p:extLst>
      <p:ext uri="{BB962C8B-B14F-4D97-AF65-F5344CB8AC3E}">
        <p14:creationId xmlns:p14="http://schemas.microsoft.com/office/powerpoint/2010/main" val="3363925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FC63592-C635-602B-8DA5-E43CFFAF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82" y="1440023"/>
            <a:ext cx="8596668" cy="1741715"/>
          </a:xfrm>
        </p:spPr>
        <p:txBody>
          <a:bodyPr>
            <a:noAutofit/>
          </a:bodyPr>
          <a:lstStyle/>
          <a:p>
            <a:r>
              <a:rPr lang="hu-HU" sz="1800" i="1" dirty="0">
                <a:solidFill>
                  <a:schemeClr val="tx1"/>
                </a:solidFill>
                <a:latin typeface="Bahnschrift SemiLight" panose="020B0502040204020203" pitchFamily="34" charset="0"/>
              </a:rPr>
              <a:t>„ A modern készülékek számítógépes programmal működnek, ezeket időről időre aktualizálni kell. Ha a menü-programba hiba csúszik, és ennek nyilván nincsenek külső, látható jelei, akkor fennáll annak a lehetősége, hogy a személyzet hibásan használja a műszert.”</a:t>
            </a:r>
            <a:endParaRPr lang="hu-HU" sz="2000" i="1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Cím 3">
            <a:extLst>
              <a:ext uri="{FF2B5EF4-FFF2-40B4-BE49-F238E27FC236}">
                <a16:creationId xmlns:a16="http://schemas.microsoft.com/office/drawing/2014/main" id="{9A9B098F-4115-337A-2DCB-FD19D85C40CB}"/>
              </a:ext>
            </a:extLst>
          </p:cNvPr>
          <p:cNvSpPr txBox="1">
            <a:spLocks/>
          </p:cNvSpPr>
          <p:nvPr/>
        </p:nvSpPr>
        <p:spPr>
          <a:xfrm>
            <a:off x="1109651" y="3676263"/>
            <a:ext cx="8596668" cy="13684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2400" i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„A kórház feladata tehát, hogy a műszerekkel dolgozók rendszeres oktatásban részesüljenek”</a:t>
            </a:r>
          </a:p>
          <a:p>
            <a:pPr algn="ctr"/>
            <a:r>
              <a:rPr lang="hu-HU" sz="16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(</a:t>
            </a:r>
            <a:r>
              <a:rPr lang="hu-HU" sz="1600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Dr.Gaál</a:t>
            </a:r>
            <a:r>
              <a:rPr lang="hu-HU" sz="16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 Csaba Munkahelyi és betegbiztonság a műtőben, Magyar Sebészet)</a:t>
            </a:r>
            <a:endParaRPr lang="hu-HU" sz="1600" i="1" dirty="0">
              <a:solidFill>
                <a:srgbClr val="FF0000"/>
              </a:solidFill>
              <a:latin typeface="Bahnschrift SemiLight" panose="020B0502040204020203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C340C1A-3429-7485-2B6B-99C0131E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0574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17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79F7B3-83A8-B02D-983E-BFFF08FF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1" y="131688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E6FE7D7-44D1-FD16-06B4-02EF580E4A5D}"/>
              </a:ext>
            </a:extLst>
          </p:cNvPr>
          <p:cNvSpPr txBox="1"/>
          <p:nvPr/>
        </p:nvSpPr>
        <p:spPr>
          <a:xfrm>
            <a:off x="233265" y="1674674"/>
            <a:ext cx="9619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i="1" dirty="0">
                <a:solidFill>
                  <a:srgbClr val="FF0000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Műtétnél az eszközök mind a műszerelő asztalon, mind a műtéti területen világos, átlátható, rendezett(!) helyzetben legyenek. </a:t>
            </a:r>
          </a:p>
          <a:p>
            <a:pPr algn="ctr"/>
            <a:r>
              <a:rPr lang="hu-HU" sz="2400" i="1" dirty="0">
                <a:latin typeface="Bahnschrift SemiLight" panose="020B0502040204020203" pitchFamily="34" charset="0"/>
                <a:ea typeface="+mj-ea"/>
                <a:cs typeface="+mj-cs"/>
              </a:rPr>
              <a:t>Erre vonatkozik YOUNG törvénye az élettelen tárgyak mozgásáról: </a:t>
            </a:r>
          </a:p>
          <a:p>
            <a:pPr algn="ctr"/>
            <a:r>
              <a:rPr lang="hu-HU" sz="2400" i="1" dirty="0">
                <a:latin typeface="Bahnschrift SemiLight" panose="020B0502040204020203" pitchFamily="34" charset="0"/>
                <a:ea typeface="+mj-ea"/>
                <a:cs typeface="+mj-cs"/>
              </a:rPr>
              <a:t>Az élettelen tárgyak épp csak annyira tudnak mozogni, hogy mindig utadban legyenek.</a:t>
            </a:r>
          </a:p>
          <a:p>
            <a:pPr algn="ctr"/>
            <a:r>
              <a:rPr lang="hu-HU" sz="2000" i="1" dirty="0">
                <a:latin typeface="Bahnschrift SemiLight" panose="020B0502040204020203" pitchFamily="34" charset="0"/>
                <a:ea typeface="+mj-ea"/>
                <a:cs typeface="+mj-cs"/>
              </a:rPr>
              <a:t>(Arthur Bloch Murphy törvénykönyve</a:t>
            </a:r>
            <a:r>
              <a:rPr lang="hu-HU" sz="1600" i="1" dirty="0">
                <a:latin typeface="+mj-lt"/>
                <a:ea typeface="+mj-ea"/>
                <a:cs typeface="+mj-cs"/>
              </a:rPr>
              <a:t>)</a:t>
            </a:r>
            <a:endParaRPr lang="hu-HU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372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2EC9D3-3791-F235-CADB-4009A42E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784" y="552466"/>
            <a:ext cx="8596668" cy="1320800"/>
          </a:xfrm>
        </p:spPr>
        <p:txBody>
          <a:bodyPr/>
          <a:lstStyle/>
          <a:p>
            <a:r>
              <a:rPr lang="hu-HU" dirty="0">
                <a:latin typeface="Bahnschrift SemiLight" panose="020B0502040204020203" pitchFamily="34" charset="0"/>
              </a:rPr>
              <a:t>A KÉZ, AMELY LEGJOBBAN FERTŐZHET!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681503C-8F59-2991-9DB0-24B2D65A4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70" y="1679000"/>
            <a:ext cx="3163165" cy="2487756"/>
          </a:xfrm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id="{356ADACA-4A30-58FD-0CE8-53F8F65482F9}"/>
              </a:ext>
            </a:extLst>
          </p:cNvPr>
          <p:cNvSpPr/>
          <p:nvPr/>
        </p:nvSpPr>
        <p:spPr>
          <a:xfrm>
            <a:off x="5090684" y="4616472"/>
            <a:ext cx="3163165" cy="21584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200" b="1" dirty="0">
                <a:latin typeface="Bahnschrift SemiLight" panose="020B0502040204020203" pitchFamily="34" charset="0"/>
              </a:rPr>
              <a:t>TILOS!</a:t>
            </a:r>
            <a:r>
              <a:rPr lang="hu-HU" sz="5200" b="1" dirty="0"/>
              <a:t> 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B084C135-90FE-397C-730C-FC8DA73F457C}"/>
              </a:ext>
            </a:extLst>
          </p:cNvPr>
          <p:cNvCxnSpPr>
            <a:cxnSpLocks/>
          </p:cNvCxnSpPr>
          <p:nvPr/>
        </p:nvCxnSpPr>
        <p:spPr>
          <a:xfrm flipV="1">
            <a:off x="6267927" y="1603622"/>
            <a:ext cx="3619023" cy="2776606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Kép 16">
            <a:extLst>
              <a:ext uri="{FF2B5EF4-FFF2-40B4-BE49-F238E27FC236}">
                <a16:creationId xmlns:a16="http://schemas.microsoft.com/office/drawing/2014/main" id="{1CA0C652-4E5B-9A11-6A73-40918A3A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űköröm építés - XL | Nails House - Körmös Szalon Budapest">
            <a:extLst>
              <a:ext uri="{FF2B5EF4-FFF2-40B4-BE49-F238E27FC236}">
                <a16:creationId xmlns:a16="http://schemas.microsoft.com/office/drawing/2014/main" id="{8196DCCA-22D7-63FD-D0B7-534E2420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90" y="2502117"/>
            <a:ext cx="3007166" cy="16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65ED3562-4634-F472-F30C-B22407F6E6EF}"/>
              </a:ext>
            </a:extLst>
          </p:cNvPr>
          <p:cNvCxnSpPr>
            <a:cxnSpLocks/>
          </p:cNvCxnSpPr>
          <p:nvPr/>
        </p:nvCxnSpPr>
        <p:spPr>
          <a:xfrm flipV="1">
            <a:off x="3736092" y="2363127"/>
            <a:ext cx="2477820" cy="2167397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zeged műköröm árak - Mosoly Szépségszalon - Műkörmös Szeged">
            <a:extLst>
              <a:ext uri="{FF2B5EF4-FFF2-40B4-BE49-F238E27FC236}">
                <a16:creationId xmlns:a16="http://schemas.microsoft.com/office/drawing/2014/main" id="{3022D411-CE45-1D55-F5BF-80045CBD2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" y="1873266"/>
            <a:ext cx="3373947" cy="44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2CAE5A13-26ED-1F3A-4A79-FEB997A1AAB2}"/>
              </a:ext>
            </a:extLst>
          </p:cNvPr>
          <p:cNvCxnSpPr>
            <a:cxnSpLocks/>
          </p:cNvCxnSpPr>
          <p:nvPr/>
        </p:nvCxnSpPr>
        <p:spPr>
          <a:xfrm flipV="1">
            <a:off x="56773" y="1467354"/>
            <a:ext cx="3577935" cy="4920009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3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CDCFBE6-8E79-5070-45A8-BADA1363C620}"/>
              </a:ext>
            </a:extLst>
          </p:cNvPr>
          <p:cNvSpPr txBox="1"/>
          <p:nvPr/>
        </p:nvSpPr>
        <p:spPr>
          <a:xfrm>
            <a:off x="1781299" y="291134"/>
            <a:ext cx="817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NOCOLYSE-levegőfertőtlenítő </a:t>
            </a:r>
          </a:p>
        </p:txBody>
      </p:sp>
      <p:pic>
        <p:nvPicPr>
          <p:cNvPr id="5122" name="Kép 1" descr="pastedImage.png">
            <a:extLst>
              <a:ext uri="{FF2B5EF4-FFF2-40B4-BE49-F238E27FC236}">
                <a16:creationId xmlns:a16="http://schemas.microsoft.com/office/drawing/2014/main" id="{0EC5B56F-6D3C-EE6A-F543-5088039C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42" y="1407663"/>
            <a:ext cx="4489274" cy="282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0C73E225-8FD3-535C-DEAD-EA757C75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40" y="1714076"/>
            <a:ext cx="3829160" cy="37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23A24791-ED1C-0A0B-0D01-E0D29280BCD1}"/>
              </a:ext>
            </a:extLst>
          </p:cNvPr>
          <p:cNvSpPr/>
          <p:nvPr/>
        </p:nvSpPr>
        <p:spPr>
          <a:xfrm>
            <a:off x="510151" y="4552950"/>
            <a:ext cx="4142470" cy="20756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Bahnschrift SemiLight" panose="020B0502040204020203" pitchFamily="34" charset="0"/>
              </a:rPr>
              <a:t>Helyiségek levegőjének  begázosítására használjuk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19B2AF-9259-645C-11A5-5E3F505A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15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ölnlycke Barrier Bázis zsilipruha kétrészes (felső és alsó) 1 db –  Kliniporta">
            <a:extLst>
              <a:ext uri="{FF2B5EF4-FFF2-40B4-BE49-F238E27FC236}">
                <a16:creationId xmlns:a16="http://schemas.microsoft.com/office/drawing/2014/main" id="{E05DB6E1-0345-AD2D-CFC7-757288DE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32" y="754224"/>
            <a:ext cx="6225073" cy="62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EB516EA-2BD2-8602-4CFF-C596C3F13D56}"/>
              </a:ext>
            </a:extLst>
          </p:cNvPr>
          <p:cNvSpPr txBox="1">
            <a:spLocks/>
          </p:cNvSpPr>
          <p:nvPr/>
        </p:nvSpPr>
        <p:spPr>
          <a:xfrm>
            <a:off x="1602500" y="321905"/>
            <a:ext cx="8596668" cy="62204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>
                <a:latin typeface="Bahnschrift SemiLight" panose="020B0502040204020203" pitchFamily="34" charset="0"/>
              </a:rPr>
              <a:t>„Zsilipelés”</a:t>
            </a:r>
          </a:p>
        </p:txBody>
      </p:sp>
    </p:spTree>
    <p:extLst>
      <p:ext uri="{BB962C8B-B14F-4D97-AF65-F5344CB8AC3E}">
        <p14:creationId xmlns:p14="http://schemas.microsoft.com/office/powerpoint/2010/main" val="313121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FB22103-E44C-E5F4-2905-F8DA1DDE48A3}"/>
              </a:ext>
            </a:extLst>
          </p:cNvPr>
          <p:cNvSpPr txBox="1"/>
          <p:nvPr/>
        </p:nvSpPr>
        <p:spPr>
          <a:xfrm>
            <a:off x="3129396" y="307058"/>
            <a:ext cx="439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Védőeszközök</a:t>
            </a:r>
          </a:p>
        </p:txBody>
      </p:sp>
      <p:pic>
        <p:nvPicPr>
          <p:cNvPr id="6146" name="Kép 2">
            <a:extLst>
              <a:ext uri="{FF2B5EF4-FFF2-40B4-BE49-F238E27FC236}">
                <a16:creationId xmlns:a16="http://schemas.microsoft.com/office/drawing/2014/main" id="{C826FABF-C5AF-CBD7-823C-A0CFCE25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2" y="1306774"/>
            <a:ext cx="2605427" cy="260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Kép 3">
            <a:extLst>
              <a:ext uri="{FF2B5EF4-FFF2-40B4-BE49-F238E27FC236}">
                <a16:creationId xmlns:a16="http://schemas.microsoft.com/office/drawing/2014/main" id="{F22F8B4A-7DAC-523A-162C-4534F515C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01" y="1857856"/>
            <a:ext cx="2656037" cy="176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Kép 4">
            <a:extLst>
              <a:ext uri="{FF2B5EF4-FFF2-40B4-BE49-F238E27FC236}">
                <a16:creationId xmlns:a16="http://schemas.microsoft.com/office/drawing/2014/main" id="{48555EA9-052B-6141-E8E9-A90564435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82" y="1894225"/>
            <a:ext cx="3019327" cy="20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Kép 5" descr="Forráskép megtekintése">
            <a:extLst>
              <a:ext uri="{FF2B5EF4-FFF2-40B4-BE49-F238E27FC236}">
                <a16:creationId xmlns:a16="http://schemas.microsoft.com/office/drawing/2014/main" id="{B0FF0731-5B35-AC5C-9835-DFC80401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200092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828DF79B-5B0C-1A79-8C0F-656AC9AE7C48}"/>
              </a:ext>
            </a:extLst>
          </p:cNvPr>
          <p:cNvSpPr/>
          <p:nvPr/>
        </p:nvSpPr>
        <p:spPr>
          <a:xfrm>
            <a:off x="5174673" y="4468091"/>
            <a:ext cx="4395354" cy="2082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latin typeface="Bahnschrift SemiLight" panose="020B0502040204020203" pitchFamily="34" charset="0"/>
              </a:rPr>
              <a:t>Védőköpeny</a:t>
            </a:r>
          </a:p>
          <a:p>
            <a:pPr algn="ctr"/>
            <a:r>
              <a:rPr lang="hu-HU" sz="3200" dirty="0">
                <a:latin typeface="Bahnschrift SemiLight" panose="020B0502040204020203" pitchFamily="34" charset="0"/>
              </a:rPr>
              <a:t>Sapka és arcmaszk</a:t>
            </a:r>
          </a:p>
          <a:p>
            <a:pPr algn="ctr"/>
            <a:r>
              <a:rPr lang="hu-HU" sz="3200" dirty="0">
                <a:latin typeface="Bahnschrift SemiLight" panose="020B0502040204020203" pitchFamily="34" charset="0"/>
              </a:rPr>
              <a:t>Védőszemüveg</a:t>
            </a:r>
          </a:p>
          <a:p>
            <a:pPr algn="ctr"/>
            <a:r>
              <a:rPr lang="hu-HU" sz="3200" dirty="0">
                <a:latin typeface="Bahnschrift SemiLight" panose="020B0502040204020203" pitchFamily="34" charset="0"/>
              </a:rPr>
              <a:t>Gumikesztyű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B8833BE-8223-693F-8B66-AE6494634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838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EC4164-1E05-7763-ABCA-1B08DC77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228" y="525834"/>
            <a:ext cx="8596668" cy="855306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Sebészeti szakmák Kisvárdán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467B5A-E454-A056-2D3F-FDC8B3AB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25213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áblázat 7">
            <a:extLst>
              <a:ext uri="{FF2B5EF4-FFF2-40B4-BE49-F238E27FC236}">
                <a16:creationId xmlns:a16="http://schemas.microsoft.com/office/drawing/2014/main" id="{4DBD600D-8551-F6A8-980F-B8338C8A09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285899"/>
              </p:ext>
            </p:extLst>
          </p:nvPr>
        </p:nvGraphicFramePr>
        <p:xfrm>
          <a:off x="279918" y="1543954"/>
          <a:ext cx="9470571" cy="3400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686">
                  <a:extLst>
                    <a:ext uri="{9D8B030D-6E8A-4147-A177-3AD203B41FA5}">
                      <a16:colId xmlns:a16="http://schemas.microsoft.com/office/drawing/2014/main" val="205198637"/>
                    </a:ext>
                  </a:extLst>
                </a:gridCol>
                <a:gridCol w="2519265">
                  <a:extLst>
                    <a:ext uri="{9D8B030D-6E8A-4147-A177-3AD203B41FA5}">
                      <a16:colId xmlns:a16="http://schemas.microsoft.com/office/drawing/2014/main" val="1440259201"/>
                    </a:ext>
                  </a:extLst>
                </a:gridCol>
                <a:gridCol w="2155372">
                  <a:extLst>
                    <a:ext uri="{9D8B030D-6E8A-4147-A177-3AD203B41FA5}">
                      <a16:colId xmlns:a16="http://schemas.microsoft.com/office/drawing/2014/main" val="668653407"/>
                    </a:ext>
                  </a:extLst>
                </a:gridCol>
                <a:gridCol w="2575248">
                  <a:extLst>
                    <a:ext uri="{9D8B030D-6E8A-4147-A177-3AD203B41FA5}">
                      <a16:colId xmlns:a16="http://schemas.microsoft.com/office/drawing/2014/main" val="3527587537"/>
                    </a:ext>
                  </a:extLst>
                </a:gridCol>
              </a:tblGrid>
              <a:tr h="454771">
                <a:tc>
                  <a:txBody>
                    <a:bodyPr/>
                    <a:lstStyle/>
                    <a:p>
                      <a:r>
                        <a:rPr lang="hu-HU" b="1" dirty="0"/>
                        <a:t>Szakma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Terület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Ágyszám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Progresszivitási szint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404930"/>
                  </a:ext>
                </a:extLst>
              </a:tr>
              <a:tr h="364261">
                <a:tc rowSpan="2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Szemészet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Járóbeteg szakellátás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972457"/>
                  </a:ext>
                </a:extLst>
              </a:tr>
              <a:tr h="364261">
                <a:tc vMerge="1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Szemészet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Egynapos ellátás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6845226"/>
                  </a:ext>
                </a:extLst>
              </a:tr>
              <a:tr h="36426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Fül-orr-gégészet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Fül-orr-gégészeti osztály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18 </a:t>
                      </a:r>
                    </a:p>
                    <a:p>
                      <a:pPr algn="ctr"/>
                      <a:r>
                        <a:rPr lang="hu-HU" sz="1600" dirty="0"/>
                        <a:t>(14 felnőtt, 4 gyerek)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297360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Sebészet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Sebészeti osztály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II.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3677639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Szülészet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Szülészet-nőgyógyászati osztály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II.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923613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Nőgyógyászat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1.627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052066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Traumatológia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/>
                        <a:t>Traumatológiai osztály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317168"/>
                  </a:ext>
                </a:extLst>
              </a:tr>
            </a:tbl>
          </a:graphicData>
        </a:graphic>
      </p:graphicFrame>
      <p:sp>
        <p:nvSpPr>
          <p:cNvPr id="5" name="Tartalom helye 2">
            <a:extLst>
              <a:ext uri="{FF2B5EF4-FFF2-40B4-BE49-F238E27FC236}">
                <a16:creationId xmlns:a16="http://schemas.microsoft.com/office/drawing/2014/main" id="{0D70869A-6F4F-ADCF-40FD-808C4CC32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39" y="5106833"/>
            <a:ext cx="8080311" cy="1547099"/>
          </a:xfrm>
        </p:spPr>
        <p:txBody>
          <a:bodyPr>
            <a:normAutofit/>
          </a:bodyPr>
          <a:lstStyle/>
          <a:p>
            <a:endParaRPr lang="hu-HU" sz="1000" dirty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</a:rPr>
              <a:t>A fekvőbeteg ellátás mellett  járóbeteget ellátó szakrendelők működnek meghatározott óraszámmal.</a:t>
            </a:r>
          </a:p>
          <a:p>
            <a:r>
              <a:rPr lang="hu-HU" dirty="0">
                <a:solidFill>
                  <a:srgbClr val="FF0000"/>
                </a:solidFill>
              </a:rPr>
              <a:t>+ AMBULÁNS MŰTŐ </a:t>
            </a:r>
          </a:p>
        </p:txBody>
      </p:sp>
    </p:spTree>
    <p:extLst>
      <p:ext uri="{BB962C8B-B14F-4D97-AF65-F5344CB8AC3E}">
        <p14:creationId xmlns:p14="http://schemas.microsoft.com/office/powerpoint/2010/main" val="130106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EC4164-1E05-7763-ABCA-1B08DC77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228" y="525834"/>
            <a:ext cx="8596668" cy="85530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Elvégzett beavatkozások száma 2019-2023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467B5A-E454-A056-2D3F-FDC8B3AB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25213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áblázat 7">
            <a:extLst>
              <a:ext uri="{FF2B5EF4-FFF2-40B4-BE49-F238E27FC236}">
                <a16:creationId xmlns:a16="http://schemas.microsoft.com/office/drawing/2014/main" id="{4DBD600D-8551-F6A8-980F-B8338C8A0981}"/>
              </a:ext>
            </a:extLst>
          </p:cNvPr>
          <p:cNvGraphicFramePr>
            <a:graphicFrameLocks/>
          </p:cNvGraphicFramePr>
          <p:nvPr/>
        </p:nvGraphicFramePr>
        <p:xfrm>
          <a:off x="119552" y="1833203"/>
          <a:ext cx="9775235" cy="278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618">
                  <a:extLst>
                    <a:ext uri="{9D8B030D-6E8A-4147-A177-3AD203B41FA5}">
                      <a16:colId xmlns:a16="http://schemas.microsoft.com/office/drawing/2014/main" val="205198637"/>
                    </a:ext>
                  </a:extLst>
                </a:gridCol>
                <a:gridCol w="1067829">
                  <a:extLst>
                    <a:ext uri="{9D8B030D-6E8A-4147-A177-3AD203B41FA5}">
                      <a16:colId xmlns:a16="http://schemas.microsoft.com/office/drawing/2014/main" val="1440259201"/>
                    </a:ext>
                  </a:extLst>
                </a:gridCol>
                <a:gridCol w="1067829">
                  <a:extLst>
                    <a:ext uri="{9D8B030D-6E8A-4147-A177-3AD203B41FA5}">
                      <a16:colId xmlns:a16="http://schemas.microsoft.com/office/drawing/2014/main" val="668653407"/>
                    </a:ext>
                  </a:extLst>
                </a:gridCol>
                <a:gridCol w="1067829">
                  <a:extLst>
                    <a:ext uri="{9D8B030D-6E8A-4147-A177-3AD203B41FA5}">
                      <a16:colId xmlns:a16="http://schemas.microsoft.com/office/drawing/2014/main" val="3527587537"/>
                    </a:ext>
                  </a:extLst>
                </a:gridCol>
                <a:gridCol w="987069">
                  <a:extLst>
                    <a:ext uri="{9D8B030D-6E8A-4147-A177-3AD203B41FA5}">
                      <a16:colId xmlns:a16="http://schemas.microsoft.com/office/drawing/2014/main" val="2809923225"/>
                    </a:ext>
                  </a:extLst>
                </a:gridCol>
                <a:gridCol w="1040909">
                  <a:extLst>
                    <a:ext uri="{9D8B030D-6E8A-4147-A177-3AD203B41FA5}">
                      <a16:colId xmlns:a16="http://schemas.microsoft.com/office/drawing/2014/main" val="1148839455"/>
                    </a:ext>
                  </a:extLst>
                </a:gridCol>
                <a:gridCol w="1765152">
                  <a:extLst>
                    <a:ext uri="{9D8B030D-6E8A-4147-A177-3AD203B41FA5}">
                      <a16:colId xmlns:a16="http://schemas.microsoft.com/office/drawing/2014/main" val="1038379347"/>
                    </a:ext>
                  </a:extLst>
                </a:gridCol>
              </a:tblGrid>
              <a:tr h="454771">
                <a:tc>
                  <a:txBody>
                    <a:bodyPr/>
                    <a:lstStyle/>
                    <a:p>
                      <a:r>
                        <a:rPr lang="hu-HU" b="1" dirty="0"/>
                        <a:t>Osztály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Összesen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404930"/>
                  </a:ext>
                </a:extLst>
              </a:tr>
              <a:tr h="36426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Fül-orr-gégészet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207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1.051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6845226"/>
                  </a:ext>
                </a:extLst>
              </a:tr>
              <a:tr h="36426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Sebészet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1.065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728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631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687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3.932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297360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Szemészet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555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348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531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2.310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3677639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Szülészet-nőgyógyászat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1.627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1.458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1.278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1.256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1.069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6.688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052066"/>
                  </a:ext>
                </a:extLst>
              </a:tr>
              <a:tr h="40941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Traumatológia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896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699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587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/>
                        <a:t>517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3.399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317168"/>
                  </a:ext>
                </a:extLst>
              </a:tr>
              <a:tr h="35225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hu-H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Összesen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4.517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3.452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2.993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3.407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3.011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17.380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003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904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E3A245-AB90-CF7A-A7B9-B3399835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54" y="1307321"/>
            <a:ext cx="8439148" cy="530809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SZDGK – Sebfertőzés </a:t>
            </a:r>
            <a:r>
              <a:rPr lang="hu-HU" dirty="0" err="1">
                <a:latin typeface="Bahnschrift SemiLight" panose="020B0502040204020203" pitchFamily="34" charset="0"/>
              </a:rPr>
              <a:t>surveillance</a:t>
            </a:r>
            <a:r>
              <a:rPr lang="hu-HU" dirty="0">
                <a:latin typeface="Bahnschrift SemiLight" panose="020B0502040204020203" pitchFamily="34" charset="0"/>
              </a:rPr>
              <a:t> 2022.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123FE4B-02C8-2348-2540-C7EA8E63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3" y="178318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áblázat 7">
            <a:extLst>
              <a:ext uri="{FF2B5EF4-FFF2-40B4-BE49-F238E27FC236}">
                <a16:creationId xmlns:a16="http://schemas.microsoft.com/office/drawing/2014/main" id="{2C2C5144-80B1-BF57-8A76-B9256DAFE1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479529"/>
              </p:ext>
            </p:extLst>
          </p:nvPr>
        </p:nvGraphicFramePr>
        <p:xfrm>
          <a:off x="571500" y="2506350"/>
          <a:ext cx="8439148" cy="2175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175">
                  <a:extLst>
                    <a:ext uri="{9D8B030D-6E8A-4147-A177-3AD203B41FA5}">
                      <a16:colId xmlns:a16="http://schemas.microsoft.com/office/drawing/2014/main" val="205198637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144025920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668653407"/>
                    </a:ext>
                  </a:extLst>
                </a:gridCol>
                <a:gridCol w="1247773">
                  <a:extLst>
                    <a:ext uri="{9D8B030D-6E8A-4147-A177-3AD203B41FA5}">
                      <a16:colId xmlns:a16="http://schemas.microsoft.com/office/drawing/2014/main" val="1038379347"/>
                    </a:ext>
                  </a:extLst>
                </a:gridCol>
              </a:tblGrid>
              <a:tr h="208884">
                <a:tc>
                  <a:txBody>
                    <a:bodyPr/>
                    <a:lstStyle/>
                    <a:p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 err="1">
                          <a:latin typeface="Bahnschrift SemiLight SemiConde" pitchFamily="34" charset="0"/>
                        </a:rPr>
                        <a:t>Cholecystectomia</a:t>
                      </a:r>
                      <a:endParaRPr lang="hu-HU" sz="1800" dirty="0">
                        <a:latin typeface="Bahnschrift SemiLight SemiConde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/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>
                          <a:latin typeface="Bahnschrift SemiLight SemiConde" pitchFamily="34" charset="0"/>
                        </a:rPr>
                        <a:t>Vastag-,végbél műtétek</a:t>
                      </a:r>
                      <a:endParaRPr lang="hu-HU" sz="1800" dirty="0">
                        <a:latin typeface="Bahnschrift SemiLight SemiConde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/>
                      <a:endParaRPr lang="hu-HU" sz="1800" dirty="0">
                        <a:latin typeface="Bahnschrift SemiLight SemiConde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Összesen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404930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Műtétek száma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845226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Sebfertőzések száma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297360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Sebfertőzési arány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003011"/>
                  </a:ext>
                </a:extLst>
              </a:tr>
            </a:tbl>
          </a:graphicData>
        </a:graphic>
      </p:graphicFrame>
      <p:sp>
        <p:nvSpPr>
          <p:cNvPr id="3" name="Téglalap 2">
            <a:extLst>
              <a:ext uri="{FF2B5EF4-FFF2-40B4-BE49-F238E27FC236}">
                <a16:creationId xmlns:a16="http://schemas.microsoft.com/office/drawing/2014/main" id="{088B2E73-CAFE-59A8-628E-1AF94F90D341}"/>
              </a:ext>
            </a:extLst>
          </p:cNvPr>
          <p:cNvSpPr/>
          <p:nvPr/>
        </p:nvSpPr>
        <p:spPr>
          <a:xfrm>
            <a:off x="686665" y="4929242"/>
            <a:ext cx="3426781" cy="12428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Össz</a:t>
            </a:r>
            <a:r>
              <a:rPr lang="hu-HU" dirty="0"/>
              <a:t> esetszám:3407</a:t>
            </a:r>
          </a:p>
          <a:p>
            <a:pPr algn="ctr"/>
            <a:r>
              <a:rPr lang="hu-HU" dirty="0"/>
              <a:t>Ebből :821 a Sebészeti osztályon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0AB981-D962-23AE-CEE8-EC69AD318E30}"/>
              </a:ext>
            </a:extLst>
          </p:cNvPr>
          <p:cNvSpPr/>
          <p:nvPr/>
        </p:nvSpPr>
        <p:spPr>
          <a:xfrm>
            <a:off x="5326602" y="4929242"/>
            <a:ext cx="3266982" cy="13206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Laparoszkópos</a:t>
            </a:r>
            <a:r>
              <a:rPr lang="hu-HU" dirty="0"/>
              <a:t>  és endoszkópos :262 eset</a:t>
            </a:r>
          </a:p>
        </p:txBody>
      </p:sp>
    </p:spTree>
    <p:extLst>
      <p:ext uri="{BB962C8B-B14F-4D97-AF65-F5344CB8AC3E}">
        <p14:creationId xmlns:p14="http://schemas.microsoft.com/office/powerpoint/2010/main" val="221455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39AB7A-13AA-0891-DD46-275D4ED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88B7966-54DC-ED9C-3247-65CE86C49644}"/>
              </a:ext>
            </a:extLst>
          </p:cNvPr>
          <p:cNvSpPr txBox="1"/>
          <p:nvPr/>
        </p:nvSpPr>
        <p:spPr>
          <a:xfrm>
            <a:off x="410548" y="1978090"/>
            <a:ext cx="9485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SEBÉSZETI ELLÁTÁS KÉPEKBEN</a:t>
            </a:r>
          </a:p>
        </p:txBody>
      </p:sp>
    </p:spTree>
    <p:extLst>
      <p:ext uri="{BB962C8B-B14F-4D97-AF65-F5344CB8AC3E}">
        <p14:creationId xmlns:p14="http://schemas.microsoft.com/office/powerpoint/2010/main" val="80124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B1131A0B-7B91-8362-C214-A6864D5CCD9A}"/>
              </a:ext>
            </a:extLst>
          </p:cNvPr>
          <p:cNvSpPr txBox="1">
            <a:spLocks/>
          </p:cNvSpPr>
          <p:nvPr/>
        </p:nvSpPr>
        <p:spPr>
          <a:xfrm>
            <a:off x="1377130" y="77965"/>
            <a:ext cx="8596668" cy="85530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>
                <a:latin typeface="Bahnschrift SemiLight" panose="020B0502040204020203" pitchFamily="34" charset="0"/>
              </a:rPr>
              <a:t>Határokon át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507AF9F-D407-446E-0550-EDA8FFF8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59" y="768562"/>
            <a:ext cx="4412090" cy="60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3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75C5458A-B553-83C8-18A7-A5A4B0AB9801}"/>
              </a:ext>
            </a:extLst>
          </p:cNvPr>
          <p:cNvSpPr txBox="1"/>
          <p:nvPr/>
        </p:nvSpPr>
        <p:spPr>
          <a:xfrm rot="10800000" flipV="1">
            <a:off x="4301411" y="871601"/>
            <a:ext cx="2694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Gyógyszertároló szekrény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0AF7BB94-D4F8-226B-9C08-80C3F7C95FD8}"/>
              </a:ext>
            </a:extLst>
          </p:cNvPr>
          <p:cNvSpPr txBox="1"/>
          <p:nvPr/>
        </p:nvSpPr>
        <p:spPr>
          <a:xfrm rot="10800000" flipV="1">
            <a:off x="7369744" y="750584"/>
            <a:ext cx="180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Appendix tálca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CAF5137-0221-CF1E-4F68-8A656E40B7CC}"/>
              </a:ext>
            </a:extLst>
          </p:cNvPr>
          <p:cNvSpPr txBox="1"/>
          <p:nvPr/>
        </p:nvSpPr>
        <p:spPr>
          <a:xfrm rot="10800000" flipV="1">
            <a:off x="1010396" y="3612235"/>
            <a:ext cx="180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Kötözőhelyiség</a:t>
            </a:r>
            <a:endParaRPr lang="hu-HU" sz="1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F75CAF8-29C2-A1C7-1BA0-3A24EE8D5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" y="425849"/>
            <a:ext cx="3948852" cy="297325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1A49B5C-0CC9-ECB0-EA93-3F2D0A4852DC}"/>
              </a:ext>
            </a:extLst>
          </p:cNvPr>
          <p:cNvSpPr txBox="1"/>
          <p:nvPr/>
        </p:nvSpPr>
        <p:spPr>
          <a:xfrm rot="10800000" flipV="1">
            <a:off x="644693" y="102683"/>
            <a:ext cx="253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Steril kötszer csomag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6705E33-01E5-3E1E-0BE8-A0B39451A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09" y="1269505"/>
            <a:ext cx="2847762" cy="379701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08407A9-2929-D56F-7AE2-F104326F1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14" y="1194767"/>
            <a:ext cx="2213287" cy="4468466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B4CCF8C3-76AC-93B1-F99B-15DBE9ACFCBB}"/>
              </a:ext>
            </a:extLst>
          </p:cNvPr>
          <p:cNvSpPr txBox="1"/>
          <p:nvPr/>
        </p:nvSpPr>
        <p:spPr>
          <a:xfrm rot="10800000" flipV="1">
            <a:off x="9859510" y="750584"/>
            <a:ext cx="200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Laparotómiás</a:t>
            </a:r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tálca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847C6D8B-CD15-91A7-3697-C6E626785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81" y="1194768"/>
            <a:ext cx="2213287" cy="4468465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9F22EDF6-7CA9-0F75-F562-F5FA80148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" y="3920011"/>
            <a:ext cx="3886912" cy="29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0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>
            <a:extLst>
              <a:ext uri="{FF2B5EF4-FFF2-40B4-BE49-F238E27FC236}">
                <a16:creationId xmlns:a16="http://schemas.microsoft.com/office/drawing/2014/main" id="{6F1C462E-939E-9A64-3797-5405C21A4FD8}"/>
              </a:ext>
            </a:extLst>
          </p:cNvPr>
          <p:cNvSpPr txBox="1"/>
          <p:nvPr/>
        </p:nvSpPr>
        <p:spPr>
          <a:xfrm rot="10800000" flipV="1">
            <a:off x="262945" y="75684"/>
            <a:ext cx="3601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Laparoszkópos</a:t>
            </a:r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epeműtét eszközei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5C5458A-B553-83C8-18A7-A5A4B0AB9801}"/>
              </a:ext>
            </a:extLst>
          </p:cNvPr>
          <p:cNvSpPr txBox="1"/>
          <p:nvPr/>
        </p:nvSpPr>
        <p:spPr>
          <a:xfrm rot="10800000" flipV="1">
            <a:off x="5057192" y="75685"/>
            <a:ext cx="2345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Laparoszkópos</a:t>
            </a:r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torony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CAF5137-0221-CF1E-4F68-8A656E40B7CC}"/>
              </a:ext>
            </a:extLst>
          </p:cNvPr>
          <p:cNvSpPr txBox="1"/>
          <p:nvPr/>
        </p:nvSpPr>
        <p:spPr>
          <a:xfrm rot="10800000" flipV="1">
            <a:off x="3864709" y="4558726"/>
            <a:ext cx="180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Szürkehályog műtét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eszközei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DC191F3-7A50-B904-E1A3-6E35FC021F4F}"/>
              </a:ext>
            </a:extLst>
          </p:cNvPr>
          <p:cNvSpPr txBox="1"/>
          <p:nvPr/>
        </p:nvSpPr>
        <p:spPr>
          <a:xfrm rot="10800000" flipV="1">
            <a:off x="1295689" y="5343556"/>
            <a:ext cx="1800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Steril konténer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D646D4B-0E07-5506-1C0F-8ADEFA9D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" y="398851"/>
            <a:ext cx="4173505" cy="31301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E0C809D-EA0F-C916-7A69-B46E23E7F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22" y="398852"/>
            <a:ext cx="2823042" cy="376405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F74B44E-A977-96FB-4AEF-F5072E5CC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" y="3576287"/>
            <a:ext cx="4069359" cy="305201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D2899C2-22F2-37C4-7FD9-3057D4753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3" y="358518"/>
            <a:ext cx="2853292" cy="3804390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7572A47C-BB33-7C29-E365-B788776F7267}"/>
              </a:ext>
            </a:extLst>
          </p:cNvPr>
          <p:cNvSpPr txBox="1"/>
          <p:nvPr/>
        </p:nvSpPr>
        <p:spPr>
          <a:xfrm rot="10800000" flipV="1">
            <a:off x="8677469" y="54788"/>
            <a:ext cx="252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Szemészeti mikroszkóp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0AD47A-B0D0-BBDC-1715-A5FC57701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99" y="4203242"/>
            <a:ext cx="4189239" cy="256368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BE43CAF-D9A4-9169-19EA-8365142A6101}"/>
              </a:ext>
            </a:extLst>
          </p:cNvPr>
          <p:cNvSpPr txBox="1"/>
          <p:nvPr/>
        </p:nvSpPr>
        <p:spPr>
          <a:xfrm rot="10800000" flipV="1">
            <a:off x="9795437" y="5081945"/>
            <a:ext cx="198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Adenotomia</a:t>
            </a:r>
            <a:r>
              <a:rPr lang="hu-HU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tálca</a:t>
            </a:r>
          </a:p>
        </p:txBody>
      </p:sp>
    </p:spTree>
    <p:extLst>
      <p:ext uri="{BB962C8B-B14F-4D97-AF65-F5344CB8AC3E}">
        <p14:creationId xmlns:p14="http://schemas.microsoft.com/office/powerpoint/2010/main" val="1904353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39AB7A-13AA-0891-DD46-275D4ED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88B7966-54DC-ED9C-3247-65CE86C49644}"/>
              </a:ext>
            </a:extLst>
          </p:cNvPr>
          <p:cNvSpPr txBox="1"/>
          <p:nvPr/>
        </p:nvSpPr>
        <p:spPr>
          <a:xfrm>
            <a:off x="119552" y="1203649"/>
            <a:ext cx="9719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SZÜLÉSZETI ELLÁTÁS KÉPEKBEN</a:t>
            </a:r>
          </a:p>
        </p:txBody>
      </p:sp>
    </p:spTree>
    <p:extLst>
      <p:ext uri="{BB962C8B-B14F-4D97-AF65-F5344CB8AC3E}">
        <p14:creationId xmlns:p14="http://schemas.microsoft.com/office/powerpoint/2010/main" val="412456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75C5458A-B553-83C8-18A7-A5A4B0AB9801}"/>
              </a:ext>
            </a:extLst>
          </p:cNvPr>
          <p:cNvSpPr txBox="1"/>
          <p:nvPr/>
        </p:nvSpPr>
        <p:spPr>
          <a:xfrm rot="10800000" flipV="1">
            <a:off x="7641771" y="1174403"/>
            <a:ext cx="469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Amnioscop</a:t>
            </a:r>
            <a:r>
              <a:rPr lang="hu-HU" sz="1600" b="1" dirty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 cső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magzatvíz nézéshez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0AF7BB94-D4F8-226B-9C08-80C3F7C95FD8}"/>
              </a:ext>
            </a:extLst>
          </p:cNvPr>
          <p:cNvSpPr txBox="1"/>
          <p:nvPr/>
        </p:nvSpPr>
        <p:spPr>
          <a:xfrm rot="5400000" flipV="1">
            <a:off x="4589243" y="4405214"/>
            <a:ext cx="923330" cy="116955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Steril szülési szett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4CCF8C3-76AC-93B1-F99B-15DBE9ACFCBB}"/>
              </a:ext>
            </a:extLst>
          </p:cNvPr>
          <p:cNvSpPr txBox="1"/>
          <p:nvPr/>
        </p:nvSpPr>
        <p:spPr>
          <a:xfrm rot="10800000" flipV="1">
            <a:off x="10431434" y="4783079"/>
            <a:ext cx="1800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Szuturás</a:t>
            </a:r>
            <a:r>
              <a:rPr lang="hu-HU" sz="1600" b="1" dirty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 steril tálca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8B5AAC3-4274-471E-7CA0-6630D008F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96" y="203583"/>
            <a:ext cx="4372847" cy="327963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E6A09BE-7E68-7A4A-8969-B96422F7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0" y="3641973"/>
            <a:ext cx="4191977" cy="314398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2423990-AF15-8E54-36EF-33551106F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86" y="3483218"/>
            <a:ext cx="4372847" cy="32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99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915A3A2-E521-8455-5F35-70F394D37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19724" y="3655175"/>
            <a:ext cx="3754016" cy="281551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1E7FED6-A38E-D640-ACDC-4A519CF7B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87208" y="2676664"/>
            <a:ext cx="4467110" cy="335033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90A1DA6-6512-FF2E-88D9-47002AFC0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2399" y="387313"/>
            <a:ext cx="4127872" cy="3095904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13332DE8-6CA8-44E6-71BE-F959F6893B2B}"/>
              </a:ext>
            </a:extLst>
          </p:cNvPr>
          <p:cNvSpPr/>
          <p:nvPr/>
        </p:nvSpPr>
        <p:spPr>
          <a:xfrm>
            <a:off x="5007006" y="387313"/>
            <a:ext cx="3488924" cy="1556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Császározott anya hasa</a:t>
            </a:r>
          </a:p>
          <a:p>
            <a:pPr algn="ctr"/>
            <a:r>
              <a:rPr lang="hu-HU" dirty="0"/>
              <a:t>1.Műtét után közvetlenül</a:t>
            </a:r>
          </a:p>
          <a:p>
            <a:pPr algn="ctr"/>
            <a:r>
              <a:rPr lang="hu-HU" dirty="0"/>
              <a:t>2.Kötés nélkül, kapoccsal</a:t>
            </a:r>
          </a:p>
          <a:p>
            <a:pPr algn="ctr"/>
            <a:r>
              <a:rPr lang="hu-HU" dirty="0"/>
              <a:t>3.Kapocs nélkül, hazamenetel előtt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E837A53-3A47-BAF4-4436-FAB4E729E219}"/>
              </a:ext>
            </a:extLst>
          </p:cNvPr>
          <p:cNvSpPr/>
          <p:nvPr/>
        </p:nvSpPr>
        <p:spPr>
          <a:xfrm>
            <a:off x="9374819" y="727969"/>
            <a:ext cx="2166152" cy="17311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2022 év: 723 szülésből 182 császármetszéssel 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FAF69AE-BFDE-777F-D7CC-7C69E14F6D2C}"/>
              </a:ext>
            </a:extLst>
          </p:cNvPr>
          <p:cNvSpPr/>
          <p:nvPr/>
        </p:nvSpPr>
        <p:spPr>
          <a:xfrm>
            <a:off x="941033" y="2823099"/>
            <a:ext cx="550416" cy="461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1.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6784087E-F61D-E4F2-48D4-05B7216BC7DD}"/>
              </a:ext>
            </a:extLst>
          </p:cNvPr>
          <p:cNvSpPr/>
          <p:nvPr/>
        </p:nvSpPr>
        <p:spPr>
          <a:xfrm>
            <a:off x="2769833" y="4012707"/>
            <a:ext cx="648070" cy="488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2.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12F1A19-6E15-F66A-4B9A-3B35D1DF0BC9}"/>
              </a:ext>
            </a:extLst>
          </p:cNvPr>
          <p:cNvSpPr/>
          <p:nvPr/>
        </p:nvSpPr>
        <p:spPr>
          <a:xfrm>
            <a:off x="7537142" y="3071674"/>
            <a:ext cx="594804" cy="4971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2949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39AB7A-13AA-0891-DD46-275D4ED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88B7966-54DC-ED9C-3247-65CE86C49644}"/>
              </a:ext>
            </a:extLst>
          </p:cNvPr>
          <p:cNvSpPr txBox="1"/>
          <p:nvPr/>
        </p:nvSpPr>
        <p:spPr>
          <a:xfrm>
            <a:off x="494523" y="1436914"/>
            <a:ext cx="9335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TRAUMATOLÓGIAI ELLÁTÁS KÉPEKBEN</a:t>
            </a:r>
          </a:p>
        </p:txBody>
      </p:sp>
    </p:spTree>
    <p:extLst>
      <p:ext uri="{BB962C8B-B14F-4D97-AF65-F5344CB8AC3E}">
        <p14:creationId xmlns:p14="http://schemas.microsoft.com/office/powerpoint/2010/main" val="1498783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D72FE13-A58E-E626-13FF-984085042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03" y="439673"/>
            <a:ext cx="4259911" cy="319493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88B79CA-8D73-A5C7-249C-C0F7A7B2E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22" y="989045"/>
            <a:ext cx="3265714" cy="572392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C6A1A93-F1CA-E359-5F74-6E52A3C40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40"/>
            <a:ext cx="4209814" cy="3157361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D7A093F-BCBA-47E0-066D-47F124BF6D3F}"/>
              </a:ext>
            </a:extLst>
          </p:cNvPr>
          <p:cNvSpPr txBox="1"/>
          <p:nvPr/>
        </p:nvSpPr>
        <p:spPr>
          <a:xfrm rot="10800000" flipV="1">
            <a:off x="1354765" y="101118"/>
            <a:ext cx="1500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Extenzió</a:t>
            </a:r>
            <a:endParaRPr lang="hu-HU" sz="1600" b="1" dirty="0">
              <a:solidFill>
                <a:schemeClr val="bg1"/>
              </a:solidFill>
              <a:latin typeface="Bahnschrift SemiLight" panose="020B0502040204020203" pitchFamily="34" charset="0"/>
              <a:ea typeface="+mj-ea"/>
              <a:cs typeface="+mj-cs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94A87CF-8655-D318-91A0-CBE9408C3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218" y="3448323"/>
            <a:ext cx="2964656" cy="3952875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B93F994-8D07-8641-D80A-9EB754E775C3}"/>
              </a:ext>
            </a:extLst>
          </p:cNvPr>
          <p:cNvSpPr/>
          <p:nvPr/>
        </p:nvSpPr>
        <p:spPr>
          <a:xfrm>
            <a:off x="998376" y="12517"/>
            <a:ext cx="1698171" cy="8219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latin typeface="Bahnschrift SemiLight" panose="020B0502040204020203" pitchFamily="34" charset="0"/>
              </a:rPr>
              <a:t>Extensió</a:t>
            </a:r>
            <a:endParaRPr lang="hu-HU" dirty="0">
              <a:latin typeface="Bahnschrift SemiLight" panose="020B0502040204020203" pitchFamily="34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4D8F673-27FD-6AC9-81EC-770FBB871B2F}"/>
              </a:ext>
            </a:extLst>
          </p:cNvPr>
          <p:cNvSpPr/>
          <p:nvPr/>
        </p:nvSpPr>
        <p:spPr>
          <a:xfrm>
            <a:off x="1354765" y="3816220"/>
            <a:ext cx="2004255" cy="569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latin typeface="Bahnschrift SemiLight" panose="020B0502040204020203" pitchFamily="34" charset="0"/>
              </a:rPr>
              <a:t>Szepticus</a:t>
            </a:r>
            <a:r>
              <a:rPr lang="hu-HU" dirty="0">
                <a:latin typeface="Bahnschrift SemiLight" panose="020B0502040204020203" pitchFamily="34" charset="0"/>
              </a:rPr>
              <a:t> láb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8D26D8C3-A4A9-525A-E1C4-918515AD31AF}"/>
              </a:ext>
            </a:extLst>
          </p:cNvPr>
          <p:cNvSpPr/>
          <p:nvPr/>
        </p:nvSpPr>
        <p:spPr>
          <a:xfrm>
            <a:off x="9311951" y="1567543"/>
            <a:ext cx="45719" cy="1212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2CF5606-914A-CF45-3675-F8E22BD17D15}"/>
              </a:ext>
            </a:extLst>
          </p:cNvPr>
          <p:cNvSpPr/>
          <p:nvPr/>
        </p:nvSpPr>
        <p:spPr>
          <a:xfrm>
            <a:off x="9618927" y="1110343"/>
            <a:ext cx="2286934" cy="5784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Csípőtáji törés tálcája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3B203DA-7E7E-CA5A-AFE0-9640DE8FA7A3}"/>
              </a:ext>
            </a:extLst>
          </p:cNvPr>
          <p:cNvSpPr/>
          <p:nvPr/>
        </p:nvSpPr>
        <p:spPr>
          <a:xfrm>
            <a:off x="5122506" y="223935"/>
            <a:ext cx="2789853" cy="6105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Kötözős</a:t>
            </a:r>
            <a:r>
              <a:rPr lang="hu-HU" dirty="0"/>
              <a:t> kocsi a traumán</a:t>
            </a:r>
          </a:p>
        </p:txBody>
      </p:sp>
    </p:spTree>
    <p:extLst>
      <p:ext uri="{BB962C8B-B14F-4D97-AF65-F5344CB8AC3E}">
        <p14:creationId xmlns:p14="http://schemas.microsoft.com/office/powerpoint/2010/main" val="2189643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D28F205-6B1E-261F-F28D-5C49695F1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3300" y="1352954"/>
            <a:ext cx="5168259" cy="387619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A45ABB6-0A17-4742-7441-A0669C86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26" y="380222"/>
            <a:ext cx="4065037" cy="304877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1D0E155-BA8E-9502-A2D2-4DAD47CAE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52" y="3958837"/>
            <a:ext cx="4156786" cy="277119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E8B2678-2B41-C858-2E7F-030A9E972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02" y="1810140"/>
            <a:ext cx="3722914" cy="2481942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2B25BA9E-797D-027C-5A0D-E30518808F27}"/>
              </a:ext>
            </a:extLst>
          </p:cNvPr>
          <p:cNvSpPr/>
          <p:nvPr/>
        </p:nvSpPr>
        <p:spPr>
          <a:xfrm>
            <a:off x="298580" y="139959"/>
            <a:ext cx="3265714" cy="5669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Fixatőr átkötése a beteg ágyában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B5E543B-F263-6C13-D923-016AA3B9F33C}"/>
              </a:ext>
            </a:extLst>
          </p:cNvPr>
          <p:cNvSpPr/>
          <p:nvPr/>
        </p:nvSpPr>
        <p:spPr>
          <a:xfrm>
            <a:off x="9265298" y="380222"/>
            <a:ext cx="2723970" cy="7207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Fagyott beteg keze és lába</a:t>
            </a:r>
          </a:p>
        </p:txBody>
      </p:sp>
    </p:spTree>
    <p:extLst>
      <p:ext uri="{BB962C8B-B14F-4D97-AF65-F5344CB8AC3E}">
        <p14:creationId xmlns:p14="http://schemas.microsoft.com/office/powerpoint/2010/main" val="3300752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39AB7A-13AA-0891-DD46-275D4ED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88B7966-54DC-ED9C-3247-65CE86C49644}"/>
              </a:ext>
            </a:extLst>
          </p:cNvPr>
          <p:cNvSpPr txBox="1"/>
          <p:nvPr/>
        </p:nvSpPr>
        <p:spPr>
          <a:xfrm>
            <a:off x="1063690" y="828593"/>
            <a:ext cx="85794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Minőségirányítás – dokumentációk a műtétekhez kapcsolódva</a:t>
            </a:r>
          </a:p>
          <a:p>
            <a:pPr algn="ctr"/>
            <a:r>
              <a:rPr lang="hu-HU" sz="7200" dirty="0">
                <a:solidFill>
                  <a:schemeClr val="accent1"/>
                </a:solidFill>
                <a:latin typeface="Bahnschrift SemiLight" panose="020B0502040204020203" pitchFamily="34" charset="0"/>
                <a:ea typeface="+mj-ea"/>
                <a:cs typeface="+mj-cs"/>
              </a:rPr>
              <a:t>Bizonylati Albumból</a:t>
            </a:r>
          </a:p>
        </p:txBody>
      </p:sp>
    </p:spTree>
    <p:extLst>
      <p:ext uri="{BB962C8B-B14F-4D97-AF65-F5344CB8AC3E}">
        <p14:creationId xmlns:p14="http://schemas.microsoft.com/office/powerpoint/2010/main" val="2582959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5717824-41C6-AB95-A8F1-4E54B7C5C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02" y="0"/>
            <a:ext cx="4644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92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1A9EADD-C3C7-706C-FDDB-E3C162415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7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A742E2-8FC4-D2A4-9555-67D09B2A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029999-57BB-2876-27B2-AF5161D5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89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46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6647755-628E-2C9A-353C-0D87AF085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7" y="0"/>
            <a:ext cx="953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83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A9D4FCDF-8DB0-331E-159D-C349B65D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933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879DB00-93ED-E451-2625-ADB97E93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0"/>
            <a:ext cx="974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748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670BD3-2069-9837-1894-FBBF8C5B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082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A sebészeti szakma szépsége és nehézsége….Fontos, hogy a beteg biztonságban legyen!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7BE172E-3574-7343-E3A9-0BC45F160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08" y="2533224"/>
            <a:ext cx="4693379" cy="363893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B8E2ECC-D234-66FC-978A-E76314DC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artalom helye 5">
            <a:extLst>
              <a:ext uri="{FF2B5EF4-FFF2-40B4-BE49-F238E27FC236}">
                <a16:creationId xmlns:a16="http://schemas.microsoft.com/office/drawing/2014/main" id="{F6750C38-BB93-AC09-A5EB-B69338567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878537" y="2859306"/>
            <a:ext cx="3690711" cy="2768033"/>
          </a:xfrm>
        </p:spPr>
      </p:pic>
    </p:spTree>
    <p:extLst>
      <p:ext uri="{BB962C8B-B14F-4D97-AF65-F5344CB8AC3E}">
        <p14:creationId xmlns:p14="http://schemas.microsoft.com/office/powerpoint/2010/main" val="3718251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90CFFF-36E5-7BFF-B18E-FE6B9407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>
              <a:latin typeface="Bahnschrift SemiLight" panose="020B0502040204020203" pitchFamily="34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5B337CA-81E3-6123-0151-1495217E4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6" y="905069"/>
            <a:ext cx="7652211" cy="5103068"/>
          </a:xfrm>
        </p:spPr>
      </p:pic>
    </p:spTree>
    <p:extLst>
      <p:ext uri="{BB962C8B-B14F-4D97-AF65-F5344CB8AC3E}">
        <p14:creationId xmlns:p14="http://schemas.microsoft.com/office/powerpoint/2010/main" val="3663146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58D5A68B-3890-1136-4ACC-F640455FDC34}"/>
              </a:ext>
            </a:extLst>
          </p:cNvPr>
          <p:cNvSpPr/>
          <p:nvPr/>
        </p:nvSpPr>
        <p:spPr>
          <a:xfrm>
            <a:off x="834501" y="816746"/>
            <a:ext cx="7981025" cy="47584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000" dirty="0">
                <a:latin typeface="Bahnschrift SemiLight" panose="020B0502040204020203" pitchFamily="34" charset="0"/>
              </a:rPr>
              <a:t>AZ ISTEN A NEHÉZ UTAT MINDIG AZOKNAK ADJA, AKIKRŐL TUDJA, HOGY VÉGIG IS FOGNAK MENNI RAJTA.”</a:t>
            </a:r>
          </a:p>
          <a:p>
            <a:pPr algn="ctr"/>
            <a:r>
              <a:rPr lang="hu-HU" sz="4000" dirty="0">
                <a:latin typeface="Bahnschrift SemiLight" panose="020B0502040204020203" pitchFamily="34" charset="0"/>
              </a:rPr>
              <a:t>(</a:t>
            </a:r>
            <a:r>
              <a:rPr lang="hu-HU" sz="4000" dirty="0" err="1">
                <a:latin typeface="Bahnschrift SemiLight" panose="020B0502040204020203" pitchFamily="34" charset="0"/>
              </a:rPr>
              <a:t>Léria</a:t>
            </a:r>
            <a:r>
              <a:rPr lang="hu-HU" sz="4000" dirty="0">
                <a:latin typeface="Bahnschrift SemiLight" panose="020B0502040204020203" pitchFamily="34" charset="0"/>
              </a:rPr>
              <a:t> </a:t>
            </a:r>
            <a:r>
              <a:rPr lang="hu-HU" sz="4000" dirty="0" err="1">
                <a:latin typeface="Bahnschrift SemiLight" panose="020B0502040204020203" pitchFamily="34" charset="0"/>
              </a:rPr>
              <a:t>Dipán</a:t>
            </a:r>
            <a:r>
              <a:rPr lang="hu-HU" sz="4000" dirty="0">
                <a:latin typeface="Bahnschrift SemiLight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6532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4F262A5-4F66-FB19-ECCF-E462F1F93F79}"/>
              </a:ext>
            </a:extLst>
          </p:cNvPr>
          <p:cNvSpPr/>
          <p:nvPr/>
        </p:nvSpPr>
        <p:spPr>
          <a:xfrm>
            <a:off x="802433" y="849086"/>
            <a:ext cx="8649477" cy="4926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4800" dirty="0">
                <a:latin typeface="Bahnschrift SemiLight" panose="020B0502040204020203" pitchFamily="34" charset="0"/>
              </a:rPr>
              <a:t>KÖSZÖNÖM MEGTISZTELŐ FIGYELMÜKET !</a:t>
            </a:r>
          </a:p>
        </p:txBody>
      </p:sp>
    </p:spTree>
    <p:extLst>
      <p:ext uri="{BB962C8B-B14F-4D97-AF65-F5344CB8AC3E}">
        <p14:creationId xmlns:p14="http://schemas.microsoft.com/office/powerpoint/2010/main" val="100659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8D4A0B-720D-EC1D-2CF8-3961B697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065" y="143068"/>
            <a:ext cx="8596668" cy="156104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>
                <a:latin typeface="Bahnschrift SemiLight" panose="020B0502040204020203" pitchFamily="34" charset="0"/>
              </a:rPr>
              <a:t>Felső –Szabolcsi Kórház</a:t>
            </a:r>
            <a:br>
              <a:rPr lang="hu-HU" sz="3100" dirty="0">
                <a:latin typeface="Bahnschrift SemiLight" panose="020B0502040204020203" pitchFamily="34" charset="0"/>
              </a:rPr>
            </a:br>
            <a:r>
              <a:rPr lang="hu-HU" sz="2700" dirty="0">
                <a:latin typeface="Bahnschrift SemiLight" panose="020B0502040204020203" pitchFamily="34" charset="0"/>
              </a:rPr>
              <a:t>2021. fenntartóváltás:</a:t>
            </a:r>
            <a:br>
              <a:rPr lang="hu-HU" sz="2700" dirty="0">
                <a:latin typeface="Bahnschrift SemiLight" panose="020B0502040204020203" pitchFamily="34" charset="0"/>
              </a:rPr>
            </a:br>
            <a:r>
              <a:rPr lang="hu-HU" sz="3100" dirty="0">
                <a:latin typeface="Bahnschrift SemiLight" panose="020B0502040204020203" pitchFamily="34" charset="0"/>
              </a:rPr>
              <a:t>Szent Damján Görögkatolikus Kórház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C2A7CA-38AB-BC5F-3C16-0939A489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4109"/>
            <a:ext cx="8596668" cy="4779818"/>
          </a:xfrm>
        </p:spPr>
        <p:txBody>
          <a:bodyPr>
            <a:normAutofit fontScale="55000" lnSpcReduction="20000"/>
          </a:bodyPr>
          <a:lstStyle/>
          <a:p>
            <a:endParaRPr lang="hu-HU" dirty="0"/>
          </a:p>
          <a:p>
            <a:r>
              <a:rPr lang="hu-HU" sz="42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Nagyságát tekintve  kórházunk  584 (aktív + krónikus együtt) ágyával a magasabb ágyszámú VÁROSI kórházak kategóriájába tartozik </a:t>
            </a:r>
          </a:p>
          <a:p>
            <a:r>
              <a:rPr lang="hu-HU" sz="42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A fenntartóváltás nem befolyásolta a szakmai munkát, célkitűzéseink között továbbra is első helyen a minőségi betegellátás  szerepel!</a:t>
            </a:r>
          </a:p>
          <a:p>
            <a:r>
              <a:rPr lang="hu-HU" sz="42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Mint ápolási igazgató, több előadásomban hangsúlyoztam már eddig is az </a:t>
            </a:r>
            <a:r>
              <a:rPr lang="hu-HU" sz="42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ÁPOLÁS+HIGIÉNE+ MINŐSÉGFEJLESZTÉS elválaszthatatlan a beteg ellátásunk szemléletében. </a:t>
            </a:r>
          </a:p>
          <a:p>
            <a:r>
              <a:rPr lang="hu-HU" sz="42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Sajátosságunk, hogy  közel az ukrán, román és szlovák  határhoz, mint az az elején bemutatott térképen is látszik, éppen ezért vehettünk részt ebben a pályázati kiírásban.</a:t>
            </a:r>
          </a:p>
          <a:p>
            <a:r>
              <a:rPr lang="hu-HU" sz="42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CÉL: a fertőzések behurcolásának megakadályozása, </a:t>
            </a:r>
            <a:r>
              <a:rPr lang="hu-HU" sz="4200" dirty="0" err="1">
                <a:solidFill>
                  <a:srgbClr val="FF0000"/>
                </a:solidFill>
                <a:latin typeface="Bahnschrift SemiLight" panose="020B0502040204020203" pitchFamily="34" charset="0"/>
              </a:rPr>
              <a:t>továbbterjedése</a:t>
            </a:r>
            <a:r>
              <a:rPr lang="hu-HU" sz="42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, a betegek megfelelő ellátása</a:t>
            </a:r>
            <a:r>
              <a:rPr lang="hu-HU" sz="42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711DE06-85E7-05A1-BD0D-B867C633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3068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53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CE5164-B19A-A9DF-207D-42780E7B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67" y="998376"/>
            <a:ext cx="9589857" cy="932024"/>
          </a:xfrm>
        </p:spPr>
        <p:txBody>
          <a:bodyPr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A CÉL : TÁVOLTARTANI A KÓROKOZÓKAT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5235DFA-13F9-D70B-EAED-4DCF73AE2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7" y="2399004"/>
            <a:ext cx="7166522" cy="3716046"/>
          </a:xfr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A0811E9-1285-DC39-052C-A815CD5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3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249BC1-9BF1-10FE-3846-F7DBA81C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447" y="808980"/>
            <a:ext cx="8596668" cy="964225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Bahnschrift SemiLight" panose="020B0502040204020203" pitchFamily="34" charset="0"/>
              </a:rPr>
              <a:t>ÁPOLÁS+HIGIÉNIA+MINŐSÉGFEJLESZTÉS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03D1327E-DCB7-2927-B62B-0E3112650DE8}"/>
              </a:ext>
            </a:extLst>
          </p:cNvPr>
          <p:cNvSpPr/>
          <p:nvPr/>
        </p:nvSpPr>
        <p:spPr>
          <a:xfrm>
            <a:off x="6311637" y="1852021"/>
            <a:ext cx="3537478" cy="3153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MINŐSÉG-FEJLESZTÉS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89EF4319-9AA5-2752-3EA4-1A6A760C44EE}"/>
              </a:ext>
            </a:extLst>
          </p:cNvPr>
          <p:cNvSpPr/>
          <p:nvPr/>
        </p:nvSpPr>
        <p:spPr>
          <a:xfrm>
            <a:off x="3399472" y="1964977"/>
            <a:ext cx="3537477" cy="339508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HIGIÉNIA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1B373A4E-39CF-5B5C-E2C2-91A77ED90571}"/>
              </a:ext>
            </a:extLst>
          </p:cNvPr>
          <p:cNvSpPr/>
          <p:nvPr/>
        </p:nvSpPr>
        <p:spPr>
          <a:xfrm>
            <a:off x="261259" y="1797256"/>
            <a:ext cx="3668108" cy="34422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ÁPOLÁS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121B399-3355-4D9B-BB39-1D38B2C3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3" y="79699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0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AC1F17-80D9-D3EF-95D7-D2E8F20A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84" y="542131"/>
            <a:ext cx="8596668" cy="782783"/>
          </a:xfrm>
        </p:spPr>
        <p:txBody>
          <a:bodyPr/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Kiindulási helyzetünk alapja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C55A8A-548B-BCF8-1E6A-91970356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2383"/>
            <a:ext cx="8596668" cy="4648980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Nagy hangsúlyt kapnak a kórházi fertőzések a növekvő esetszámuk miatt kórházunkban is </a:t>
            </a:r>
          </a:p>
          <a:p>
            <a:r>
              <a:rPr lang="hu-HU" sz="2800" dirty="0">
                <a:latin typeface="Bahnschrift SemiLight" panose="020B0502040204020203" pitchFamily="34" charset="0"/>
              </a:rPr>
              <a:t>Mindezek költségekkel járnak</a:t>
            </a:r>
          </a:p>
          <a:p>
            <a:r>
              <a:rPr lang="hu-HU" sz="28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Több ápolási munkát </a:t>
            </a:r>
            <a:r>
              <a:rPr lang="hu-HU" sz="2800" dirty="0">
                <a:latin typeface="Bahnschrift SemiLight" panose="020B0502040204020203" pitchFamily="34" charset="0"/>
              </a:rPr>
              <a:t>igényelnek</a:t>
            </a:r>
          </a:p>
          <a:p>
            <a:r>
              <a:rPr lang="hu-HU" sz="28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Több izolált kórteremre </a:t>
            </a:r>
            <a:r>
              <a:rPr lang="hu-HU" sz="2800" dirty="0">
                <a:latin typeface="Bahnschrift SemiLight" panose="020B0502040204020203" pitchFamily="34" charset="0"/>
              </a:rPr>
              <a:t>van szükség</a:t>
            </a:r>
          </a:p>
          <a:p>
            <a:r>
              <a:rPr lang="hu-HU" sz="2800" dirty="0">
                <a:solidFill>
                  <a:srgbClr val="FF0000"/>
                </a:solidFill>
                <a:latin typeface="Bahnschrift SemiLight" panose="020B0502040204020203" pitchFamily="34" charset="0"/>
              </a:rPr>
              <a:t>Fokozottabb ellenőrzésre van szükség </a:t>
            </a:r>
            <a:r>
              <a:rPr lang="hu-HU" sz="2800" dirty="0">
                <a:latin typeface="Bahnschrift SemiLight" panose="020B0502040204020203" pitchFamily="34" charset="0"/>
              </a:rPr>
              <a:t>részben a takarítás megfelelősége, részben az ápolás minősége szempontjából</a:t>
            </a:r>
          </a:p>
          <a:p>
            <a:r>
              <a:rPr lang="hu-HU" sz="2800" dirty="0">
                <a:latin typeface="Bahnschrift SemiLight" panose="020B0502040204020203" pitchFamily="34" charset="0"/>
              </a:rPr>
              <a:t>Figyelni kell az antibiotikum felhasználást</a:t>
            </a:r>
          </a:p>
          <a:p>
            <a:r>
              <a:rPr lang="hu-HU" sz="2800" dirty="0" err="1">
                <a:latin typeface="Bahnschrift SemiLight" panose="020B0502040204020203" pitchFamily="34" charset="0"/>
              </a:rPr>
              <a:t>Stb</a:t>
            </a:r>
            <a:r>
              <a:rPr lang="hu-HU" sz="2800" dirty="0">
                <a:latin typeface="Bahnschrift SemiLight" panose="020B0502040204020203" pitchFamily="34" charset="0"/>
              </a:rPr>
              <a:t>…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880356-D537-325E-C8E6-D855D3B28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58604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16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123FE4B-02C8-2348-2540-C7EA8E63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2" y="140996"/>
            <a:ext cx="1115564" cy="112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áblázat 7">
            <a:extLst>
              <a:ext uri="{FF2B5EF4-FFF2-40B4-BE49-F238E27FC236}">
                <a16:creationId xmlns:a16="http://schemas.microsoft.com/office/drawing/2014/main" id="{2C2C5144-80B1-BF57-8A76-B9256DAFE1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707494"/>
              </p:ext>
            </p:extLst>
          </p:nvPr>
        </p:nvGraphicFramePr>
        <p:xfrm>
          <a:off x="536272" y="1933575"/>
          <a:ext cx="9202494" cy="3570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749">
                  <a:extLst>
                    <a:ext uri="{9D8B030D-6E8A-4147-A177-3AD203B41FA5}">
                      <a16:colId xmlns:a16="http://schemas.microsoft.com/office/drawing/2014/main" val="205198637"/>
                    </a:ext>
                  </a:extLst>
                </a:gridCol>
                <a:gridCol w="1533749">
                  <a:extLst>
                    <a:ext uri="{9D8B030D-6E8A-4147-A177-3AD203B41FA5}">
                      <a16:colId xmlns:a16="http://schemas.microsoft.com/office/drawing/2014/main" val="1440259201"/>
                    </a:ext>
                  </a:extLst>
                </a:gridCol>
                <a:gridCol w="1533749">
                  <a:extLst>
                    <a:ext uri="{9D8B030D-6E8A-4147-A177-3AD203B41FA5}">
                      <a16:colId xmlns:a16="http://schemas.microsoft.com/office/drawing/2014/main" val="668653407"/>
                    </a:ext>
                  </a:extLst>
                </a:gridCol>
                <a:gridCol w="1533749">
                  <a:extLst>
                    <a:ext uri="{9D8B030D-6E8A-4147-A177-3AD203B41FA5}">
                      <a16:colId xmlns:a16="http://schemas.microsoft.com/office/drawing/2014/main" val="1038379347"/>
                    </a:ext>
                  </a:extLst>
                </a:gridCol>
                <a:gridCol w="1533749">
                  <a:extLst>
                    <a:ext uri="{9D8B030D-6E8A-4147-A177-3AD203B41FA5}">
                      <a16:colId xmlns:a16="http://schemas.microsoft.com/office/drawing/2014/main" val="758628678"/>
                    </a:ext>
                  </a:extLst>
                </a:gridCol>
                <a:gridCol w="1533749">
                  <a:extLst>
                    <a:ext uri="{9D8B030D-6E8A-4147-A177-3AD203B41FA5}">
                      <a16:colId xmlns:a16="http://schemas.microsoft.com/office/drawing/2014/main" val="3773706234"/>
                    </a:ext>
                  </a:extLst>
                </a:gridCol>
              </a:tblGrid>
              <a:tr h="499939">
                <a:tc gridSpan="6"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Bahnschrift SemiLight" panose="020B0502040204020203" pitchFamily="34" charset="0"/>
                        </a:rPr>
                        <a:t>MRK fertőzések előfordulási gyakorisága 2018-2022</a:t>
                      </a:r>
                      <a:r>
                        <a:rPr lang="hu-HU" dirty="0"/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9722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r>
                        <a:rPr lang="hu-HU" b="1" dirty="0"/>
                        <a:t>Év/Kórokozó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MACI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MECO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MKLE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MPAE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MRSA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404930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845226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297360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003011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669641"/>
                  </a:ext>
                </a:extLst>
              </a:tr>
              <a:tr h="511779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86657"/>
                  </a:ext>
                </a:extLst>
              </a:tr>
            </a:tbl>
          </a:graphicData>
        </a:graphic>
      </p:graphicFrame>
      <p:sp>
        <p:nvSpPr>
          <p:cNvPr id="10" name="Cím 9">
            <a:extLst>
              <a:ext uri="{FF2B5EF4-FFF2-40B4-BE49-F238E27FC236}">
                <a16:creationId xmlns:a16="http://schemas.microsoft.com/office/drawing/2014/main" id="{71655121-3FB8-21A3-A9FF-ECBA05DB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98" y="28098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latin typeface="Bahnschrift SemiLight" panose="020B0502040204020203" pitchFamily="34" charset="0"/>
              </a:rPr>
              <a:t>SZDGK - MRK fertőzések előfordulási gyakorisága 2018-2022.</a:t>
            </a:r>
            <a:br>
              <a:rPr lang="hu-HU" dirty="0">
                <a:latin typeface="Bahnschrift SemiLight" panose="020B0502040204020203" pitchFamily="34" charset="0"/>
              </a:rPr>
            </a:br>
            <a:endParaRPr lang="hu-HU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54243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4694</TotalTime>
  <Words>1202</Words>
  <Application>Microsoft Office PowerPoint</Application>
  <PresentationFormat>Szélesvásznú</PresentationFormat>
  <Paragraphs>277</Paragraphs>
  <Slides>47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4" baseType="lpstr">
      <vt:lpstr>Arial</vt:lpstr>
      <vt:lpstr>Bahnschrift SemiLight</vt:lpstr>
      <vt:lpstr>Bahnschrift SemiLight SemiConde</vt:lpstr>
      <vt:lpstr>Calibri</vt:lpstr>
      <vt:lpstr>Trebuchet MS</vt:lpstr>
      <vt:lpstr>Wingdings 3</vt:lpstr>
      <vt:lpstr>Dimenzió</vt:lpstr>
      <vt:lpstr>Sebészeti szakma szépsége és nehézsége, a sebfertőzések megelőzése a városszéli kórházban   </vt:lpstr>
      <vt:lpstr>PowerPoint-bemutató</vt:lpstr>
      <vt:lpstr>PowerPoint-bemutató</vt:lpstr>
      <vt:lpstr>PowerPoint-bemutató</vt:lpstr>
      <vt:lpstr>Felső –Szabolcsi Kórház 2021. fenntartóváltás: Szent Damján Görögkatolikus Kórház  </vt:lpstr>
      <vt:lpstr>A CÉL : TÁVOLTARTANI A KÓROKOZÓKAT </vt:lpstr>
      <vt:lpstr>ÁPOLÁS+HIGIÉNIA+MINŐSÉGFEJLESZTÉS</vt:lpstr>
      <vt:lpstr>Kiindulási helyzetünk alapja</vt:lpstr>
      <vt:lpstr>SZDGK - MRK fertőzések előfordulási gyakorisága 2018-2022. </vt:lpstr>
      <vt:lpstr>Küzdelem éjjel és nappal………</vt:lpstr>
      <vt:lpstr>MÓDSZERTANI LEVELEK A 4 KIEMELT TÉMÁBAN  2019-BEN </vt:lpstr>
      <vt:lpstr>Műtéti sebfertőzések jelentősége </vt:lpstr>
      <vt:lpstr>Módszertani levél ajánlásai</vt:lpstr>
      <vt:lpstr>Javaslatok az ajánlások intézményi bevezetésére</vt:lpstr>
      <vt:lpstr>PowerPoint-bemutató</vt:lpstr>
      <vt:lpstr>PowerPoint-bemutató</vt:lpstr>
      <vt:lpstr>PowerPoint-bemutató</vt:lpstr>
      <vt:lpstr>PowerPoint-bemutató</vt:lpstr>
      <vt:lpstr>„A MŰTŐ egyike a kórház legpénzigényesebb részlegeinek. A sebészeti osztályok azonban éppen e négy fal között „keresik meg” a szakma lényegéből származó munkájuk révén a ráfordított költségeket, azaz „hozzák vissza” a pénzt. Ezért is elengedhetetlen, hogy a műtőbeli munka szervezetten és ergonomikusan folyjon.” (Dr.Gaál Csaba Munkahelyi és betegbiztonság a műtőben, Magyar Sebészet)</vt:lpstr>
      <vt:lpstr>„ A modern készülékek számítógépes programmal működnek, ezeket időről időre aktualizálni kell. Ha a menü-programba hiba csúszik, és ennek nyilván nincsenek külső, látható jelei, akkor fennáll annak a lehetősége, hogy a személyzet hibásan használja a műszert.”</vt:lpstr>
      <vt:lpstr>PowerPoint-bemutató</vt:lpstr>
      <vt:lpstr>A KÉZ, AMELY LEGJOBBAN FERTŐZHET!</vt:lpstr>
      <vt:lpstr>PowerPoint-bemutató</vt:lpstr>
      <vt:lpstr>PowerPoint-bemutató</vt:lpstr>
      <vt:lpstr>PowerPoint-bemutató</vt:lpstr>
      <vt:lpstr>Sebészeti szakmák Kisvárdán</vt:lpstr>
      <vt:lpstr>Elvégzett beavatkozások száma 2019-2023</vt:lpstr>
      <vt:lpstr>SZDGK – Sebfertőzés surveillance 2022.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sebészeti szakma szépsége és nehézsége….Fontos, hogy a beteg biztonságban legyen!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Ottilia Tóth</dc:creator>
  <cp:lastModifiedBy>85742</cp:lastModifiedBy>
  <cp:revision>215</cp:revision>
  <dcterms:created xsi:type="dcterms:W3CDTF">2023-05-05T09:15:53Z</dcterms:created>
  <dcterms:modified xsi:type="dcterms:W3CDTF">2023-10-27T03:34:23Z</dcterms:modified>
</cp:coreProperties>
</file>