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6819F-4DDD-469B-8029-8EB3AA2A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70" y="6325090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076" y="6332905"/>
            <a:ext cx="11815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FF2424-3261-4B67-9474-66E9B9BC78B2}"/>
              </a:ext>
            </a:extLst>
          </p:cNvPr>
          <p:cNvSpPr txBox="1">
            <a:spLocks/>
          </p:cNvSpPr>
          <p:nvPr userDrawn="1"/>
        </p:nvSpPr>
        <p:spPr>
          <a:xfrm>
            <a:off x="4184169" y="1167141"/>
            <a:ext cx="521623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PERFORMANTA MEDICALA 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 SPRE VINDECARE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23611-EEF9-4001-8A06-972E82295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8918686-23DB-4F90-92A8-C5912AF68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A0001-99E5-446D-911C-77AD49FE7812}"/>
              </a:ext>
            </a:extLst>
          </p:cNvPr>
          <p:cNvSpPr txBox="1"/>
          <p:nvPr userDrawn="1"/>
        </p:nvSpPr>
        <p:spPr>
          <a:xfrm>
            <a:off x="9636910" y="1167141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24-25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Noiembrie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257B-D89C-427A-A87B-1FC81C6F11F5}"/>
              </a:ext>
            </a:extLst>
          </p:cNvPr>
          <p:cNvSpPr txBox="1"/>
          <p:nvPr userDrawn="1"/>
        </p:nvSpPr>
        <p:spPr>
          <a:xfrm>
            <a:off x="1072001" y="1170595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8A3F0-6425-453F-9D0B-8CFE58EBFFD6}"/>
              </a:ext>
            </a:extLst>
          </p:cNvPr>
          <p:cNvCxnSpPr>
            <a:cxnSpLocks/>
          </p:cNvCxnSpPr>
          <p:nvPr userDrawn="1"/>
        </p:nvCxnSpPr>
        <p:spPr>
          <a:xfrm>
            <a:off x="151075" y="1532266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CD349E-CB6D-4CF1-8906-8FD3A389C711}"/>
              </a:ext>
            </a:extLst>
          </p:cNvPr>
          <p:cNvCxnSpPr>
            <a:cxnSpLocks/>
          </p:cNvCxnSpPr>
          <p:nvPr userDrawn="1"/>
        </p:nvCxnSpPr>
        <p:spPr>
          <a:xfrm>
            <a:off x="151075" y="6300124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820" y="6292850"/>
            <a:ext cx="1194190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421A8CC-1A7C-4BD2-BC6C-5F20CAD8F612}"/>
              </a:ext>
            </a:extLst>
          </p:cNvPr>
          <p:cNvSpPr txBox="1">
            <a:spLocks/>
          </p:cNvSpPr>
          <p:nvPr/>
        </p:nvSpPr>
        <p:spPr>
          <a:xfrm>
            <a:off x="791394" y="1680880"/>
            <a:ext cx="9310924" cy="115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+mj-ea"/>
                <a:cs typeface="+mj-cs"/>
              </a:rPr>
              <a:t>ACTUALITATI SI PROVOCARI IN ACTIVITATEA DONARII DE ORGANE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E40B53-81B4-478B-9A9B-87B6C6447C48}"/>
              </a:ext>
            </a:extLst>
          </p:cNvPr>
          <p:cNvSpPr txBox="1">
            <a:spLocks/>
          </p:cNvSpPr>
          <p:nvPr/>
        </p:nvSpPr>
        <p:spPr>
          <a:xfrm>
            <a:off x="703162" y="3118062"/>
            <a:ext cx="3480355" cy="3174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Dr. Fit Carmen</a:t>
            </a: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Dr. Morosanu Vitalie</a:t>
            </a: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Dr.Trif Lavinia</a:t>
            </a: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Dr.Arpasteuan Bogdan</a:t>
            </a: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Dr.Chereji Paula</a:t>
            </a: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pic>
        <p:nvPicPr>
          <p:cNvPr id="11" name="Picture 10" descr="A person holding a heart&#10;&#10;Description automatically generated">
            <a:extLst>
              <a:ext uri="{FF2B5EF4-FFF2-40B4-BE49-F238E27FC236}">
                <a16:creationId xmlns:a16="http://schemas.microsoft.com/office/drawing/2014/main" id="{10DF7525-98E1-4504-B6A8-EDEC51B4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98" y="3346125"/>
            <a:ext cx="5393795" cy="20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F4BA9A-226D-4A72-8779-7A7B148D9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CB218A-B6FE-4853-9B1B-DB2A341D27B9}"/>
              </a:ext>
            </a:extLst>
          </p:cNvPr>
          <p:cNvSpPr txBox="1">
            <a:spLocks/>
          </p:cNvSpPr>
          <p:nvPr/>
        </p:nvSpPr>
        <p:spPr>
          <a:xfrm>
            <a:off x="918361" y="1699566"/>
            <a:ext cx="9310924" cy="115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In 1959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este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descrisa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0000"/>
                </a:highlight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coma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0000"/>
                </a:highlight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depasita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, o stare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inconstienta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cu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lipsa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reflexelor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trunchi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respiratiei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spontane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la un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pacient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ventilat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mecanic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 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atunci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au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aparut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multiple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protocoale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legi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care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definesc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moartea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cerebrala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ca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fiind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întreruperea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0000"/>
                </a:highlight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ireversibila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tuturor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functiilor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sistemului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nervos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central,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inclusiv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cea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trunchiului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cerebral.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lephan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lephan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06DE02-493D-4439-8837-4B153D2AB1B1}"/>
              </a:ext>
            </a:extLst>
          </p:cNvPr>
          <p:cNvSpPr txBox="1">
            <a:spLocks/>
          </p:cNvSpPr>
          <p:nvPr/>
        </p:nvSpPr>
        <p:spPr>
          <a:xfrm>
            <a:off x="568532" y="2939530"/>
            <a:ext cx="3894280" cy="3532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1968- 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Şcoala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 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Medicală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 de la Harvard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 1976- 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Conferinţa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 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Colegiului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 Medical Regal din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Marea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 Britanie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1981 SUA - 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Determinarea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 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uniformă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 a 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lt"/>
                <a:cs typeface="+mn-lt"/>
              </a:rPr>
              <a:t>morţii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pic>
        <p:nvPicPr>
          <p:cNvPr id="5" name="Picture 4" descr="A diagram of the brain&#10;&#10;Description automatically generated">
            <a:extLst>
              <a:ext uri="{FF2B5EF4-FFF2-40B4-BE49-F238E27FC236}">
                <a16:creationId xmlns:a16="http://schemas.microsoft.com/office/drawing/2014/main" id="{D7210BF3-5B84-44C9-8C80-D68875B74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27" y="2850081"/>
            <a:ext cx="5393795" cy="28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9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9D08B-01B1-40C8-9917-2D43FBB1D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E896E4-B138-4A56-B164-A18211053AD3}"/>
              </a:ext>
            </a:extLst>
          </p:cNvPr>
          <p:cNvSpPr txBox="1">
            <a:spLocks/>
          </p:cNvSpPr>
          <p:nvPr/>
        </p:nvSpPr>
        <p:spPr>
          <a:xfrm>
            <a:off x="398247" y="1563853"/>
            <a:ext cx="6179016" cy="476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Criteriile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actuale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şi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definiţia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morţii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cerebrale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, au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fost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publicate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în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anul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1995 de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catre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Academia Americana de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Neurologie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,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acestea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fiind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sumarizate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în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tabel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lephan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lephant"/>
              <a:ea typeface="+mj-ea"/>
              <a:cs typeface="+mj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7B3ED8C-B781-4E4E-B246-D753C1B6C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11692"/>
              </p:ext>
            </p:extLst>
          </p:nvPr>
        </p:nvGraphicFramePr>
        <p:xfrm>
          <a:off x="7590886" y="1635578"/>
          <a:ext cx="2903241" cy="4617785"/>
        </p:xfrm>
        <a:graphic>
          <a:graphicData uri="http://schemas.openxmlformats.org/drawingml/2006/table">
            <a:tbl>
              <a:tblPr firstRow="1" bandRow="1"/>
              <a:tblGrid>
                <a:gridCol w="290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5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9pPr>
                    </a:lstStyle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err="1">
                          <a:latin typeface="Univers Condensed"/>
                        </a:rPr>
                        <a:t>Criterii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de diagnostic ale </a:t>
                      </a:r>
                      <a:r>
                        <a:rPr lang="en-US" sz="1600" b="0" i="0" u="none" strike="noStrike" noProof="0" err="1">
                          <a:latin typeface="Univers Condensed"/>
                        </a:rPr>
                        <a:t>morţii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</a:t>
                      </a:r>
                      <a:r>
                        <a:rPr lang="en-US" sz="1600" b="0" i="0" u="none" strike="noStrike" noProof="0" err="1">
                          <a:latin typeface="Univers Condensed"/>
                        </a:rPr>
                        <a:t>cerebrale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 </a:t>
                      </a:r>
                      <a:endParaRPr lang="en-US" sz="1600" dirty="0">
                        <a:latin typeface="Univers Condensed"/>
                      </a:endParaRPr>
                    </a:p>
                    <a:p>
                      <a:pPr lvl="0">
                        <a:buNone/>
                      </a:pPr>
                      <a:endParaRPr lang="en-US" sz="1600" dirty="0">
                        <a:latin typeface="Univers Condensed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Univers Condensed"/>
                        </a:rPr>
                        <a:t> •  Stare de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comă</a:t>
                      </a:r>
                      <a:endParaRPr lang="en-US" sz="1600" dirty="0">
                        <a:latin typeface="Univers Condensed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Univers Condensed"/>
                        </a:rPr>
                        <a:t> •  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Etiologie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cunoscută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a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comei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 </a:t>
                      </a:r>
                      <a:endParaRPr lang="en-US" sz="1600" dirty="0">
                        <a:latin typeface="Univers Condensed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Univers Condensed"/>
                        </a:rPr>
                        <a:t>•  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Excluderea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cauzelor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reversibile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de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comă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: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hipotermie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medicamente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toxice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tulburări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hidro-electrolitice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tulburări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endocrine </a:t>
                      </a:r>
                      <a:endParaRPr lang="en-US" sz="1600" dirty="0">
                        <a:latin typeface="Univers Condensed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Univers Condensed"/>
                        </a:rPr>
                        <a:t>•  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Absenţa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reflexelor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de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trunchi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cerebral</a:t>
                      </a:r>
                      <a:endParaRPr lang="en-US" sz="1600" dirty="0">
                        <a:latin typeface="Univers Condensed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Univers Condensed"/>
                        </a:rPr>
                        <a:t> •  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Absenţa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răspunsului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motor </a:t>
                      </a:r>
                      <a:endParaRPr lang="en-US" sz="1600" dirty="0">
                        <a:latin typeface="Univers Condensed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Univers Condensed"/>
                        </a:rPr>
                        <a:t>•  </a:t>
                      </a:r>
                      <a:r>
                        <a:rPr lang="en-US" sz="1600" b="0" i="0" u="none" strike="noStrike" noProof="0" dirty="0" err="1">
                          <a:latin typeface="Univers Condensed"/>
                        </a:rPr>
                        <a:t>Apnee</a:t>
                      </a:r>
                      <a:r>
                        <a:rPr lang="en-US" sz="1600" b="0" i="0" u="none" strike="noStrike" noProof="0" dirty="0">
                          <a:latin typeface="Univers Condensed"/>
                        </a:rPr>
                        <a:t> .</a:t>
                      </a:r>
                      <a:endParaRPr lang="en-US" sz="1600" dirty="0">
                        <a:latin typeface="Univers Condensed"/>
                      </a:endParaRPr>
                    </a:p>
                    <a:p>
                      <a:pPr lvl="0">
                        <a:buNone/>
                      </a:pPr>
                      <a:endParaRPr lang="en-US" sz="1600" dirty="0">
                        <a:latin typeface="Univers Condensed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9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EEC843-F089-44DC-A96A-488051900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FD25F5-B0FE-4818-9A29-B7E2F1D442D5}"/>
              </a:ext>
            </a:extLst>
          </p:cNvPr>
          <p:cNvSpPr txBox="1">
            <a:spLocks/>
          </p:cNvSpPr>
          <p:nvPr/>
        </p:nvSpPr>
        <p:spPr>
          <a:xfrm>
            <a:off x="700137" y="170945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Pacient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moarte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cerebrala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=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pacient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decedat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lephan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lephan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CBC36F-D654-4A00-AD73-211A1AF4A855}"/>
              </a:ext>
            </a:extLst>
          </p:cNvPr>
          <p:cNvSpPr txBox="1">
            <a:spLocks/>
          </p:cNvSpPr>
          <p:nvPr/>
        </p:nvSpPr>
        <p:spPr>
          <a:xfrm>
            <a:off x="700137" y="2577706"/>
            <a:ext cx="9630111" cy="3747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Din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punct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de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vedere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legislativ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Romania-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legea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95/2006, SUA-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Determinarea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uniformă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a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morţii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1981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)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exista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doua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forme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de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moarte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Moartea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somatica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-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încetarea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activității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cardio-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respiratorie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,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iresuscitabilă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şi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ireversibilă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apariția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leziunilor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ireversibile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la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nivelul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sistemului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nervos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central.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-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Moartea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cerebrala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-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încetarea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ireversibilă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a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tuturor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funcţiilor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creierului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, conform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protocolului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de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declarare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a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morţii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cerebrale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Calibri" panose="020F0502020204030204"/>
                <a:cs typeface="Calibri" panose="020F0502020204030204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Segoe UI" panose="020B05020402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pic>
        <p:nvPicPr>
          <p:cNvPr id="6" name="Picture 5" descr="A close-up of a brain&#10;&#10;Description automatically generated">
            <a:extLst>
              <a:ext uri="{FF2B5EF4-FFF2-40B4-BE49-F238E27FC236}">
                <a16:creationId xmlns:a16="http://schemas.microsoft.com/office/drawing/2014/main" id="{37E9A2CE-4A6F-403A-B239-BCCCAF4DB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76" y="4234383"/>
            <a:ext cx="2766695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7CD1D5-F806-48AB-A082-4AC488607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952B6AC-F8FD-4601-A53D-E896144A5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81" y="1604354"/>
            <a:ext cx="2925388" cy="3246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44C6B9-31A9-45F1-AA4A-24D9C989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1" y="1604354"/>
            <a:ext cx="3693954" cy="3814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E96F8-45F3-4245-ADCC-AF0A0BAA9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39" y="3636012"/>
            <a:ext cx="2606311" cy="2615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18194-E21F-464B-8809-C7120D66B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4" y="3636013"/>
            <a:ext cx="3239175" cy="26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5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8E4D36-91F6-4817-9537-4EC943B48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6" descr="A close up of a form&#10;&#10;Description automatically generated">
            <a:extLst>
              <a:ext uri="{FF2B5EF4-FFF2-40B4-BE49-F238E27FC236}">
                <a16:creationId xmlns:a16="http://schemas.microsoft.com/office/drawing/2014/main" id="{9A0E7129-71F4-4210-B77D-769A6098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591907"/>
            <a:ext cx="3538343" cy="46404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A162F5-952B-4B66-9644-A5E855CB23E1}"/>
              </a:ext>
            </a:extLst>
          </p:cNvPr>
          <p:cNvSpPr txBox="1">
            <a:spLocks/>
          </p:cNvSpPr>
          <p:nvPr/>
        </p:nvSpPr>
        <p:spPr>
          <a:xfrm>
            <a:off x="5987235" y="2068761"/>
            <a:ext cx="4423224" cy="164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Protocolul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de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declarare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al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mortii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lephant"/>
                <a:ea typeface="Calibri" panose="020F0502020204030204"/>
                <a:cs typeface="Calibri" panose="020F0502020204030204"/>
              </a:rPr>
              <a:t>cerebrale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lephan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lephant"/>
              <a:ea typeface="+mj-ea"/>
              <a:cs typeface="+mj-cs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4BF057E1-1FE6-4395-8553-2189B0974FCD}"/>
              </a:ext>
            </a:extLst>
          </p:cNvPr>
          <p:cNvSpPr txBox="1">
            <a:spLocks/>
          </p:cNvSpPr>
          <p:nvPr/>
        </p:nvSpPr>
        <p:spPr>
          <a:xfrm>
            <a:off x="5987235" y="3875522"/>
            <a:ext cx="4423224" cy="3108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TESTE CLINICE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TESTE PARACLINICE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Se repeta de 2 ori la un interval de minim 6 ore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52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8F609-BA08-4086-B6F0-97D6F0710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65D9A8EA-536D-43DB-8A53-AAF23BFCC700}"/>
              </a:ext>
            </a:extLst>
          </p:cNvPr>
          <p:cNvSpPr txBox="1">
            <a:spLocks/>
          </p:cNvSpPr>
          <p:nvPr/>
        </p:nvSpPr>
        <p:spPr>
          <a:xfrm>
            <a:off x="6095999" y="4396682"/>
            <a:ext cx="3946359" cy="1859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TESTELE PARACLINICE: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EEG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AngioCT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 cerebral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EcoDoppler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transcranian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Scintigrafia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cerebrala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52325C-0A7A-4152-8977-F1B61F5D3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135240"/>
              </p:ext>
            </p:extLst>
          </p:nvPr>
        </p:nvGraphicFramePr>
        <p:xfrm>
          <a:off x="145890" y="1566870"/>
          <a:ext cx="4025057" cy="4689551"/>
        </p:xfrm>
        <a:graphic>
          <a:graphicData uri="http://schemas.openxmlformats.org/drawingml/2006/table">
            <a:tbl>
              <a:tblPr firstRow="1" bandRow="1"/>
              <a:tblGrid>
                <a:gridCol w="136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9pPr>
                    </a:lstStyle>
                    <a:p>
                      <a:endParaRPr lang="en-US" sz="1900"/>
                    </a:p>
                  </a:txBody>
                  <a:tcPr marL="99654" marR="99654" marT="49826" marB="4982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sz="1900"/>
                        <a:t>TESTELE CLINICE</a:t>
                      </a:r>
                    </a:p>
                  </a:txBody>
                  <a:tcPr marL="99654" marR="99654" marT="49826" marB="4982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sz="1900"/>
                        <a:t>TESTUL DE APNEE</a:t>
                      </a:r>
                    </a:p>
                  </a:txBody>
                  <a:tcPr marL="99654" marR="99654" marT="49826" marB="49826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sz="1900" dirty="0"/>
                        <a:t>REFLEXELE DE  TRUNCHI:</a:t>
                      </a:r>
                    </a:p>
                    <a:p>
                      <a:pPr marL="285750" lvl="0" indent="-285750">
                        <a:buFont typeface="Arial" panose="020B0604020202020204"/>
                        <a:buChar char="•"/>
                      </a:pPr>
                      <a:r>
                        <a:rPr lang="en-US" sz="1900" dirty="0"/>
                        <a:t>REFLEX PUPILAR FOTOMOTOR</a:t>
                      </a:r>
                    </a:p>
                    <a:p>
                      <a:pPr marL="285750" lvl="0" indent="-285750">
                        <a:buFont typeface="Arial" panose="020B0604020202020204"/>
                        <a:buChar char="•"/>
                      </a:pPr>
                      <a:r>
                        <a:rPr lang="en-US" sz="1900" dirty="0"/>
                        <a:t>REFLEX CORNEAN</a:t>
                      </a:r>
                    </a:p>
                    <a:p>
                      <a:pPr marL="285750" lvl="0" indent="-285750">
                        <a:buFont typeface="Arial" panose="020B0604020202020204"/>
                        <a:buChar char="•"/>
                      </a:pPr>
                      <a:r>
                        <a:rPr lang="en-US" sz="1900" dirty="0"/>
                        <a:t>REFLEX DE  TUSE</a:t>
                      </a:r>
                    </a:p>
                    <a:p>
                      <a:pPr marL="285750" lvl="0" indent="-285750">
                        <a:buFont typeface="Arial" panose="020B0604020202020204"/>
                        <a:buChar char="•"/>
                      </a:pPr>
                      <a:r>
                        <a:rPr lang="en-US" sz="1900" dirty="0"/>
                        <a:t>REFLEX DE VOMA</a:t>
                      </a:r>
                    </a:p>
                    <a:p>
                      <a:pPr marL="285750" lvl="0" indent="-285750">
                        <a:buFont typeface="Arial" panose="020B0604020202020204"/>
                        <a:buChar char="•"/>
                      </a:pPr>
                      <a:r>
                        <a:rPr lang="en-US" sz="1900" dirty="0"/>
                        <a:t>RASPUNSUL MOTOR IN ARIA NERVILOR CRANIENI</a:t>
                      </a:r>
                    </a:p>
                    <a:p>
                      <a:pPr marL="285750" lvl="0" indent="-285750">
                        <a:buFont typeface="Arial" panose="020B0604020202020204"/>
                        <a:buChar char="•"/>
                      </a:pPr>
                      <a:r>
                        <a:rPr lang="en-US" sz="1900" dirty="0"/>
                        <a:t>REFLEXUL OCULOCEFALIC</a:t>
                      </a:r>
                    </a:p>
                    <a:p>
                      <a:pPr marL="285750" lvl="0" indent="-285750">
                        <a:buFont typeface="Arial" panose="020B0604020202020204"/>
                        <a:buChar char="•"/>
                      </a:pPr>
                      <a:r>
                        <a:rPr lang="en-US" sz="1900" dirty="0"/>
                        <a:t>REFLEX OCULOVESTIBULAR</a:t>
                      </a:r>
                    </a:p>
                  </a:txBody>
                  <a:tcPr marL="99654" marR="99654" marT="49826" marB="49826">
                    <a:lnL w="12700">
                      <a:solidFill>
                        <a:sysClr val="windowText" lastClr="000000"/>
                      </a:solidFill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38D5AE-FE45-46E5-827E-66426EB7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659" y="1566870"/>
            <a:ext cx="1917655" cy="2713097"/>
          </a:xfrm>
          <a:prstGeom prst="rect">
            <a:avLst/>
          </a:prstGeom>
        </p:spPr>
      </p:pic>
      <p:pic>
        <p:nvPicPr>
          <p:cNvPr id="6" name="Picture 5" descr="A close-up of a skull&#10;&#10;Description automatically generated">
            <a:extLst>
              <a:ext uri="{FF2B5EF4-FFF2-40B4-BE49-F238E27FC236}">
                <a16:creationId xmlns:a16="http://schemas.microsoft.com/office/drawing/2014/main" id="{6FC65202-1E16-43FD-9508-AAEE6DEF2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26" y="1566869"/>
            <a:ext cx="5152602" cy="27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4C35BD-936E-4933-9B95-19E9120AA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B06FD36F-0936-4A55-83E8-057B753F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761" y="1564563"/>
            <a:ext cx="4197166" cy="4631948"/>
          </a:xfrm>
          <a:prstGeom prst="rect">
            <a:avLst/>
          </a:prstGeo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3AB95797-FF8B-477E-907F-D79253E0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54" y="1564563"/>
            <a:ext cx="4334941" cy="47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9B743D-A264-4FC1-9E38-5E91E544D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FE4B5CF-0608-4802-BF34-89B461B92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553832"/>
              </p:ext>
            </p:extLst>
          </p:nvPr>
        </p:nvGraphicFramePr>
        <p:xfrm>
          <a:off x="1202322" y="1858243"/>
          <a:ext cx="9488483" cy="4048760"/>
        </p:xfrm>
        <a:graphic>
          <a:graphicData uri="http://schemas.openxmlformats.org/drawingml/2006/table">
            <a:tbl>
              <a:tblPr firstRow="1" bandRow="1"/>
              <a:tblGrid>
                <a:gridCol w="1869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8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Sex 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 err="1"/>
                        <a:t>Varsta</a:t>
                      </a:r>
                      <a:r>
                        <a:rPr lang="en-US" dirty="0"/>
                        <a:t> 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 err="1"/>
                        <a:t>Cauza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mortii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cerebrale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Data </a:t>
                      </a:r>
                      <a:r>
                        <a:rPr lang="en-US" dirty="0" err="1"/>
                        <a:t>prelevarii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pPr algn="l"/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69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err="1"/>
                        <a:t>TCC.Hemoragii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intraparenchimatoase.HSA.HSD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21.04.2023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77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AVC </a:t>
                      </a:r>
                      <a:r>
                        <a:rPr lang="en-US" dirty="0" err="1"/>
                        <a:t>hemoragic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5.05.2023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AVC </a:t>
                      </a:r>
                      <a:r>
                        <a:rPr lang="en-US" err="1"/>
                        <a:t>hemoragic</a:t>
                      </a:r>
                      <a:r>
                        <a:rPr lang="en-US" dirty="0"/>
                        <a:t>. AVC ischemic. </a:t>
                      </a:r>
                      <a:r>
                        <a:rPr lang="en-US" err="1"/>
                        <a:t>Endocardita</a:t>
                      </a:r>
                      <a:r>
                        <a:rPr lang="en-US" dirty="0"/>
                        <a:t> acuta </a:t>
                      </a:r>
                      <a:r>
                        <a:rPr lang="en-US" err="1"/>
                        <a:t>VMi.Stenoza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VMi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8.05.2023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63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AVC </a:t>
                      </a:r>
                      <a:r>
                        <a:rPr lang="en-US" err="1"/>
                        <a:t>hemoragic</a:t>
                      </a:r>
                      <a:r>
                        <a:rPr lang="en-US" dirty="0"/>
                        <a:t>. ITU Klebsiella </a:t>
                      </a:r>
                      <a:r>
                        <a:rPr lang="en-US" err="1"/>
                        <a:t>pn</a:t>
                      </a:r>
                      <a:r>
                        <a:rPr lang="en-US" dirty="0"/>
                        <a:t> MDR.</a:t>
                      </a:r>
                      <a:endParaRPr lang="en-US" dirty="0" err="1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19.05.2023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AVC </a:t>
                      </a:r>
                      <a:r>
                        <a:rPr lang="en-US" dirty="0" err="1"/>
                        <a:t>hemoragic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24.05.2023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AVC </a:t>
                      </a:r>
                      <a:r>
                        <a:rPr lang="en-US" dirty="0" err="1"/>
                        <a:t>hemoragic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14.10.2023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48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AVC ischemic </a:t>
                      </a:r>
                      <a:r>
                        <a:rPr lang="en-US" dirty="0" err="1"/>
                        <a:t>masiv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nivers Condensed"/>
                        </a:defRPr>
                      </a:lvl9pPr>
                    </a:lstStyle>
                    <a:p>
                      <a:r>
                        <a:rPr lang="en-US" dirty="0"/>
                        <a:t>26.10.2023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9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2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553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Elephant</vt:lpstr>
      <vt:lpstr>Open Sans</vt:lpstr>
      <vt:lpstr>Segoe UI</vt:lpstr>
      <vt:lpstr>Univers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vlad</cp:lastModifiedBy>
  <cp:revision>12</cp:revision>
  <dcterms:created xsi:type="dcterms:W3CDTF">2023-10-25T07:09:48Z</dcterms:created>
  <dcterms:modified xsi:type="dcterms:W3CDTF">2023-11-23T12:45:11Z</dcterms:modified>
</cp:coreProperties>
</file>