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461C8-E445-41EC-890F-B9A583AE7A6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97913-8221-4B71-B92F-8D0E8B4C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66819F-4DDD-469B-8029-8EB3AA2A2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570" y="6325090"/>
            <a:ext cx="11804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CC81C2-3E5E-43A7-91E1-7E50F3F40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074" y="1551869"/>
            <a:ext cx="11804539" cy="471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076" y="6332905"/>
            <a:ext cx="11815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FF2424-3261-4B67-9474-66E9B9BC78B2}"/>
              </a:ext>
            </a:extLst>
          </p:cNvPr>
          <p:cNvSpPr txBox="1">
            <a:spLocks/>
          </p:cNvSpPr>
          <p:nvPr userDrawn="1"/>
        </p:nvSpPr>
        <p:spPr>
          <a:xfrm>
            <a:off x="4184169" y="1167141"/>
            <a:ext cx="5216238" cy="36512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CONFERINȚA PROFESIONALĂ PERFORMANTA MEDICALA </a:t>
            </a:r>
          </a:p>
          <a:p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CALEA SPRE VINDECARE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B23611-EEF9-4001-8A06-972E82295B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1570" y="290982"/>
            <a:ext cx="4562661" cy="79336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8918686-23DB-4F90-92A8-C5912AF684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9485" y="241710"/>
            <a:ext cx="1959425" cy="5455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7A0001-99E5-446D-911C-77AD49FE7812}"/>
              </a:ext>
            </a:extLst>
          </p:cNvPr>
          <p:cNvSpPr txBox="1"/>
          <p:nvPr userDrawn="1"/>
        </p:nvSpPr>
        <p:spPr>
          <a:xfrm>
            <a:off x="9636910" y="1167141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Satu Mare</a:t>
            </a:r>
          </a:p>
          <a:p>
            <a:pPr algn="r"/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24-25 </a:t>
            </a:r>
            <a:r>
              <a:rPr lang="fr-FR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Noiembrie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2023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A9257B-D89C-427A-A87B-1FC81C6F11F5}"/>
              </a:ext>
            </a:extLst>
          </p:cNvPr>
          <p:cNvSpPr txBox="1"/>
          <p:nvPr userDrawn="1"/>
        </p:nvSpPr>
        <p:spPr>
          <a:xfrm>
            <a:off x="1072001" y="1170595"/>
            <a:ext cx="31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ROcHUs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–Care for health in Satu Mare and </a:t>
            </a:r>
          </a:p>
          <a:p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Szabolcs-Szatmár-Bereg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counties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ROHU 457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E8A3F0-6425-453F-9D0B-8CFE58EBFFD6}"/>
              </a:ext>
            </a:extLst>
          </p:cNvPr>
          <p:cNvCxnSpPr>
            <a:cxnSpLocks/>
          </p:cNvCxnSpPr>
          <p:nvPr userDrawn="1"/>
        </p:nvCxnSpPr>
        <p:spPr>
          <a:xfrm>
            <a:off x="151075" y="1532266"/>
            <a:ext cx="11815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CD349E-CB6D-4CF1-8906-8FD3A389C711}"/>
              </a:ext>
            </a:extLst>
          </p:cNvPr>
          <p:cNvCxnSpPr>
            <a:cxnSpLocks/>
          </p:cNvCxnSpPr>
          <p:nvPr userDrawn="1"/>
        </p:nvCxnSpPr>
        <p:spPr>
          <a:xfrm>
            <a:off x="151075" y="6300124"/>
            <a:ext cx="11815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9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Rinichi" TargetMode="External"/><Relationship Id="rId2" Type="http://schemas.openxmlformats.org/officeDocument/2006/relationships/hyperlink" Target="https://ro.wikipedia.org/wiki/Medicin%C4%83_intern%C4%8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o.wikipedia.org/wiki/Limba_greac%C4%8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4964F-6EF6-4F3C-9890-E16C231B4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820" y="6292850"/>
            <a:ext cx="11941907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622FB5-551B-4AF2-B21C-ECF78FDA2C89}"/>
              </a:ext>
            </a:extLst>
          </p:cNvPr>
          <p:cNvCxnSpPr/>
          <p:nvPr/>
        </p:nvCxnSpPr>
        <p:spPr>
          <a:xfrm>
            <a:off x="2470484" y="6300124"/>
            <a:ext cx="78051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5CBDC722-9B28-45DC-AC8B-E0D45D43E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698" y="958934"/>
            <a:ext cx="914558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Aspecte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interdisciplinare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nefro-urologice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in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patologia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aparatului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urinar</a:t>
            </a:r>
            <a:br>
              <a:rPr kumimoji="0" lang="ro-RO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ro-RO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46520C9-415F-4BF9-8BC5-A6271AE1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924" y="3146426"/>
            <a:ext cx="763270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Cristian </a:t>
            </a:r>
            <a:r>
              <a:rPr kumimoji="0" lang="en-US" altLang="en-US" sz="2000" b="0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Rusu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Lilian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Gorbatâi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Tiberiu</a:t>
            </a:r>
            <a:r>
              <a:rPr kumimoji="0" lang="ro-RO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Botezan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Patre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Cusman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Claudiu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Ioanin</a:t>
            </a: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		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</a:t>
            </a:r>
            <a:r>
              <a:rPr kumimoji="0" lang="ro-RO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Satu-Mare, 24 </a:t>
            </a:r>
            <a:r>
              <a:rPr kumimoji="0" lang="en-US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noiembrie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o-RO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o-RO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                                        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21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615D92-FB35-4118-8E81-39AAAE705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9F294D-EB73-472F-8209-6256B1E11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95" y="1960562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Faza clinica (uremica)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A55FEE-32BB-464F-8F91-E48683E03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95" y="3308684"/>
            <a:ext cx="1051382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intoleranta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gastrica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varsaturi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incoercibile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meteorismul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abdominal 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sdr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subocluziv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alimentatia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per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os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este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imposibila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acidoza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metabolica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(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respiratie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Cheyne-Stokes),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crize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tetanice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parestezii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(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hipocalcemie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),           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agitatie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somnolenta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, coma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hiperkaliemie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pericardita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sau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pleurezie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uremica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71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1F7E4A-8E23-4DF9-B669-E84B01118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2CFDA80-BD31-4EB4-80FE-BB874289A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58" y="1976939"/>
            <a:ext cx="94993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                     </a:t>
            </a: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Anuria de </a:t>
            </a:r>
            <a:r>
              <a:rPr kumimoji="0" lang="en-US" alt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cauza</a:t>
            </a:r>
            <a: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litiazica</a:t>
            </a:r>
            <a: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3239AD-5DE3-4567-B699-1688076FD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04" y="3192964"/>
            <a:ext cx="10304128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antecedente litiazice 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debut brusc,  lombalgie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absenta diurezei si a mictiunilor spontane, "vezica goala" la ecografie sau sondaj vezical 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evidentierea obstacolului litiazic la examinarile paraclinice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       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93407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F222F8-D693-4D4D-865B-AE36692C9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48DD13-4CF5-405F-AA1D-94A82705FDDF}"/>
              </a:ext>
            </a:extLst>
          </p:cNvPr>
          <p:cNvSpPr txBox="1">
            <a:spLocks/>
          </p:cNvSpPr>
          <p:nvPr/>
        </p:nvSpPr>
        <p:spPr bwMode="auto">
          <a:xfrm>
            <a:off x="943643" y="1828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Anuria prin ligatura accidentala a ureterelor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963D3F8-F98C-4D12-8885-CDC5B0C07D34}"/>
              </a:ext>
            </a:extLst>
          </p:cNvPr>
          <p:cNvSpPr txBox="1">
            <a:spLocks/>
          </p:cNvSpPr>
          <p:nvPr/>
        </p:nvSpPr>
        <p:spPr bwMode="auto">
          <a:xfrm>
            <a:off x="935706" y="3276600"/>
            <a:ext cx="77914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dupa interventii chirurgicale pe organe pelvine la femei 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dupa operatiile de prostata  anuria apare imediat postoperator</a:t>
            </a: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111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1100B8-5BFA-401C-B918-7CA01B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DD88906-6FE8-40E1-8C76-EE30923B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80" y="206141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Anuria prin invazia neoplazica a ureterului pelvin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CF5EB1-1A6D-4243-BEEB-97D9E3CE0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80" y="3277435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uterine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rectale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vezicii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urinare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tu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prostatice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retroperitoneale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fibroza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retroperitoneala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antecedente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neoplazice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"pelvis 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înghetat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" 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9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9114AD-B904-4C72-9FCB-955C686A8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952828D-E64F-44EE-95C7-5C569148F95F}"/>
              </a:ext>
            </a:extLst>
          </p:cNvPr>
          <p:cNvSpPr txBox="1">
            <a:spLocks/>
          </p:cNvSpPr>
          <p:nvPr/>
        </p:nvSpPr>
        <p:spPr bwMode="auto">
          <a:xfrm>
            <a:off x="959686" y="1947862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Tratamentul anuriei litiazice-toleranta clinica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B0D601D-1760-4C55-A6D4-99B67F5CDC4A}"/>
              </a:ext>
            </a:extLst>
          </p:cNvPr>
          <p:cNvSpPr txBox="1">
            <a:spLocks/>
          </p:cNvSpPr>
          <p:nvPr/>
        </p:nvSpPr>
        <p:spPr bwMode="auto">
          <a:xfrm>
            <a:off x="1027949" y="3429000"/>
            <a:ext cx="792956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cateterismul ureteral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nefrostomia percutanata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interventia chirurgicala pentru îndepartarea calculului (URSR, ULT sau PLT)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94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6C79E7-EFC5-4DE5-A5C2-ADE1937DF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FD0440-6FFA-457D-A8B2-8A8C4E2DAB4C}"/>
              </a:ext>
            </a:extLst>
          </p:cNvPr>
          <p:cNvSpPr txBox="1">
            <a:spLocks/>
          </p:cNvSpPr>
          <p:nvPr/>
        </p:nvSpPr>
        <p:spPr bwMode="auto">
          <a:xfrm>
            <a:off x="927602" y="2045369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În faza de uremie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B20E705-7A14-48AF-B1A4-9945D9C67EB4}"/>
              </a:ext>
            </a:extLst>
          </p:cNvPr>
          <p:cNvSpPr txBox="1">
            <a:spLocks/>
          </p:cNvSpPr>
          <p:nvPr/>
        </p:nvSpPr>
        <p:spPr bwMode="auto">
          <a:xfrm>
            <a:off x="927602" y="3429000"/>
            <a:ext cx="10069177" cy="40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cateterismul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ureteral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nefrostomia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percutanata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REHE,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acido-bazica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  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metabolica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uremie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avansata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hiperkaliemia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- se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administra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glucoza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hipertona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Kayexalat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(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Rezonium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A) 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28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D3A780-8549-403F-BF45-230F9F40B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7A97DF-C271-4AAF-929A-4AC6D57805F2}"/>
              </a:ext>
            </a:extLst>
          </p:cNvPr>
          <p:cNvSpPr txBox="1">
            <a:spLocks/>
          </p:cNvSpPr>
          <p:nvPr/>
        </p:nvSpPr>
        <p:spPr bwMode="auto">
          <a:xfrm>
            <a:off x="887496" y="19812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HD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77676EE-DCF3-4055-8675-1E1AF8C989B5}"/>
              </a:ext>
            </a:extLst>
          </p:cNvPr>
          <p:cNvSpPr txBox="1">
            <a:spLocks/>
          </p:cNvSpPr>
          <p:nvPr/>
        </p:nvSpPr>
        <p:spPr bwMode="auto">
          <a:xfrm>
            <a:off x="887496" y="3324727"/>
            <a:ext cx="81486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hemodializa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transforma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bolnavul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dintr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-o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faza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uremica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într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-o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faza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toleranta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clinica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interventia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chirurgicala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dezobstructie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mentine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un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bilant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moderat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negativ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pâna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la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disparitia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3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edemelor</a:t>
            </a: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554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25CFBC0-BAEF-4F68-A439-305D97928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2A6CCF1-C812-4F12-A264-F71B777B26EB}"/>
              </a:ext>
            </a:extLst>
          </p:cNvPr>
          <p:cNvSpPr txBox="1">
            <a:spLocks/>
          </p:cNvSpPr>
          <p:nvPr/>
        </p:nvSpPr>
        <p:spPr bwMode="auto">
          <a:xfrm>
            <a:off x="1042736" y="3312694"/>
            <a:ext cx="10074443" cy="270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dupa îndepartarea obstacolului ureteral posibil sindrom de dezobstructie cu  pierdere exagerata de apa si electroliti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sindrom de deshidratare si hipotonie osmotica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infectii urinare  - antibioterapia pentru germenii gram-negativi( ! nefrotoxicitatea AB)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       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22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5DBE72-BD67-4ACC-90CB-F0B79A496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EFD6A77-D781-4033-8B78-4A4FBC613A29}"/>
              </a:ext>
            </a:extLst>
          </p:cNvPr>
          <p:cNvSpPr txBox="1">
            <a:spLocks/>
          </p:cNvSpPr>
          <p:nvPr/>
        </p:nvSpPr>
        <p:spPr bwMode="auto">
          <a:xfrm>
            <a:off x="895601" y="3228473"/>
            <a:ext cx="1083117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corectarea tulburarilor metabolismului purinelor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dieta hipoproteica, bogata în glucide si lipide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substante inhibitoare ale formarii acidului uric (Allopurinol), uricolitice ( Uralyt-U).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cura hidrominerala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3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6C8A9F-9941-45B8-877B-3BF4755B6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4EA6B09-598B-4301-80EC-6F5AF0FDD07B}"/>
              </a:ext>
            </a:extLst>
          </p:cNvPr>
          <p:cNvSpPr txBox="1">
            <a:spLocks/>
          </p:cNvSpPr>
          <p:nvPr/>
        </p:nvSpPr>
        <p:spPr bwMode="auto">
          <a:xfrm>
            <a:off x="911559" y="1557588"/>
            <a:ext cx="80010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Iatrogenia-tratament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CB6C6-D6E9-4046-A754-5A9CABB74851}"/>
              </a:ext>
            </a:extLst>
          </p:cNvPr>
          <p:cNvSpPr txBox="1">
            <a:spLocks/>
          </p:cNvSpPr>
          <p:nvPr/>
        </p:nvSpPr>
        <p:spPr bwMode="auto">
          <a:xfrm>
            <a:off x="903622" y="3453063"/>
            <a:ext cx="79343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interventia chirurgicala de urgenta si desfacerea ligaturilor obstruante,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reimplantarea uretero-vezicala 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         </a:t>
            </a: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77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A97728-FBA9-4CD7-818F-22C2E141F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C7F601-87C7-4D23-940D-5ADC0DFDF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49" y="1387643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Nefrologia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8F838E-F2DF-4032-9A17-FE6704DE4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812" y="2835443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amura </a:t>
            </a:r>
            <a:r>
              <a:rPr kumimoji="0" lang="vi-VN" altLang="en-US" sz="28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2" tooltip="Medicină internă"/>
              </a:rPr>
              <a:t>medicinei interne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 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studiul patologiei 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 tooltip="Rinichi"/>
              </a:rPr>
              <a:t>renale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Cuvântul </a:t>
            </a:r>
            <a:r>
              <a:rPr kumimoji="0" lang="vi-VN" altLang="en-US" sz="2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nefrologie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derivă din 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4" tooltip="Limba greacă"/>
              </a:rPr>
              <a:t>grecescul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  <a:r>
              <a:rPr kumimoji="0" lang="vi-VN" altLang="en-US" sz="2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nephros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care înseamnă "rinichi", și sufixul </a:t>
            </a:r>
            <a:r>
              <a:rPr kumimoji="0" lang="vi-VN" altLang="en-US" sz="28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-logie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sau "studiu al".</a:t>
            </a: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     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847D47-4782-44AB-A17E-744F39B39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5B5703-1B67-4042-924A-D517BBD3DC05}"/>
              </a:ext>
            </a:extLst>
          </p:cNvPr>
          <p:cNvSpPr txBox="1">
            <a:spLocks/>
          </p:cNvSpPr>
          <p:nvPr/>
        </p:nvSpPr>
        <p:spPr bwMode="auto">
          <a:xfrm>
            <a:off x="927686" y="2502568"/>
            <a:ext cx="90011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Tratamentul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anuriei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prin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invazie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tu</a:t>
            </a:r>
            <a:b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7B94699-7285-4CFB-A3D7-ACC336B0A07B}"/>
              </a:ext>
            </a:extLst>
          </p:cNvPr>
          <p:cNvSpPr txBox="1">
            <a:spLocks/>
          </p:cNvSpPr>
          <p:nvPr/>
        </p:nvSpPr>
        <p:spPr bwMode="auto">
          <a:xfrm>
            <a:off x="927686" y="3212431"/>
            <a:ext cx="82915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cateterism ureteral  - stent ureteral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derivatie urinara definitiva - nefrostomie percutanata sau chirurgicala definitiva, uretero-sigmostomie, ureterostomie cutanata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3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277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F0EC-38F2-4472-B9B9-DC0A4F53B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BB36FD-5DD5-4AF8-97CA-CD4AEA2DDF41}"/>
              </a:ext>
            </a:extLst>
          </p:cNvPr>
          <p:cNvSpPr txBox="1">
            <a:spLocks/>
          </p:cNvSpPr>
          <p:nvPr/>
        </p:nvSpPr>
        <p:spPr bwMode="auto">
          <a:xfrm>
            <a:off x="919580" y="1925052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Concluzii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1A00773-921B-4685-92D7-33648BD27117}"/>
              </a:ext>
            </a:extLst>
          </p:cNvPr>
          <p:cNvSpPr txBox="1">
            <a:spLocks/>
          </p:cNvSpPr>
          <p:nvPr/>
        </p:nvSpPr>
        <p:spPr bwMode="auto">
          <a:xfrm>
            <a:off x="911643" y="3372852"/>
            <a:ext cx="81486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Patologie intricata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Monitorizare comuna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3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Comunicare continua </a:t>
            </a:r>
          </a:p>
        </p:txBody>
      </p:sp>
    </p:spTree>
    <p:extLst>
      <p:ext uri="{BB962C8B-B14F-4D97-AF65-F5344CB8AC3E}">
        <p14:creationId xmlns:p14="http://schemas.microsoft.com/office/powerpoint/2010/main" val="339317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30D165-31BD-4D0D-AA84-1FACFD50A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F8E5671-A741-4248-AB87-A2C276D67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64" y="3372853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pecialitatea medico-chirurgicală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–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dg și tratamentul afecțiunilor tractului ur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o-genital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6506C-86AC-4CF4-A037-82E130A8DDD5}"/>
              </a:ext>
            </a:extLst>
          </p:cNvPr>
          <p:cNvSpPr txBox="1">
            <a:spLocks/>
          </p:cNvSpPr>
          <p:nvPr/>
        </p:nvSpPr>
        <p:spPr bwMode="auto">
          <a:xfrm>
            <a:off x="927601" y="1925053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Urologia</a:t>
            </a:r>
          </a:p>
        </p:txBody>
      </p:sp>
    </p:spTree>
    <p:extLst>
      <p:ext uri="{BB962C8B-B14F-4D97-AF65-F5344CB8AC3E}">
        <p14:creationId xmlns:p14="http://schemas.microsoft.com/office/powerpoint/2010/main" val="58009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243E72-7C34-4B73-B404-CED5F9C1A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A49A94-BB20-4A22-90C1-6A0CA748FE82}"/>
              </a:ext>
            </a:extLst>
          </p:cNvPr>
          <p:cNvSpPr txBox="1">
            <a:spLocks/>
          </p:cNvSpPr>
          <p:nvPr/>
        </p:nvSpPr>
        <p:spPr bwMode="auto">
          <a:xfrm>
            <a:off x="911559" y="2045368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Insuficienţa renal</a:t>
            </a:r>
            <a:r>
              <a:rPr kumimoji="0" lang="vi-VN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ă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40F915-43EE-4BED-9E63-36F8064A5E4B}"/>
              </a:ext>
            </a:extLst>
          </p:cNvPr>
          <p:cNvSpPr txBox="1">
            <a:spLocks/>
          </p:cNvSpPr>
          <p:nvPr/>
        </p:nvSpPr>
        <p:spPr bwMode="auto">
          <a:xfrm>
            <a:off x="911559" y="3336759"/>
            <a:ext cx="10836441" cy="257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absenţa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secreţiei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excreţiei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urin</a:t>
            </a:r>
            <a:r>
              <a:rPr kumimoji="0" lang="vi-V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bolnavul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nu are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micţiuni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spontane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24 ore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sau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mult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vezica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este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goal</a:t>
            </a:r>
            <a:r>
              <a:rPr kumimoji="0" lang="vi-V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la 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examenul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obiectiv:palpare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bimanual</a:t>
            </a:r>
            <a:r>
              <a:rPr kumimoji="0" lang="vi-V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ecografie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sondaj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vezical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faza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toleranta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imagistica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cu contrast(UIV, CT,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scintigrafia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 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76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C362E9-E913-4C62-B6B2-4588E435A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7C663B5-9BDB-40F4-8E75-514B4C29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80" y="1796716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Insuficienţa renal</a:t>
            </a:r>
            <a:r>
              <a:rPr kumimoji="0" lang="vi-VN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ă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6364F3A-0D2A-4EAB-8DC4-72777564A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43" y="3244516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IR neobstructiv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 </a:t>
            </a: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IR obstructiv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(litiaz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patologie tumoral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iatrogen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ă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</a:t>
            </a:r>
            <a:r>
              <a:rPr kumimoji="0" lang="vi-VN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95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CC9C3D-E9C7-4551-91F9-82A01AF3E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CDD3E-8C66-43DF-846C-E29B512CD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80" y="1828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Fiziopatologie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9A5B-09E1-45D0-A012-1B70E64E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43" y="3276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obstructia ureterala =&gt; puseu HT intracavitar, daca presiunea pielo-caliceala nu o depaseste pe cea de filtrare glomerulara, =&gt; HN acute ( clinic = colica nefretica)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functional - când se ajunge la  presiunea de 80 cm H</a:t>
            </a:r>
            <a:r>
              <a:rPr kumimoji="0" lang="en-US" altLang="en-US" sz="24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O-oprirea secretiei urinii.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8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CAB751-BA1A-4992-8CF2-C581508DF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9D5790-9728-424E-AE58-E5611B2A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48" y="1917032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b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</a:br>
            <a:r>
              <a:rPr kumimoji="0" lang="en-US" alt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Clinic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A0B22A-782A-4DA9-94CD-C0DE8CB6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811" y="3040982"/>
            <a:ext cx="8577262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suspendarea brusca a emisiei de urina +/-dureri lombare de tipul colicii nefretice.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antecedente: interventii urologice , colici renale cu eliminare de calculi, cancer de vezica urinara, de prostata, rectal sau col uterin etc.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87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081F72-944C-4A76-9959-C764E4F76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D790B9-5F62-4531-A8B0-8F54262A394A}"/>
              </a:ext>
            </a:extLst>
          </p:cNvPr>
          <p:cNvSpPr txBox="1">
            <a:spLocks/>
          </p:cNvSpPr>
          <p:nvPr/>
        </p:nvSpPr>
        <p:spPr bwMode="auto">
          <a:xfrm>
            <a:off x="952840" y="1885437"/>
            <a:ext cx="90011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Faza</a:t>
            </a:r>
            <a:r>
              <a:rPr kumimoji="0" lang="en-US" altLang="en-US" sz="4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de </a:t>
            </a:r>
            <a:r>
              <a:rPr kumimoji="0" lang="en-US" altLang="en-US" sz="4000" b="0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toleranta</a:t>
            </a:r>
            <a:r>
              <a:rPr kumimoji="0" lang="en-US" altLang="en-US" sz="40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en-US" altLang="en-US" sz="4000" b="0" i="0" u="sng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clinica</a:t>
            </a:r>
            <a:endParaRPr kumimoji="0" lang="en-US" altLang="en-US" sz="3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E6A22A-E43C-43F1-B479-7E93F9725C2E}"/>
              </a:ext>
            </a:extLst>
          </p:cNvPr>
          <p:cNvSpPr txBox="1">
            <a:spLocks/>
          </p:cNvSpPr>
          <p:nvPr/>
        </p:nvSpPr>
        <p:spPr bwMode="auto">
          <a:xfrm>
            <a:off x="952840" y="3245005"/>
            <a:ext cx="1038199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semnele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locale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loco-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regionale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date de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distensia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renala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nefralgie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lipsesc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semnele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de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uremie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greata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varsaturi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distensie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abdominala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constipatie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meteorism abdominal;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t°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normala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subfebrilitati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 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febra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mare (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infectia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urinara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  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anuria,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vezica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goala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55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E33CCC-D8F6-4A57-BB26-B7ED9C43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6A7B01-B5E4-4A11-9E2F-A28AF166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455" y="1953378"/>
            <a:ext cx="8358188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Faza clinica (uremica)</a:t>
            </a:r>
            <a:endParaRPr kumimoji="0" lang="en-US" altLang="en-US" sz="3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ACA227-D1E6-4C99-A916-D929AC46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43" y="3348790"/>
            <a:ext cx="81486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 mentinerea obstacolului- agravarea simptomatologiei 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domina semnele clinice ale insuficientei renale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o"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simptomatologia locala trece pe plan secundar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44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1015</Words>
  <Application>Microsoft Office PowerPoint</Application>
  <PresentationFormat>Widescreen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Open Sans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CONFERINȚA PROFESIONALĂ CALITATEA ŞI SIGURANŢA ÎNGRIJIRILOR CHIRURGICALE</dc:title>
  <dc:creator>User</dc:creator>
  <cp:lastModifiedBy>vlad</cp:lastModifiedBy>
  <cp:revision>13</cp:revision>
  <dcterms:created xsi:type="dcterms:W3CDTF">2023-10-25T07:09:48Z</dcterms:created>
  <dcterms:modified xsi:type="dcterms:W3CDTF">2023-11-23T12:34:04Z</dcterms:modified>
</cp:coreProperties>
</file>