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71" r:id="rId6"/>
    <p:sldId id="268" r:id="rId7"/>
    <p:sldId id="274" r:id="rId8"/>
    <p:sldId id="265" r:id="rId9"/>
    <p:sldId id="266" r:id="rId10"/>
    <p:sldId id="269" r:id="rId11"/>
    <p:sldId id="259" r:id="rId12"/>
    <p:sldId id="262" r:id="rId13"/>
    <p:sldId id="263" r:id="rId14"/>
    <p:sldId id="272" r:id="rId15"/>
    <p:sldId id="273" r:id="rId16"/>
    <p:sldId id="26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01FC9-860B-48FF-8D94-C51BD2636A96}" type="doc">
      <dgm:prSet loTypeId="urn:microsoft.com/office/officeart/2005/8/layout/venn1" loCatId="relationship" qsTypeId="urn:microsoft.com/office/officeart/2005/8/quickstyle/3d9" qsCatId="3D" csTypeId="urn:microsoft.com/office/officeart/2005/8/colors/colorful4" csCatId="colorful" phldr="1"/>
      <dgm:spPr/>
    </dgm:pt>
    <dgm:pt modelId="{1B2BB99E-F721-4E09-AE58-8D535A35EAED}">
      <dgm:prSet phldrT="[Text]"/>
      <dgm:spPr/>
      <dgm:t>
        <a:bodyPr/>
        <a:lstStyle/>
        <a:p>
          <a:r>
            <a:rPr lang="ro-RO" dirty="0" smtClean="0"/>
            <a:t>75533</a:t>
          </a:r>
        </a:p>
        <a:p>
          <a:r>
            <a:rPr lang="ro-RO" dirty="0" smtClean="0"/>
            <a:t>copii</a:t>
          </a:r>
          <a:endParaRPr lang="en-US" dirty="0"/>
        </a:p>
      </dgm:t>
    </dgm:pt>
    <dgm:pt modelId="{BB78DE79-D430-4686-A6E2-BCD7971D2CB6}" type="parTrans" cxnId="{E94807E7-61AE-4E0F-8649-FCDB663F2674}">
      <dgm:prSet/>
      <dgm:spPr/>
      <dgm:t>
        <a:bodyPr/>
        <a:lstStyle/>
        <a:p>
          <a:endParaRPr lang="en-US"/>
        </a:p>
      </dgm:t>
    </dgm:pt>
    <dgm:pt modelId="{F4387BB5-A2BE-486C-891A-603E6C77A8F4}" type="sibTrans" cxnId="{E94807E7-61AE-4E0F-8649-FCDB663F2674}">
      <dgm:prSet/>
      <dgm:spPr/>
      <dgm:t>
        <a:bodyPr/>
        <a:lstStyle/>
        <a:p>
          <a:endParaRPr lang="en-US"/>
        </a:p>
      </dgm:t>
    </dgm:pt>
    <dgm:pt modelId="{8CFE480E-CC1B-4392-AA17-70E3C1B7F375}">
      <dgm:prSet phldrT="[Text]"/>
      <dgm:spPr/>
      <dgm:t>
        <a:bodyPr/>
        <a:lstStyle/>
        <a:p>
          <a:r>
            <a:rPr lang="ro-RO" dirty="0" smtClean="0"/>
            <a:t>330668 populatie </a:t>
          </a:r>
          <a:endParaRPr lang="en-US" dirty="0"/>
        </a:p>
      </dgm:t>
    </dgm:pt>
    <dgm:pt modelId="{CFACFFB1-3EA5-4AA4-813F-5A5A40F29F3F}" type="parTrans" cxnId="{0284908C-FD4F-4D23-B715-D0A6F5D1AE04}">
      <dgm:prSet/>
      <dgm:spPr/>
      <dgm:t>
        <a:bodyPr/>
        <a:lstStyle/>
        <a:p>
          <a:endParaRPr lang="en-US"/>
        </a:p>
      </dgm:t>
    </dgm:pt>
    <dgm:pt modelId="{4D5C2FE9-DA0E-47E6-9448-88643CF14DFA}" type="sibTrans" cxnId="{0284908C-FD4F-4D23-B715-D0A6F5D1AE04}">
      <dgm:prSet/>
      <dgm:spPr/>
      <dgm:t>
        <a:bodyPr/>
        <a:lstStyle/>
        <a:p>
          <a:endParaRPr lang="en-US"/>
        </a:p>
      </dgm:t>
    </dgm:pt>
    <dgm:pt modelId="{4EDA9372-E77A-4EC9-97D4-800B465DF9B3}">
      <dgm:prSet phldrT="[Text]"/>
      <dgm:spPr/>
      <dgm:t>
        <a:bodyPr/>
        <a:lstStyle/>
        <a:p>
          <a:r>
            <a:rPr lang="ro-RO" dirty="0" smtClean="0"/>
            <a:t>Satu Mare</a:t>
          </a:r>
          <a:endParaRPr lang="en-US" dirty="0"/>
        </a:p>
      </dgm:t>
    </dgm:pt>
    <dgm:pt modelId="{EAB49B8F-8204-421A-855C-60581823ABC7}" type="parTrans" cxnId="{9CBCEAE2-78FF-4D48-84E0-36743991F048}">
      <dgm:prSet/>
      <dgm:spPr/>
      <dgm:t>
        <a:bodyPr/>
        <a:lstStyle/>
        <a:p>
          <a:endParaRPr lang="en-US"/>
        </a:p>
      </dgm:t>
    </dgm:pt>
    <dgm:pt modelId="{34133615-9762-473A-954A-9DD9B6F41F0F}" type="sibTrans" cxnId="{9CBCEAE2-78FF-4D48-84E0-36743991F048}">
      <dgm:prSet/>
      <dgm:spPr/>
      <dgm:t>
        <a:bodyPr/>
        <a:lstStyle/>
        <a:p>
          <a:endParaRPr lang="en-US"/>
        </a:p>
      </dgm:t>
    </dgm:pt>
    <dgm:pt modelId="{7ECB30A3-F557-44B3-8BFC-ECF4583748EB}" type="pres">
      <dgm:prSet presAssocID="{D5401FC9-860B-48FF-8D94-C51BD2636A96}" presName="compositeShape" presStyleCnt="0">
        <dgm:presLayoutVars>
          <dgm:chMax val="7"/>
          <dgm:dir/>
          <dgm:resizeHandles val="exact"/>
        </dgm:presLayoutVars>
      </dgm:prSet>
      <dgm:spPr/>
    </dgm:pt>
    <dgm:pt modelId="{ACED8A44-2C58-46DA-872C-666CEC978988}" type="pres">
      <dgm:prSet presAssocID="{1B2BB99E-F721-4E09-AE58-8D535A35EAED}" presName="circ1" presStyleLbl="vennNode1" presStyleIdx="0" presStyleCnt="3" custLinFactNeighborX="-456" custLinFactNeighborY="-10463"/>
      <dgm:spPr/>
      <dgm:t>
        <a:bodyPr/>
        <a:lstStyle/>
        <a:p>
          <a:endParaRPr lang="en-US"/>
        </a:p>
      </dgm:t>
    </dgm:pt>
    <dgm:pt modelId="{53D792B0-EBAD-4F72-A024-0ED266508567}" type="pres">
      <dgm:prSet presAssocID="{1B2BB99E-F721-4E09-AE58-8D535A35EA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BA15D-5B05-4C94-BD9F-14623B273C4C}" type="pres">
      <dgm:prSet presAssocID="{8CFE480E-CC1B-4392-AA17-70E3C1B7F375}" presName="circ2" presStyleLbl="vennNode1" presStyleIdx="1" presStyleCnt="3"/>
      <dgm:spPr/>
      <dgm:t>
        <a:bodyPr/>
        <a:lstStyle/>
        <a:p>
          <a:endParaRPr lang="en-US"/>
        </a:p>
      </dgm:t>
    </dgm:pt>
    <dgm:pt modelId="{0045F557-9B30-4D3C-9061-08029AA31B92}" type="pres">
      <dgm:prSet presAssocID="{8CFE480E-CC1B-4392-AA17-70E3C1B7F3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70EA1-4B63-4559-BE9B-0D582FA90BC9}" type="pres">
      <dgm:prSet presAssocID="{4EDA9372-E77A-4EC9-97D4-800B465DF9B3}" presName="circ3" presStyleLbl="vennNode1" presStyleIdx="2" presStyleCnt="3" custLinFactNeighborX="7894" custLinFactNeighborY="7125"/>
      <dgm:spPr/>
      <dgm:t>
        <a:bodyPr/>
        <a:lstStyle/>
        <a:p>
          <a:endParaRPr lang="en-US"/>
        </a:p>
      </dgm:t>
    </dgm:pt>
    <dgm:pt modelId="{E4C58673-D784-49D6-89F5-25E4E77F5ED3}" type="pres">
      <dgm:prSet presAssocID="{4EDA9372-E77A-4EC9-97D4-800B465DF9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CEAE2-78FF-4D48-84E0-36743991F048}" srcId="{D5401FC9-860B-48FF-8D94-C51BD2636A96}" destId="{4EDA9372-E77A-4EC9-97D4-800B465DF9B3}" srcOrd="2" destOrd="0" parTransId="{EAB49B8F-8204-421A-855C-60581823ABC7}" sibTransId="{34133615-9762-473A-954A-9DD9B6F41F0F}"/>
    <dgm:cxn modelId="{F8691F55-AEC5-4BDF-B4A4-38933B0B5B21}" type="presOf" srcId="{1B2BB99E-F721-4E09-AE58-8D535A35EAED}" destId="{53D792B0-EBAD-4F72-A024-0ED266508567}" srcOrd="1" destOrd="0" presId="urn:microsoft.com/office/officeart/2005/8/layout/venn1"/>
    <dgm:cxn modelId="{0284908C-FD4F-4D23-B715-D0A6F5D1AE04}" srcId="{D5401FC9-860B-48FF-8D94-C51BD2636A96}" destId="{8CFE480E-CC1B-4392-AA17-70E3C1B7F375}" srcOrd="1" destOrd="0" parTransId="{CFACFFB1-3EA5-4AA4-813F-5A5A40F29F3F}" sibTransId="{4D5C2FE9-DA0E-47E6-9448-88643CF14DFA}"/>
    <dgm:cxn modelId="{C273E6E7-33E9-48FA-A400-8FB37F093BC3}" type="presOf" srcId="{1B2BB99E-F721-4E09-AE58-8D535A35EAED}" destId="{ACED8A44-2C58-46DA-872C-666CEC978988}" srcOrd="0" destOrd="0" presId="urn:microsoft.com/office/officeart/2005/8/layout/venn1"/>
    <dgm:cxn modelId="{D65B5FA4-4EB3-4315-AD12-52DE54666376}" type="presOf" srcId="{8CFE480E-CC1B-4392-AA17-70E3C1B7F375}" destId="{699BA15D-5B05-4C94-BD9F-14623B273C4C}" srcOrd="0" destOrd="0" presId="urn:microsoft.com/office/officeart/2005/8/layout/venn1"/>
    <dgm:cxn modelId="{FF2A167B-7D45-4578-9D19-09D9BBE176DC}" type="presOf" srcId="{8CFE480E-CC1B-4392-AA17-70E3C1B7F375}" destId="{0045F557-9B30-4D3C-9061-08029AA31B92}" srcOrd="1" destOrd="0" presId="urn:microsoft.com/office/officeart/2005/8/layout/venn1"/>
    <dgm:cxn modelId="{E94807E7-61AE-4E0F-8649-FCDB663F2674}" srcId="{D5401FC9-860B-48FF-8D94-C51BD2636A96}" destId="{1B2BB99E-F721-4E09-AE58-8D535A35EAED}" srcOrd="0" destOrd="0" parTransId="{BB78DE79-D430-4686-A6E2-BCD7971D2CB6}" sibTransId="{F4387BB5-A2BE-486C-891A-603E6C77A8F4}"/>
    <dgm:cxn modelId="{B220DC97-328E-45BA-BF59-C0BAB683FA21}" type="presOf" srcId="{4EDA9372-E77A-4EC9-97D4-800B465DF9B3}" destId="{E4C58673-D784-49D6-89F5-25E4E77F5ED3}" srcOrd="1" destOrd="0" presId="urn:microsoft.com/office/officeart/2005/8/layout/venn1"/>
    <dgm:cxn modelId="{65842382-636E-4863-8B6C-6875EF1A0AA9}" type="presOf" srcId="{4EDA9372-E77A-4EC9-97D4-800B465DF9B3}" destId="{75870EA1-4B63-4559-BE9B-0D582FA90BC9}" srcOrd="0" destOrd="0" presId="urn:microsoft.com/office/officeart/2005/8/layout/venn1"/>
    <dgm:cxn modelId="{5DE0D920-AD3A-4CB7-8DC1-2111FC3F041C}" type="presOf" srcId="{D5401FC9-860B-48FF-8D94-C51BD2636A96}" destId="{7ECB30A3-F557-44B3-8BFC-ECF4583748EB}" srcOrd="0" destOrd="0" presId="urn:microsoft.com/office/officeart/2005/8/layout/venn1"/>
    <dgm:cxn modelId="{7E282812-A868-4EA3-AB1E-D9E6A1DD707C}" type="presParOf" srcId="{7ECB30A3-F557-44B3-8BFC-ECF4583748EB}" destId="{ACED8A44-2C58-46DA-872C-666CEC978988}" srcOrd="0" destOrd="0" presId="urn:microsoft.com/office/officeart/2005/8/layout/venn1"/>
    <dgm:cxn modelId="{64D54356-DCEE-4E23-8361-BE1B42EBD650}" type="presParOf" srcId="{7ECB30A3-F557-44B3-8BFC-ECF4583748EB}" destId="{53D792B0-EBAD-4F72-A024-0ED266508567}" srcOrd="1" destOrd="0" presId="urn:microsoft.com/office/officeart/2005/8/layout/venn1"/>
    <dgm:cxn modelId="{B80D2E24-054C-4401-9A47-9825CA654A72}" type="presParOf" srcId="{7ECB30A3-F557-44B3-8BFC-ECF4583748EB}" destId="{699BA15D-5B05-4C94-BD9F-14623B273C4C}" srcOrd="2" destOrd="0" presId="urn:microsoft.com/office/officeart/2005/8/layout/venn1"/>
    <dgm:cxn modelId="{FD6324DC-9CF0-4285-A1B1-7D958E1A80F7}" type="presParOf" srcId="{7ECB30A3-F557-44B3-8BFC-ECF4583748EB}" destId="{0045F557-9B30-4D3C-9061-08029AA31B92}" srcOrd="3" destOrd="0" presId="urn:microsoft.com/office/officeart/2005/8/layout/venn1"/>
    <dgm:cxn modelId="{D605E557-B34B-4256-8D2D-725AC24A6283}" type="presParOf" srcId="{7ECB30A3-F557-44B3-8BFC-ECF4583748EB}" destId="{75870EA1-4B63-4559-BE9B-0D582FA90BC9}" srcOrd="4" destOrd="0" presId="urn:microsoft.com/office/officeart/2005/8/layout/venn1"/>
    <dgm:cxn modelId="{CBB12F60-AC94-40D7-9724-EEA9CAF616F6}" type="presParOf" srcId="{7ECB30A3-F557-44B3-8BFC-ECF4583748EB}" destId="{E4C58673-D784-49D6-89F5-25E4E77F5E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8A44-2C58-46DA-872C-666CEC978988}">
      <dsp:nvSpPr>
        <dsp:cNvPr id="0" name=""/>
        <dsp:cNvSpPr/>
      </dsp:nvSpPr>
      <dsp:spPr>
        <a:xfrm>
          <a:off x="720570" y="115055"/>
          <a:ext cx="2022522" cy="20225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75533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copii</a:t>
          </a:r>
          <a:endParaRPr lang="en-US" sz="2400" kern="1200" dirty="0"/>
        </a:p>
      </dsp:txBody>
      <dsp:txXfrm>
        <a:off x="990240" y="468996"/>
        <a:ext cx="1483183" cy="910135"/>
      </dsp:txXfrm>
    </dsp:sp>
    <dsp:sp modelId="{699BA15D-5B05-4C94-BD9F-14623B273C4C}">
      <dsp:nvSpPr>
        <dsp:cNvPr id="0" name=""/>
        <dsp:cNvSpPr/>
      </dsp:nvSpPr>
      <dsp:spPr>
        <a:xfrm>
          <a:off x="1459587" y="1590748"/>
          <a:ext cx="2022522" cy="2022522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330668 populatie </a:t>
          </a:r>
          <a:endParaRPr lang="en-US" sz="2400" kern="1200" dirty="0"/>
        </a:p>
      </dsp:txBody>
      <dsp:txXfrm>
        <a:off x="2078142" y="2113233"/>
        <a:ext cx="1213513" cy="1112387"/>
      </dsp:txXfrm>
    </dsp:sp>
    <dsp:sp modelId="{75870EA1-4B63-4559-BE9B-0D582FA90BC9}">
      <dsp:nvSpPr>
        <dsp:cNvPr id="0" name=""/>
        <dsp:cNvSpPr/>
      </dsp:nvSpPr>
      <dsp:spPr>
        <a:xfrm>
          <a:off x="159657" y="1734853"/>
          <a:ext cx="2022522" cy="202252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Satu Mare</a:t>
          </a:r>
          <a:endParaRPr lang="en-US" sz="2400" kern="1200" dirty="0"/>
        </a:p>
      </dsp:txBody>
      <dsp:txXfrm>
        <a:off x="350112" y="2257338"/>
        <a:ext cx="1213513" cy="111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570" y="6332905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323143" y="1553244"/>
            <a:ext cx="11665657" cy="5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creen.org/vision-screening-country-report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93" y="6292850"/>
            <a:ext cx="11941908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78857" y="1934210"/>
            <a:ext cx="10043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Examenul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Nascutului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00" y="2835889"/>
            <a:ext cx="2671204" cy="33493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1942" y="4877371"/>
            <a:ext cx="3655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COLOJI DIANA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Oftalmologie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</a:t>
            </a:r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571" y="1795866"/>
            <a:ext cx="1072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 Nascutului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434" y="2274838"/>
            <a:ext cx="11382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binocular ,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grade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grade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disociere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evidentind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redresare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convergenta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divergenta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inainte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fixatia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fuziunii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descoperirea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 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mişcare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deviaţie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ortoforie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deviaţia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neacoperit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aşezarea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ocluzorului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strabism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latent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heteroforia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neacoperit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mişcă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fixaţia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strabism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manifest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heterotropie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7" y="1719523"/>
            <a:ext cx="5983261" cy="4492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22" y="1681349"/>
            <a:ext cx="3657917" cy="45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019" y="1813848"/>
            <a:ext cx="77338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Hirschberg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Reflexul</a:t>
            </a:r>
            <a:r>
              <a:rPr lang="en-US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luminos</a:t>
            </a:r>
            <a:r>
              <a:rPr lang="en-US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corneean</a:t>
            </a:r>
            <a:r>
              <a:rPr lang="en-US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fixează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luminous, </a:t>
            </a:r>
            <a:endParaRPr lang="en-US" sz="28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distanţă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30 cm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examinatorul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urmareste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reflexul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corneean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Examinatorul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poziţionat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direcţia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poziţie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primară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ortoforie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reflexul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cornean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simetric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0,5 mm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centrul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pupilei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Imagini pentru Testul Hirschber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6" t="6486" r="6115" b="38278"/>
          <a:stretch/>
        </p:blipFill>
        <p:spPr bwMode="auto">
          <a:xfrm>
            <a:off x="8326915" y="2006718"/>
            <a:ext cx="3719195" cy="4235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129"/>
          <p:cNvSpPr/>
          <p:nvPr/>
        </p:nvSpPr>
        <p:spPr>
          <a:xfrm>
            <a:off x="7893030" y="1813848"/>
            <a:ext cx="2119187" cy="1440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6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725" y="1754626"/>
            <a:ext cx="10900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 Nascutului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Motilitatea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410196" y="2214000"/>
            <a:ext cx="6271506" cy="402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819" t="12024" r="21372" b="9609"/>
          <a:stretch/>
        </p:blipFill>
        <p:spPr>
          <a:xfrm>
            <a:off x="7961745" y="4224523"/>
            <a:ext cx="2475346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668" y="1764887"/>
            <a:ext cx="543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Nascutului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Fundului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Ochi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968" y="1764887"/>
            <a:ext cx="6072142" cy="4560203"/>
          </a:xfrm>
          <a:prstGeom prst="rect">
            <a:avLst/>
          </a:prstGeom>
        </p:spPr>
      </p:pic>
      <p:pic>
        <p:nvPicPr>
          <p:cNvPr id="6" name="Picture 2" descr="Este posibil ca imaginea sÄ conÅ£inÄ: 2 persoane, oameni stÃ¢nd j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t="17683" b="26053"/>
          <a:stretch/>
        </p:blipFill>
        <p:spPr bwMode="auto">
          <a:xfrm>
            <a:off x="2327869" y="3986415"/>
            <a:ext cx="3815971" cy="23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8" y="2504970"/>
            <a:ext cx="2585546" cy="1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66" y="1738990"/>
            <a:ext cx="1335140" cy="159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91" y="1835861"/>
            <a:ext cx="1071055" cy="1435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66" y="173899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Agenti Cicloplegici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Midriatice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Oftalmopediatrie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Tropicamida 0,5 %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Tropicamida 1 %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Cyclopentolat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 de ochi: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Papila Nervului Optic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Vase retiniene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Macula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0818"/>
          <a:stretch/>
        </p:blipFill>
        <p:spPr>
          <a:xfrm>
            <a:off x="6279833" y="1835860"/>
            <a:ext cx="5496531" cy="4231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305" y="3367946"/>
            <a:ext cx="2699002" cy="26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67383"/>
              </p:ext>
            </p:extLst>
          </p:nvPr>
        </p:nvGraphicFramePr>
        <p:xfrm>
          <a:off x="653145" y="1619553"/>
          <a:ext cx="10900226" cy="3541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013"/>
                <a:gridCol w="809871"/>
                <a:gridCol w="629028"/>
                <a:gridCol w="828457"/>
                <a:gridCol w="741250"/>
                <a:gridCol w="842992"/>
                <a:gridCol w="755785"/>
                <a:gridCol w="730945"/>
                <a:gridCol w="841828"/>
                <a:gridCol w="789050"/>
                <a:gridCol w="777592"/>
                <a:gridCol w="1031415"/>
              </a:tblGrid>
              <a:tr h="536479">
                <a:tc>
                  <a:txBody>
                    <a:bodyPr/>
                    <a:lstStyle/>
                    <a:p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</a:t>
                      </a: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829">
                <a:tc>
                  <a:txBody>
                    <a:bodyPr/>
                    <a:lstStyle/>
                    <a:p>
                      <a:r>
                        <a:rPr lang="ro-RO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 nascut prematur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</a:p>
                    <a:p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31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o-RO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o-RO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31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o-RO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o-RO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31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o-RO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ro-RO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7830" y="5281409"/>
            <a:ext cx="11030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externa;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Motilitate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Hirschberg 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Retiniana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PM/ PR: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CT: Cover Test; ACT: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Tests alternant 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Acuity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automatizate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Plusoptix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Refractometrie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443" y="2060111"/>
            <a:ext cx="110761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https://www.euscreen.org/vision-screening-country-reports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the ophthalmological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newborns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Wasilewski,1 Rommel J. Zago,1 Anne M. C.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Bardal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Preventive Services Task Force Vision screening in children aged 6 months to 5 years. US Preventive Services Task Force Recommendation Statement. JAMA. 2017;318(9):836–844.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10.1001/jama.2017.11260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Jonas DE,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HR, Wallace IF et al. Vision Screening in Children Ages 6 Months to 5 Years: A Systematic Review for the U.S. Preventive Services Task Force. [Internet]. Rockville (MD): Agency for Healthcare Research and Quality (US); 2017. (Evidence Synthesis, No. 153) https://www.ncbi.nlm.nih.gov/books/NBK487841/?report=reader. Accessed June 6, 2022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Learning disabilities, dyslexia, and vision: a subject review. Committee on Children with Disabilities, American Academy of Pediatrics (AAP) and American Academy of Ophthalmology (AAO), American Association of Pediatric Ophthalmology and Strabismus (AAPOS). Pediatrics.1998; 102:1217-1219.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pPr algn="r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multumesc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o-RO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25" y="1639567"/>
            <a:ext cx="11509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principal al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examinarii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0-7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afectiunilor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potential de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Scadere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ermanenta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Acuitatii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corectarea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Principalele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afectiuni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evaluate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iciile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refractie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trabismul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Retinopatia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Prematuritatea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Diagnosticarea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precoce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riscul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Ambliopie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570" y="1487291"/>
            <a:ext cx="114237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Conform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ecensământului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are 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330 668 persoane,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75 533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0-4 ani – 16.688,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18.841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20.324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19.680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screening EUSCREEN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desfasurat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2017-2021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efectuare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compararea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screening visual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auditiv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model cost-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eficienta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7322430"/>
              </p:ext>
            </p:extLst>
          </p:nvPr>
        </p:nvGraphicFramePr>
        <p:xfrm>
          <a:off x="8183184" y="1717923"/>
          <a:ext cx="3482110" cy="393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70" y="5441093"/>
            <a:ext cx="381033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8897" y="1780139"/>
            <a:ext cx="90338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Nou Nascutului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Anamneză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Refracția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Binoculară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Ocular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Motilitatea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Oculară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Fundului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568675" y="2785825"/>
            <a:ext cx="367167" cy="2779966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8936" y="3625268"/>
            <a:ext cx="3310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Monoculară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Binoculară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882" y="3119778"/>
            <a:ext cx="1942228" cy="3100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570" y="1590953"/>
            <a:ext cx="10179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Nou Nascutului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Anamneza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Principala indicatie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Prematuritatea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nfectii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intrauterine,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reeclamsia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reutate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mica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Istoric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familial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afectiuni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nascutii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prematuri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oftalmologi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ectiile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neonatologie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Vascularizarea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16-a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gestaţie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vaselor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pornind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atingând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serrata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32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gestaţie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40-42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gestaţie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8807" y="1530386"/>
            <a:ext cx="9878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PROGRAMUL NAŢIONAL DE SĂNĂTATE A FEMEII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  COPILULUI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606" y="1992051"/>
            <a:ext cx="11203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complicaţiilor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retinopatiei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prematuritate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neonatal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laserterapie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dispensarizarea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nascutilor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premature.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280" y="2832125"/>
            <a:ext cx="111342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depistarea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retinopatie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prematuritate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oftalmoscopie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screening 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retinopatiei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prematuritate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aserterapia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screening; 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onitorizarea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VG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34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2000g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VG &gt; 34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2000 g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perinatali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hipoxie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naştere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detresă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respiratorie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nounăscutului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oxigenoterapie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FiO2 &gt; 40%,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ventilaţie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hemoragie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intraventriculară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hiperbilirubinemie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prelungit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sepsis neonatal,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enterocolită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necrozantă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69" y="1686425"/>
            <a:ext cx="4833485" cy="4574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4" y="1686425"/>
            <a:ext cx="4931408" cy="32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6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790" y="1595021"/>
            <a:ext cx="115227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 Nascutului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Acuitatea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Acuitatea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Fixarea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Stimulilor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Fixatie Centrala, Constanta si Mentinuta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it-IT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de Evaluare a AV in functie de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Varsta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0-6/12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luni: Stimuli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luminosi; Jucarii</a:t>
            </a:r>
          </a:p>
          <a:p>
            <a:pPr lvl="0"/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6/12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 la 2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ani: Stimuli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luminosi, Jucarii, Cartonase Teller,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Allen</a:t>
            </a:r>
            <a:endParaRPr lang="it-IT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Abilitatea fiecarui ochi de a fixa stimulii </a:t>
            </a:r>
          </a:p>
          <a:p>
            <a:pPr lvl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Fixatie Centrala, Constanta si Mentinuta.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Centrala = fixatie foveala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Constanta = fara miscari nistagniforme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Mentinerea fixatiei = abilitatea fiecarui ochi de a mentine fixatia la disociere (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monocular, 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binocular)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it-IT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79" r="13699"/>
          <a:stretch/>
        </p:blipFill>
        <p:spPr>
          <a:xfrm>
            <a:off x="9033165" y="2789341"/>
            <a:ext cx="2641600" cy="28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 smtClean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smtClean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01" y="1720795"/>
            <a:ext cx="86753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Oftalmologica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 Nascutului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schimbarea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directiei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propagare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razelor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luminoase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traversarea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mediilor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transparente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refringente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globului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ocular.</a:t>
            </a:r>
            <a:r>
              <a:rPr lang="en-US" sz="4000" spc="-5" dirty="0">
                <a:latin typeface="French Script MT" panose="03020402040607040605" pitchFamily="66" charset="0"/>
              </a:rPr>
              <a:t/>
            </a:r>
            <a:br>
              <a:rPr lang="en-US" sz="4000" spc="-5" dirty="0">
                <a:latin typeface="French Script MT" panose="03020402040607040605" pitchFamily="66" charset="0"/>
              </a:rPr>
            </a:b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Mediile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refringente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transparente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umoarea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apoasa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cristalin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vitros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care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dioptrul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ocular. </a:t>
            </a:r>
            <a:b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refringenta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60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dioptrii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care 45 </a:t>
            </a:r>
            <a:endParaRPr lang="en-US" sz="24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de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de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cristalin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AutokeratoRefractometrie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portabila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Skiascopie</a:t>
            </a:r>
            <a:endParaRPr lang="en-US" sz="24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Cicloplegia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paralizie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mușchiului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ocular,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acomodatiei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Cicloplegici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Midriatice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Oftalmopediatrie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Tropicamida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Tropicamida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Cyclopentolat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10715" y="3534966"/>
            <a:ext cx="3370766" cy="24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1079</Words>
  <Application>Microsoft Office PowerPoint</Application>
  <PresentationFormat>Widescreen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French Script MT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Doctor Diana</cp:lastModifiedBy>
  <cp:revision>60</cp:revision>
  <dcterms:created xsi:type="dcterms:W3CDTF">2023-10-25T07:09:48Z</dcterms:created>
  <dcterms:modified xsi:type="dcterms:W3CDTF">2023-11-22T05:57:27Z</dcterms:modified>
</cp:coreProperties>
</file>