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656" autoAdjust="0"/>
  </p:normalViewPr>
  <p:slideViewPr>
    <p:cSldViewPr snapToGrid="0">
      <p:cViewPr varScale="1">
        <p:scale>
          <a:sx n="104" d="100"/>
          <a:sy n="104" d="100"/>
        </p:scale>
        <p:origin x="114" y="18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9461C8-E445-41EC-890F-B9A583AE7A6E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997913-8221-4B71-B92F-8D0E8B4CEE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5119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it-IT" sz="1400">
                <a:solidFill>
                  <a:schemeClr val="accent1">
                    <a:lumMod val="75000"/>
                  </a:schemeClr>
                </a:solidFill>
              </a:rPr>
              <a:t>Parteneriat pentru un viitor mai bun</a:t>
            </a:r>
            <a:r>
              <a:rPr lang="it-IT">
                <a:solidFill>
                  <a:schemeClr val="accent1">
                    <a:lumMod val="75000"/>
                  </a:schemeClr>
                </a:solidFill>
              </a:rPr>
              <a:t>                                                                                </a:t>
            </a:r>
            <a:r>
              <a:rPr lang="it-IT" sz="1400" b="1">
                <a:solidFill>
                  <a:schemeClr val="accent1">
                    <a:lumMod val="75000"/>
                  </a:schemeClr>
                </a:solidFill>
              </a:rPr>
              <a:t>www.interreg-rohu.eu</a:t>
            </a:r>
            <a:endParaRPr lang="en-US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4628167"/>
      </p:ext>
    </p:extLst>
  </p:cSld>
  <p:clrMapOvr>
    <a:masterClrMapping/>
  </p:clrMapOvr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it-IT" sz="1400">
                <a:solidFill>
                  <a:schemeClr val="accent1">
                    <a:lumMod val="75000"/>
                  </a:schemeClr>
                </a:solidFill>
              </a:rPr>
              <a:t>Parteneriat pentru un viitor mai bun</a:t>
            </a:r>
            <a:r>
              <a:rPr lang="it-IT">
                <a:solidFill>
                  <a:schemeClr val="accent1">
                    <a:lumMod val="75000"/>
                  </a:schemeClr>
                </a:solidFill>
              </a:rPr>
              <a:t>                                                                                </a:t>
            </a:r>
            <a:r>
              <a:rPr lang="it-IT" sz="1400" b="1">
                <a:solidFill>
                  <a:schemeClr val="accent1">
                    <a:lumMod val="75000"/>
                  </a:schemeClr>
                </a:solidFill>
              </a:rPr>
              <a:t>www.interreg-rohu.eu</a:t>
            </a:r>
            <a:endParaRPr lang="en-US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0383641"/>
      </p:ext>
    </p:extLst>
  </p:cSld>
  <p:clrMapOvr>
    <a:masterClrMapping/>
  </p:clrMapOvr>
  <p:hf sldNum="0"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it-IT" sz="1400">
                <a:solidFill>
                  <a:schemeClr val="accent1">
                    <a:lumMod val="75000"/>
                  </a:schemeClr>
                </a:solidFill>
              </a:rPr>
              <a:t>Parteneriat pentru un viitor mai bun</a:t>
            </a:r>
            <a:r>
              <a:rPr lang="it-IT">
                <a:solidFill>
                  <a:schemeClr val="accent1">
                    <a:lumMod val="75000"/>
                  </a:schemeClr>
                </a:solidFill>
              </a:rPr>
              <a:t>                                                                                </a:t>
            </a:r>
            <a:r>
              <a:rPr lang="it-IT" sz="1400" b="1">
                <a:solidFill>
                  <a:schemeClr val="accent1">
                    <a:lumMod val="75000"/>
                  </a:schemeClr>
                </a:solidFill>
              </a:rPr>
              <a:t>www.interreg-rohu.eu</a:t>
            </a:r>
            <a:endParaRPr lang="en-US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4988875"/>
      </p:ext>
    </p:extLst>
  </p:cSld>
  <p:clrMapOvr>
    <a:masterClrMapping/>
  </p:clrMapOvr>
  <p:hf sldNum="0"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0D661EF5-820E-4A67-9509-B5615A17C0C5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41570" y="6292104"/>
            <a:ext cx="11804541" cy="365125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it-IT" sz="1400" dirty="0">
                <a:solidFill>
                  <a:schemeClr val="accent1">
                    <a:lumMod val="75000"/>
                  </a:schemeClr>
                </a:solidFill>
              </a:rPr>
              <a:t>Parteneriat pentru un viitor mai bun</a:t>
            </a:r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                                                                                </a:t>
            </a:r>
            <a:r>
              <a:rPr lang="it-IT" sz="1400" b="1" dirty="0">
                <a:solidFill>
                  <a:schemeClr val="accent1">
                    <a:lumMod val="75000"/>
                  </a:schemeClr>
                </a:solidFill>
              </a:rPr>
              <a:t>www.interreg-rohu.eu</a:t>
            </a:r>
            <a:endParaRPr lang="en-US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0E5EC42-C0D6-40C0-AEC1-EAD209EA0D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1570" y="290982"/>
            <a:ext cx="4562661" cy="793368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E31ED9C7-8D4E-4124-990E-9238725323E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09485" y="241710"/>
            <a:ext cx="1959425" cy="54556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4B60E56-07E1-4BC5-A496-3F0F72362DF2}"/>
              </a:ext>
            </a:extLst>
          </p:cNvPr>
          <p:cNvSpPr txBox="1"/>
          <p:nvPr userDrawn="1"/>
        </p:nvSpPr>
        <p:spPr>
          <a:xfrm>
            <a:off x="9733159" y="1276970"/>
            <a:ext cx="203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Satu Mare</a:t>
            </a:r>
          </a:p>
          <a:p>
            <a:pPr algn="r"/>
            <a:r>
              <a:rPr lang="fr-FR" sz="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27-28 </a:t>
            </a:r>
            <a:r>
              <a:rPr lang="fr-FR" sz="9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octombrie</a:t>
            </a:r>
            <a:r>
              <a:rPr lang="fr-FR" sz="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2023</a:t>
            </a:r>
            <a:endParaRPr lang="en-US" sz="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A253B4-D80A-44CF-849E-50B7DB9287C0}"/>
              </a:ext>
            </a:extLst>
          </p:cNvPr>
          <p:cNvSpPr txBox="1"/>
          <p:nvPr userDrawn="1"/>
        </p:nvSpPr>
        <p:spPr>
          <a:xfrm>
            <a:off x="1090864" y="1300380"/>
            <a:ext cx="31121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ROcHUs</a:t>
            </a:r>
            <a:r>
              <a:rPr lang="en-US" sz="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–Care for health in Satu Mare and </a:t>
            </a:r>
          </a:p>
          <a:p>
            <a:r>
              <a:rPr lang="en-US" sz="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Szabolcs-Szatmár-Bereg</a:t>
            </a:r>
            <a:r>
              <a:rPr lang="en-US" sz="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counties </a:t>
            </a:r>
            <a:r>
              <a:rPr lang="en-US" sz="8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ROHU 457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AB3D8CE-C534-42FF-A82C-EEA388EFA26E}"/>
              </a:ext>
            </a:extLst>
          </p:cNvPr>
          <p:cNvCxnSpPr>
            <a:cxnSpLocks/>
          </p:cNvCxnSpPr>
          <p:nvPr userDrawn="1"/>
        </p:nvCxnSpPr>
        <p:spPr>
          <a:xfrm>
            <a:off x="314633" y="1732547"/>
            <a:ext cx="1164139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F3AA658-ECDC-443A-BB8F-5D99E30302D2}"/>
              </a:ext>
            </a:extLst>
          </p:cNvPr>
          <p:cNvCxnSpPr>
            <a:cxnSpLocks/>
          </p:cNvCxnSpPr>
          <p:nvPr userDrawn="1"/>
        </p:nvCxnSpPr>
        <p:spPr>
          <a:xfrm>
            <a:off x="241570" y="6300124"/>
            <a:ext cx="1180454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20453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it-IT" sz="1400">
                <a:solidFill>
                  <a:schemeClr val="accent1">
                    <a:lumMod val="75000"/>
                  </a:schemeClr>
                </a:solidFill>
              </a:rPr>
              <a:t>Parteneriat pentru un viitor mai bun</a:t>
            </a:r>
            <a:r>
              <a:rPr lang="it-IT">
                <a:solidFill>
                  <a:schemeClr val="accent1">
                    <a:lumMod val="75000"/>
                  </a:schemeClr>
                </a:solidFill>
              </a:rPr>
              <a:t>                                                                                </a:t>
            </a:r>
            <a:r>
              <a:rPr lang="it-IT" sz="1400" b="1">
                <a:solidFill>
                  <a:schemeClr val="accent1">
                    <a:lumMod val="75000"/>
                  </a:schemeClr>
                </a:solidFill>
              </a:rPr>
              <a:t>www.interreg-rohu.eu</a:t>
            </a:r>
            <a:endParaRPr lang="en-US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521412"/>
      </p:ext>
    </p:extLst>
  </p:cSld>
  <p:clrMapOvr>
    <a:masterClrMapping/>
  </p:clrMapOvr>
  <p:hf sldNum="0"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it-IT" sz="1400">
                <a:solidFill>
                  <a:schemeClr val="accent1">
                    <a:lumMod val="75000"/>
                  </a:schemeClr>
                </a:solidFill>
              </a:rPr>
              <a:t>Parteneriat pentru un viitor mai bun</a:t>
            </a:r>
            <a:r>
              <a:rPr lang="it-IT">
                <a:solidFill>
                  <a:schemeClr val="accent1">
                    <a:lumMod val="75000"/>
                  </a:schemeClr>
                </a:solidFill>
              </a:rPr>
              <a:t>                                                                                </a:t>
            </a:r>
            <a:r>
              <a:rPr lang="it-IT" sz="1400" b="1">
                <a:solidFill>
                  <a:schemeClr val="accent1">
                    <a:lumMod val="75000"/>
                  </a:schemeClr>
                </a:solidFill>
              </a:rPr>
              <a:t>www.interreg-rohu.eu</a:t>
            </a:r>
            <a:endParaRPr lang="en-US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884371"/>
      </p:ext>
    </p:extLst>
  </p:cSld>
  <p:clrMapOvr>
    <a:masterClrMapping/>
  </p:clrMapOvr>
  <p:hf sldNum="0"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it-IT" sz="1400">
                <a:solidFill>
                  <a:schemeClr val="accent1">
                    <a:lumMod val="75000"/>
                  </a:schemeClr>
                </a:solidFill>
              </a:rPr>
              <a:t>Parteneriat pentru un viitor mai bun</a:t>
            </a:r>
            <a:r>
              <a:rPr lang="it-IT">
                <a:solidFill>
                  <a:schemeClr val="accent1">
                    <a:lumMod val="75000"/>
                  </a:schemeClr>
                </a:solidFill>
              </a:rPr>
              <a:t>                                                                                </a:t>
            </a:r>
            <a:r>
              <a:rPr lang="it-IT" sz="1400" b="1">
                <a:solidFill>
                  <a:schemeClr val="accent1">
                    <a:lumMod val="75000"/>
                  </a:schemeClr>
                </a:solidFill>
              </a:rPr>
              <a:t>www.interreg-rohu.eu</a:t>
            </a:r>
            <a:endParaRPr lang="en-US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2005090"/>
      </p:ext>
    </p:extLst>
  </p:cSld>
  <p:clrMapOvr>
    <a:masterClrMapping/>
  </p:clrMapOvr>
  <p:hf sldNum="0"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it-IT" sz="1400">
                <a:solidFill>
                  <a:schemeClr val="accent1">
                    <a:lumMod val="75000"/>
                  </a:schemeClr>
                </a:solidFill>
              </a:rPr>
              <a:t>Parteneriat pentru un viitor mai bun</a:t>
            </a:r>
            <a:r>
              <a:rPr lang="it-IT">
                <a:solidFill>
                  <a:schemeClr val="accent1">
                    <a:lumMod val="75000"/>
                  </a:schemeClr>
                </a:solidFill>
              </a:rPr>
              <a:t>                                                                                </a:t>
            </a:r>
            <a:r>
              <a:rPr lang="it-IT" sz="1400" b="1">
                <a:solidFill>
                  <a:schemeClr val="accent1">
                    <a:lumMod val="75000"/>
                  </a:schemeClr>
                </a:solidFill>
              </a:rPr>
              <a:t>www.interreg-rohu.eu</a:t>
            </a:r>
            <a:endParaRPr lang="en-US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7387640"/>
      </p:ext>
    </p:extLst>
  </p:cSld>
  <p:clrMapOvr>
    <a:masterClrMapping/>
  </p:clrMapOvr>
  <p:hf sldNum="0"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it-IT" sz="1400">
                <a:solidFill>
                  <a:schemeClr val="accent1">
                    <a:lumMod val="75000"/>
                  </a:schemeClr>
                </a:solidFill>
              </a:rPr>
              <a:t>Parteneriat pentru un viitor mai bun</a:t>
            </a:r>
            <a:r>
              <a:rPr lang="it-IT">
                <a:solidFill>
                  <a:schemeClr val="accent1">
                    <a:lumMod val="75000"/>
                  </a:schemeClr>
                </a:solidFill>
              </a:rPr>
              <a:t>                                                                                </a:t>
            </a:r>
            <a:r>
              <a:rPr lang="it-IT" sz="1400" b="1">
                <a:solidFill>
                  <a:schemeClr val="accent1">
                    <a:lumMod val="75000"/>
                  </a:schemeClr>
                </a:solidFill>
              </a:rPr>
              <a:t>www.interreg-rohu.eu</a:t>
            </a:r>
            <a:endParaRPr lang="en-US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31476"/>
      </p:ext>
    </p:extLst>
  </p:cSld>
  <p:clrMapOvr>
    <a:masterClrMapping/>
  </p:clrMapOvr>
  <p:hf sldNum="0"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10/26/2023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it-IT" sz="1400">
                <a:solidFill>
                  <a:schemeClr val="accent1">
                    <a:lumMod val="75000"/>
                  </a:schemeClr>
                </a:solidFill>
              </a:rPr>
              <a:t>Parteneriat pentru un viitor mai bun</a:t>
            </a:r>
            <a:r>
              <a:rPr lang="it-IT">
                <a:solidFill>
                  <a:schemeClr val="accent1">
                    <a:lumMod val="75000"/>
                  </a:schemeClr>
                </a:solidFill>
              </a:rPr>
              <a:t>                                                                                </a:t>
            </a:r>
            <a:r>
              <a:rPr lang="it-IT" sz="1400" b="1">
                <a:solidFill>
                  <a:schemeClr val="accent1">
                    <a:lumMod val="75000"/>
                  </a:schemeClr>
                </a:solidFill>
              </a:rPr>
              <a:t>www.interreg-rohu.eu</a:t>
            </a:r>
            <a:endParaRPr lang="en-US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5731795"/>
      </p:ext>
    </p:extLst>
  </p:cSld>
  <p:clrMapOvr>
    <a:masterClrMapping/>
  </p:clrMapOvr>
  <p:hf sldNum="0"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it-IT" sz="1400">
                <a:solidFill>
                  <a:schemeClr val="accent1">
                    <a:lumMod val="75000"/>
                  </a:schemeClr>
                </a:solidFill>
              </a:rPr>
              <a:t>Parteneriat pentru un viitor mai bun</a:t>
            </a:r>
            <a:r>
              <a:rPr lang="it-IT">
                <a:solidFill>
                  <a:schemeClr val="accent1">
                    <a:lumMod val="75000"/>
                  </a:schemeClr>
                </a:solidFill>
              </a:rPr>
              <a:t>                                                                                </a:t>
            </a:r>
            <a:r>
              <a:rPr lang="it-IT" sz="1400" b="1">
                <a:solidFill>
                  <a:schemeClr val="accent1">
                    <a:lumMod val="75000"/>
                  </a:schemeClr>
                </a:solidFill>
              </a:rPr>
              <a:t>www.interreg-rohu.eu</a:t>
            </a:r>
            <a:endParaRPr lang="en-US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9698612"/>
      </p:ext>
    </p:extLst>
  </p:cSld>
  <p:clrMapOvr>
    <a:masterClrMapping/>
  </p:clrMapOvr>
  <p:hf sldNum="0"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it-IT" sz="1400">
                <a:solidFill>
                  <a:schemeClr val="accent1">
                    <a:lumMod val="75000"/>
                  </a:schemeClr>
                </a:solidFill>
              </a:rPr>
              <a:t>Parteneriat pentru un viitor mai bun</a:t>
            </a:r>
            <a:r>
              <a:rPr lang="it-IT">
                <a:solidFill>
                  <a:schemeClr val="accent1">
                    <a:lumMod val="75000"/>
                  </a:schemeClr>
                </a:solidFill>
              </a:rPr>
              <a:t>                                                                                </a:t>
            </a:r>
            <a:r>
              <a:rPr lang="it-IT" sz="1400" b="1">
                <a:solidFill>
                  <a:schemeClr val="accent1">
                    <a:lumMod val="75000"/>
                  </a:schemeClr>
                </a:solidFill>
              </a:rPr>
              <a:t>www.interreg-rohu.eu</a:t>
            </a:r>
            <a:endParaRPr lang="en-US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741157"/>
      </p:ext>
    </p:extLst>
  </p:cSld>
  <p:clrMapOvr>
    <a:masterClrMapping/>
  </p:clrMapOvr>
  <p:hf sldNum="0"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10/26/2023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r>
              <a:rPr lang="it-IT" sz="1400">
                <a:solidFill>
                  <a:schemeClr val="accent1">
                    <a:lumMod val="75000"/>
                  </a:schemeClr>
                </a:solidFill>
              </a:rPr>
              <a:t>Parteneriat pentru un viitor mai bun</a:t>
            </a:r>
            <a:r>
              <a:rPr lang="it-IT">
                <a:solidFill>
                  <a:schemeClr val="accent1">
                    <a:lumMod val="75000"/>
                  </a:schemeClr>
                </a:solidFill>
              </a:rPr>
              <a:t>                                                                                </a:t>
            </a:r>
            <a:r>
              <a:rPr lang="it-IT" sz="1400" b="1">
                <a:solidFill>
                  <a:schemeClr val="accent1">
                    <a:lumMod val="75000"/>
                  </a:schemeClr>
                </a:solidFill>
              </a:rPr>
              <a:t>www.interreg-rohu.eu</a:t>
            </a:r>
            <a:endParaRPr lang="en-US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B970B7E-18E0-4200-8F52-9C62637514E0}"/>
              </a:ext>
            </a:extLst>
          </p:cNvPr>
          <p:cNvSpPr txBox="1">
            <a:spLocks/>
          </p:cNvSpPr>
          <p:nvPr userDrawn="1"/>
        </p:nvSpPr>
        <p:spPr>
          <a:xfrm>
            <a:off x="4295085" y="1300381"/>
            <a:ext cx="7387771" cy="365125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CONFERINȚA PROFESIONALĂ CALITATEA ŞI SIGURANŢA </a:t>
            </a:r>
            <a:br>
              <a:rPr lang="en-US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ÎNGRIJIRILOR CHIRURGICALE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EAE9C24-5C08-4F67-929D-A3021FCBC624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241570" y="290982"/>
            <a:ext cx="4562661" cy="79336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87E0C652-5CAB-4C53-A05F-34F6264CB29A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709485" y="241710"/>
            <a:ext cx="1959425" cy="54556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277A7B6-C3F2-4092-BFBC-41A99B0BA658}"/>
              </a:ext>
            </a:extLst>
          </p:cNvPr>
          <p:cNvSpPr txBox="1"/>
          <p:nvPr userDrawn="1"/>
        </p:nvSpPr>
        <p:spPr>
          <a:xfrm>
            <a:off x="9733159" y="1276970"/>
            <a:ext cx="203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Satu Mare</a:t>
            </a:r>
          </a:p>
          <a:p>
            <a:pPr algn="r"/>
            <a:r>
              <a:rPr lang="fr-FR" sz="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27-28 </a:t>
            </a:r>
            <a:r>
              <a:rPr lang="fr-FR" sz="9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octombrie</a:t>
            </a:r>
            <a:r>
              <a:rPr lang="fr-FR" sz="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2023</a:t>
            </a:r>
            <a:endParaRPr lang="en-US" sz="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E797F6F-9A08-423F-8616-0A8EE0092302}"/>
              </a:ext>
            </a:extLst>
          </p:cNvPr>
          <p:cNvSpPr txBox="1"/>
          <p:nvPr userDrawn="1"/>
        </p:nvSpPr>
        <p:spPr>
          <a:xfrm>
            <a:off x="1090864" y="1300380"/>
            <a:ext cx="31121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ROcHUs</a:t>
            </a:r>
            <a:r>
              <a:rPr lang="en-US" sz="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–Care for health in Satu Mare and </a:t>
            </a:r>
          </a:p>
          <a:p>
            <a:r>
              <a:rPr lang="en-US" sz="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Szabolcs-Szatmár-Bereg</a:t>
            </a:r>
            <a:r>
              <a:rPr lang="en-US" sz="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counties </a:t>
            </a:r>
            <a:r>
              <a:rPr lang="en-US" sz="8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ROHU 457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3D09C9F-BD5A-419A-A9A1-CFA4A5E2C27D}"/>
              </a:ext>
            </a:extLst>
          </p:cNvPr>
          <p:cNvCxnSpPr>
            <a:cxnSpLocks/>
          </p:cNvCxnSpPr>
          <p:nvPr userDrawn="1"/>
        </p:nvCxnSpPr>
        <p:spPr>
          <a:xfrm>
            <a:off x="314633" y="1732547"/>
            <a:ext cx="1164139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0F90299-3E63-4565-8C4B-033E9D0C8EF8}"/>
              </a:ext>
            </a:extLst>
          </p:cNvPr>
          <p:cNvCxnSpPr>
            <a:cxnSpLocks/>
          </p:cNvCxnSpPr>
          <p:nvPr userDrawn="1"/>
        </p:nvCxnSpPr>
        <p:spPr>
          <a:xfrm>
            <a:off x="241570" y="6300124"/>
            <a:ext cx="1180454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2529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04964F-6EF6-4F3C-9890-E16C231B4650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79822" y="6292104"/>
            <a:ext cx="11777707" cy="365125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it-IT" sz="1400" dirty="0">
                <a:solidFill>
                  <a:schemeClr val="accent1">
                    <a:lumMod val="75000"/>
                  </a:schemeClr>
                </a:solidFill>
              </a:rPr>
              <a:t>Parteneriat pentru un viitor mai bun</a:t>
            </a:r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                                                                                                   </a:t>
            </a:r>
            <a:r>
              <a:rPr lang="ro-RO" dirty="0">
                <a:solidFill>
                  <a:schemeClr val="accent1">
                    <a:lumMod val="75000"/>
                  </a:schemeClr>
                </a:solidFill>
              </a:rPr>
              <a:t>                                                                                                            </a:t>
            </a:r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it-IT" sz="1400" b="1" dirty="0">
                <a:solidFill>
                  <a:schemeClr val="accent1">
                    <a:lumMod val="75000"/>
                  </a:schemeClr>
                </a:solidFill>
              </a:rPr>
              <a:t>www.interreg-rohu.eu</a:t>
            </a:r>
            <a:endParaRPr lang="en-US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6A9977-3E3E-4CAC-A315-F1DB20EC5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8077" y="311031"/>
            <a:ext cx="3421996" cy="793368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E78992C2-31F4-4578-9897-E7D4471DE1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06114" y="241710"/>
            <a:ext cx="1469569" cy="54556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83D5885-173D-46A5-BE04-43B8747D61D5}"/>
              </a:ext>
            </a:extLst>
          </p:cNvPr>
          <p:cNvSpPr txBox="1"/>
          <p:nvPr/>
        </p:nvSpPr>
        <p:spPr>
          <a:xfrm>
            <a:off x="8823869" y="127697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Satu Mare</a:t>
            </a:r>
          </a:p>
          <a:p>
            <a:pPr algn="r"/>
            <a:r>
              <a:rPr lang="fr-FR" sz="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27-28 </a:t>
            </a:r>
            <a:r>
              <a:rPr lang="fr-FR" sz="9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octombrie</a:t>
            </a:r>
            <a:r>
              <a:rPr lang="fr-FR" sz="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2023</a:t>
            </a:r>
            <a:endParaRPr lang="en-US" sz="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8509BC-1CBA-4124-AB57-E8E7070A7E06}"/>
              </a:ext>
            </a:extLst>
          </p:cNvPr>
          <p:cNvSpPr txBox="1"/>
          <p:nvPr/>
        </p:nvSpPr>
        <p:spPr>
          <a:xfrm>
            <a:off x="2342148" y="1300380"/>
            <a:ext cx="23341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ROcHUs</a:t>
            </a:r>
            <a:r>
              <a:rPr lang="en-US" sz="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–Care for health in Satu Mare and </a:t>
            </a:r>
          </a:p>
          <a:p>
            <a:r>
              <a:rPr lang="en-US" sz="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Szabolcs-Szatmár-Bereg</a:t>
            </a:r>
            <a:r>
              <a:rPr lang="en-US" sz="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counties </a:t>
            </a:r>
            <a:r>
              <a:rPr lang="en-US" sz="8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ROHU 457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DE92DF5-FE4D-43C8-A517-ACB8226D6501}"/>
              </a:ext>
            </a:extLst>
          </p:cNvPr>
          <p:cNvCxnSpPr/>
          <p:nvPr/>
        </p:nvCxnSpPr>
        <p:spPr>
          <a:xfrm>
            <a:off x="2470484" y="1732547"/>
            <a:ext cx="780519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5622FB5-551B-4AF2-B21C-ECF78FDA2C89}"/>
              </a:ext>
            </a:extLst>
          </p:cNvPr>
          <p:cNvCxnSpPr/>
          <p:nvPr/>
        </p:nvCxnSpPr>
        <p:spPr>
          <a:xfrm>
            <a:off x="2470484" y="6300124"/>
            <a:ext cx="780519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ubtitle 2">
            <a:extLst>
              <a:ext uri="{FF2B5EF4-FFF2-40B4-BE49-F238E27FC236}">
                <a16:creationId xmlns:a16="http://schemas.microsoft.com/office/drawing/2014/main" id="{8051F8E5-85A2-4ED3-9F0D-8176F017BA4E}"/>
              </a:ext>
            </a:extLst>
          </p:cNvPr>
          <p:cNvSpPr txBox="1">
            <a:spLocks/>
          </p:cNvSpPr>
          <p:nvPr/>
        </p:nvSpPr>
        <p:spPr>
          <a:xfrm>
            <a:off x="3667125" y="4876800"/>
            <a:ext cx="7991475" cy="12564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kern="1200" cap="all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29DD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Ramona Marincas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29DD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kumimoji="0" lang="en-US" sz="1600" b="0" i="0" u="none" strike="noStrike" kern="1200" cap="all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Asistent</a:t>
            </a:r>
            <a: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medical </a:t>
            </a:r>
            <a:r>
              <a:rPr kumimoji="0" lang="en-US" sz="1600" b="0" i="0" u="none" strike="noStrike" kern="1200" cap="all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licentiat</a:t>
            </a:r>
            <a: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, COMPARTIMENT CPIAAM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29DD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 dirty="0">
                <a:solidFill>
                  <a:schemeClr val="tx1"/>
                </a:solidFill>
                <a:latin typeface="Gill Sans MT" panose="020B0502020104020203"/>
              </a:rPr>
              <a:t>SPITALUL JUDETEAN DE URGENTA SATU MARE</a:t>
            </a:r>
            <a:endParaRPr kumimoji="0" lang="en-US" sz="1600" b="0" i="0" u="none" strike="noStrike" kern="1200" cap="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29DD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endParaRPr kumimoji="0" lang="en-US" sz="1600" b="0" i="0" u="none" strike="noStrike" kern="1200" cap="all" spc="0" normalizeH="0" baseline="0" noProof="0" dirty="0">
              <a:ln>
                <a:noFill/>
              </a:ln>
              <a:solidFill>
                <a:srgbClr val="629DD1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67700C2-AB06-4314-A734-A6DACFA413FC}"/>
              </a:ext>
            </a:extLst>
          </p:cNvPr>
          <p:cNvSpPr txBox="1">
            <a:spLocks/>
          </p:cNvSpPr>
          <p:nvPr/>
        </p:nvSpPr>
        <p:spPr>
          <a:xfrm>
            <a:off x="665051" y="1725179"/>
            <a:ext cx="10993549" cy="2581275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all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Importanta</a:t>
            </a:r>
            <a:r>
              <a:rPr kumimoji="0" lang="en-US" sz="4000" b="0" i="0" u="none" strike="noStrike" kern="1200" cap="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 </a:t>
            </a:r>
            <a:br>
              <a:rPr kumimoji="0" lang="en-US" sz="4000" b="0" i="0" u="none" strike="noStrike" kern="1200" cap="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</a:br>
            <a:br>
              <a:rPr kumimoji="0" lang="en-US" sz="4000" b="0" i="0" u="none" strike="noStrike" kern="1200" cap="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</a:br>
            <a:r>
              <a:rPr kumimoji="0" lang="en-US" sz="4000" b="0" i="0" u="none" strike="noStrike" kern="1200" cap="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in </a:t>
            </a:r>
            <a:r>
              <a:rPr kumimoji="0" lang="en-US" sz="4000" b="0" i="0" u="none" strike="noStrike" kern="1200" cap="all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prevenirea</a:t>
            </a:r>
            <a:r>
              <a:rPr kumimoji="0" lang="en-US" sz="4000" b="0" i="0" u="none" strike="noStrike" kern="1200" cap="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 </a:t>
            </a:r>
            <a:br>
              <a:rPr kumimoji="0" lang="en-US" sz="4000" b="0" i="0" u="none" strike="noStrike" kern="1200" cap="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</a:br>
            <a:r>
              <a:rPr kumimoji="0" lang="en-US" sz="4000" b="0" i="0" u="none" strike="noStrike" kern="1200" cap="all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infectiei</a:t>
            </a:r>
            <a:r>
              <a:rPr kumimoji="0" lang="en-US" sz="4000" b="0" i="0" u="none" strike="noStrike" kern="1200" cap="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 de </a:t>
            </a:r>
            <a:r>
              <a:rPr kumimoji="0" lang="en-US" sz="4000" b="0" i="0" u="none" strike="noStrike" kern="1200" cap="all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plaga</a:t>
            </a:r>
            <a:r>
              <a:rPr kumimoji="0" lang="en-US" sz="4000" b="0" i="0" u="none" strike="noStrike" kern="1200" cap="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 </a:t>
            </a:r>
            <a:r>
              <a:rPr kumimoji="0" lang="en-US" sz="4000" b="0" i="0" u="none" strike="noStrike" kern="1200" cap="all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chirugicala</a:t>
            </a:r>
            <a:endParaRPr kumimoji="0" lang="en-US" sz="4000" b="0" i="0" u="none" strike="noStrike" kern="1200" cap="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 MT" panose="020B0502020104020203"/>
              <a:ea typeface="+mj-ea"/>
              <a:cs typeface="+mj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284278F-8FC8-41A5-910B-688B3D2568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822" y="2109996"/>
            <a:ext cx="4907705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2178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8F46570-03C0-45E8-8F42-25552DBFA81F}"/>
              </a:ext>
            </a:extLst>
          </p:cNvPr>
          <p:cNvSpPr txBox="1">
            <a:spLocks/>
          </p:cNvSpPr>
          <p:nvPr/>
        </p:nvSpPr>
        <p:spPr>
          <a:xfrm>
            <a:off x="504992" y="2182614"/>
            <a:ext cx="11029616" cy="1013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all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Interventia chirurgicala incepe de la sterilizare</a:t>
            </a:r>
            <a:endParaRPr kumimoji="0" lang="en-US" sz="2800" b="0" i="0" u="none" strike="noStrike" kern="1200" cap="all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Gill Sans MT" panose="020B0502020104020203"/>
              <a:ea typeface="+mj-ea"/>
              <a:cs typeface="+mj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0CFCD98-1FF5-4511-AFC3-E686C8646028}"/>
              </a:ext>
            </a:extLst>
          </p:cNvPr>
          <p:cNvSpPr txBox="1">
            <a:spLocks/>
          </p:cNvSpPr>
          <p:nvPr/>
        </p:nvSpPr>
        <p:spPr>
          <a:xfrm>
            <a:off x="504992" y="2182614"/>
            <a:ext cx="11029616" cy="1013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all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Interventia chirurgicala incepe de la sterilizare</a:t>
            </a:r>
            <a:endParaRPr kumimoji="0" lang="en-US" sz="2800" b="0" i="0" u="none" strike="noStrike" kern="1200" cap="all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Gill Sans MT" panose="020B0502020104020203"/>
              <a:ea typeface="+mj-ea"/>
              <a:cs typeface="+mj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0F85CC9-D1D6-44A8-BEDD-F7DC16D93B53}"/>
              </a:ext>
            </a:extLst>
          </p:cNvPr>
          <p:cNvSpPr txBox="1">
            <a:spLocks/>
          </p:cNvSpPr>
          <p:nvPr/>
        </p:nvSpPr>
        <p:spPr>
          <a:xfrm>
            <a:off x="143043" y="1250524"/>
            <a:ext cx="11029616" cy="1013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all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Interventia</a:t>
            </a:r>
            <a:r>
              <a:rPr kumimoji="0" lang="en-US" sz="2800" b="0" i="0" u="none" strike="noStrike" kern="1200" cap="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 </a:t>
            </a:r>
            <a:r>
              <a:rPr kumimoji="0" lang="en-US" sz="2800" b="0" i="0" u="none" strike="noStrike" kern="1200" cap="all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chirurgicala</a:t>
            </a:r>
            <a:r>
              <a:rPr kumimoji="0" lang="en-US" sz="2800" b="0" i="0" u="none" strike="noStrike" kern="1200" cap="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 </a:t>
            </a:r>
            <a:r>
              <a:rPr kumimoji="0" lang="en-US" sz="2800" b="0" i="0" u="none" strike="noStrike" kern="1200" cap="all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incepe</a:t>
            </a:r>
            <a:r>
              <a:rPr kumimoji="0" lang="en-US" sz="2800" b="0" i="0" u="none" strike="noStrike" kern="1200" cap="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 de la </a:t>
            </a:r>
            <a:r>
              <a:rPr kumimoji="0" lang="en-US" sz="2800" b="0" i="0" u="none" strike="noStrike" kern="1200" cap="all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sterilizare</a:t>
            </a:r>
            <a:endParaRPr kumimoji="0" lang="en-US" sz="2800" b="0" i="0" u="none" strike="noStrike" kern="1200" cap="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 MT" panose="020B0502020104020203"/>
              <a:ea typeface="+mj-ea"/>
              <a:cs typeface="+mj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4B21B2-87B7-4DC1-84BF-FC43F79F1B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043" y="2523079"/>
            <a:ext cx="5809992" cy="37432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D99B4FE-9760-4053-8ACC-40AA1FF13E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5753" y="2205078"/>
            <a:ext cx="5483204" cy="4052029"/>
          </a:xfrm>
          <a:prstGeom prst="rect">
            <a:avLst/>
          </a:prstGeom>
          <a:effectLst>
            <a:glow rad="101600">
              <a:schemeClr val="tx2">
                <a:alpha val="40000"/>
              </a:schemeClr>
            </a:glow>
          </a:effectLst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BB67120F-FDD0-44A6-A128-879D75D877E6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79822" y="6292104"/>
            <a:ext cx="11777707" cy="365125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it-IT" sz="1400" dirty="0">
                <a:solidFill>
                  <a:schemeClr val="accent1">
                    <a:lumMod val="75000"/>
                  </a:schemeClr>
                </a:solidFill>
              </a:rPr>
              <a:t>Parteneriat pentru un viitor mai bun</a:t>
            </a:r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                                                                                                   </a:t>
            </a:r>
            <a:r>
              <a:rPr lang="ro-RO" dirty="0">
                <a:solidFill>
                  <a:schemeClr val="accent1">
                    <a:lumMod val="75000"/>
                  </a:schemeClr>
                </a:solidFill>
              </a:rPr>
              <a:t>                                                                                                            </a:t>
            </a:r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it-IT" sz="1400" b="1" dirty="0">
                <a:solidFill>
                  <a:schemeClr val="accent1">
                    <a:lumMod val="75000"/>
                  </a:schemeClr>
                </a:solidFill>
              </a:rPr>
              <a:t>www.interreg-rohu.eu</a:t>
            </a:r>
            <a:endParaRPr lang="en-US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6767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BC36469-7807-42B8-8190-69E2334F9D4C}"/>
              </a:ext>
            </a:extLst>
          </p:cNvPr>
          <p:cNvSpPr txBox="1">
            <a:spLocks/>
          </p:cNvSpPr>
          <p:nvPr/>
        </p:nvSpPr>
        <p:spPr>
          <a:xfrm>
            <a:off x="581192" y="1803867"/>
            <a:ext cx="11029616" cy="47350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Anul 2021 - Ordin 1761 introduce ciclul decontaminarii</a:t>
            </a:r>
            <a:endParaRPr kumimoji="0" lang="en-US" sz="2800" b="0" i="0" u="none" strike="noStrike" kern="1200" cap="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 MT" panose="020B0502020104020203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F173EF-000A-4A9A-9F77-CC6107AE49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49" y="1975304"/>
            <a:ext cx="5870957" cy="51637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6D617D-DF90-41CF-B955-8D6B0A5A3A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9965" y="2397576"/>
            <a:ext cx="5296486" cy="3529027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</p:spPr>
      </p:pic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2908E228-DE19-4E9E-90EC-904FECD7A652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79822" y="6292104"/>
            <a:ext cx="11777707" cy="365125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it-IT" sz="1400" dirty="0">
                <a:solidFill>
                  <a:schemeClr val="accent1">
                    <a:lumMod val="75000"/>
                  </a:schemeClr>
                </a:solidFill>
              </a:rPr>
              <a:t>Parteneriat pentru un viitor mai bun</a:t>
            </a:r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                                                                                                   </a:t>
            </a:r>
            <a:r>
              <a:rPr lang="ro-RO" dirty="0">
                <a:solidFill>
                  <a:schemeClr val="accent1">
                    <a:lumMod val="75000"/>
                  </a:schemeClr>
                </a:solidFill>
              </a:rPr>
              <a:t>                                                                                                            </a:t>
            </a:r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it-IT" sz="1400" b="1" dirty="0">
                <a:solidFill>
                  <a:schemeClr val="accent1">
                    <a:lumMod val="75000"/>
                  </a:schemeClr>
                </a:solidFill>
              </a:rPr>
              <a:t>www.interreg-rohu.eu</a:t>
            </a:r>
            <a:endParaRPr lang="en-US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496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0CC7FB6-8F32-40EA-8084-735D52823FCD}"/>
              </a:ext>
            </a:extLst>
          </p:cNvPr>
          <p:cNvSpPr txBox="1">
            <a:spLocks/>
          </p:cNvSpPr>
          <p:nvPr/>
        </p:nvSpPr>
        <p:spPr>
          <a:xfrm>
            <a:off x="1266711" y="1759751"/>
            <a:ext cx="4385944" cy="65655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all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Transportul</a:t>
            </a:r>
            <a:r>
              <a:rPr kumimoji="0" lang="en-US" sz="2800" b="0" i="0" u="none" strike="noStrike" kern="1200" cap="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 DMR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A5EDE0F-1A95-455B-AC24-E4F597882E34}"/>
              </a:ext>
            </a:extLst>
          </p:cNvPr>
          <p:cNvSpPr txBox="1">
            <a:spLocks/>
          </p:cNvSpPr>
          <p:nvPr/>
        </p:nvSpPr>
        <p:spPr>
          <a:xfrm>
            <a:off x="653867" y="1759751"/>
            <a:ext cx="11029616" cy="1013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all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Gill Sans MT" panose="020B0502020104020203"/>
              <a:ea typeface="+mj-ea"/>
              <a:cs typeface="+mj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53767D-BA47-45BB-B240-FD18DF5B27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570" y="2415901"/>
            <a:ext cx="6005080" cy="37188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751F03-830D-49BC-97FE-566B9233BF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4098" y="1925546"/>
            <a:ext cx="3366374" cy="4209237"/>
          </a:xfrm>
          <a:prstGeom prst="rect">
            <a:avLst/>
          </a:prstGeom>
          <a:effectLst>
            <a:glow rad="101600">
              <a:schemeClr val="tx2">
                <a:alpha val="40000"/>
              </a:schemeClr>
            </a:glow>
          </a:effectLst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DCB18C94-3898-42FE-86A4-6DC6BCF4AF55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79822" y="6292104"/>
            <a:ext cx="11777707" cy="365125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it-IT" sz="1400" dirty="0">
                <a:solidFill>
                  <a:schemeClr val="accent1">
                    <a:lumMod val="75000"/>
                  </a:schemeClr>
                </a:solidFill>
              </a:rPr>
              <a:t>Parteneriat pentru un viitor mai bun</a:t>
            </a:r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                                                                                                   </a:t>
            </a:r>
            <a:r>
              <a:rPr lang="ro-RO" dirty="0">
                <a:solidFill>
                  <a:schemeClr val="accent1">
                    <a:lumMod val="75000"/>
                  </a:schemeClr>
                </a:solidFill>
              </a:rPr>
              <a:t>                                                                                                            </a:t>
            </a:r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it-IT" sz="1400" b="1" dirty="0">
                <a:solidFill>
                  <a:schemeClr val="accent1">
                    <a:lumMod val="75000"/>
                  </a:schemeClr>
                </a:solidFill>
              </a:rPr>
              <a:t>www.interreg-rohu.eu</a:t>
            </a:r>
            <a:endParaRPr lang="en-US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1699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B0C945E-FC04-4451-B043-1BE14455D987}"/>
              </a:ext>
            </a:extLst>
          </p:cNvPr>
          <p:cNvSpPr txBox="1">
            <a:spLocks/>
          </p:cNvSpPr>
          <p:nvPr/>
        </p:nvSpPr>
        <p:spPr>
          <a:xfrm>
            <a:off x="241570" y="1645131"/>
            <a:ext cx="11029616" cy="507519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all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Certificat</a:t>
            </a:r>
            <a:r>
              <a:rPr kumimoji="0" lang="en-US" sz="2800" b="0" i="0" u="none" strike="noStrike" kern="1200" cap="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 </a:t>
            </a:r>
            <a:r>
              <a:rPr kumimoji="0" lang="en-US" sz="2800" b="0" i="0" u="none" strike="noStrike" kern="1200" cap="all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pentru</a:t>
            </a:r>
            <a:r>
              <a:rPr kumimoji="0" lang="en-US" sz="2800" b="0" i="0" u="none" strike="noStrike" kern="1200" cap="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 </a:t>
            </a:r>
            <a:r>
              <a:rPr kumimoji="0" lang="en-US" sz="2800" b="0" i="0" u="none" strike="noStrike" kern="1200" cap="all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atestarea</a:t>
            </a:r>
            <a:r>
              <a:rPr kumimoji="0" lang="en-US" sz="2800" b="0" i="0" u="none" strike="noStrike" kern="1200" cap="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 </a:t>
            </a:r>
            <a:r>
              <a:rPr kumimoji="0" lang="en-US" sz="2800" b="0" i="0" u="none" strike="noStrike" kern="1200" cap="all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decontaminarii</a:t>
            </a:r>
            <a:r>
              <a:rPr kumimoji="0" lang="en-US" sz="2800" b="0" i="0" u="none" strike="noStrike" kern="1200" cap="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 </a:t>
            </a:r>
            <a:r>
              <a:rPr kumimoji="0" lang="en-US" sz="2800" b="0" i="0" u="none" strike="noStrike" kern="1200" cap="all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DM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66D813-05E1-4B53-8AC3-6A2524D9E3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6321" y="2082161"/>
            <a:ext cx="4418002" cy="40137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3F036F-597F-444C-949E-00ED6EFA08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080" y="2305493"/>
            <a:ext cx="2808938" cy="3923751"/>
          </a:xfrm>
          <a:prstGeom prst="rect">
            <a:avLst/>
          </a:prstGeom>
          <a:effectLst>
            <a:glow rad="101600">
              <a:schemeClr val="tx2">
                <a:alpha val="40000"/>
              </a:schemeClr>
            </a:glo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0CABDDE-DE15-4822-9962-3EF76709F7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5680" y="2203202"/>
            <a:ext cx="3018240" cy="4026042"/>
          </a:xfrm>
          <a:prstGeom prst="rect">
            <a:avLst/>
          </a:prstGeom>
          <a:effectLst>
            <a:glow rad="101600">
              <a:schemeClr val="tx2">
                <a:alpha val="40000"/>
              </a:schemeClr>
            </a:glow>
          </a:effectLst>
        </p:spPr>
      </p:pic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4186C5A2-B8C2-4FFB-8E12-ABF78D8DB439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79822" y="6292104"/>
            <a:ext cx="11777707" cy="365125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it-IT" sz="1400" dirty="0">
                <a:solidFill>
                  <a:schemeClr val="accent1">
                    <a:lumMod val="75000"/>
                  </a:schemeClr>
                </a:solidFill>
              </a:rPr>
              <a:t>Parteneriat pentru un viitor mai bun</a:t>
            </a:r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                                                                                                   </a:t>
            </a:r>
            <a:r>
              <a:rPr lang="ro-RO" dirty="0">
                <a:solidFill>
                  <a:schemeClr val="accent1">
                    <a:lumMod val="75000"/>
                  </a:schemeClr>
                </a:solidFill>
              </a:rPr>
              <a:t>                                                                                                            </a:t>
            </a:r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it-IT" sz="1400" b="1" dirty="0">
                <a:solidFill>
                  <a:schemeClr val="accent1">
                    <a:lumMod val="75000"/>
                  </a:schemeClr>
                </a:solidFill>
              </a:rPr>
              <a:t>www.interreg-rohu.eu</a:t>
            </a:r>
            <a:endParaRPr lang="en-US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6217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5A7911B-3351-4326-9C74-FEEAD90FD6A1}"/>
              </a:ext>
            </a:extLst>
          </p:cNvPr>
          <p:cNvSpPr txBox="1">
            <a:spLocks/>
          </p:cNvSpPr>
          <p:nvPr/>
        </p:nvSpPr>
        <p:spPr>
          <a:xfrm>
            <a:off x="4591050" y="584681"/>
            <a:ext cx="5264311" cy="51704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CURATENIA SI DEZINFECTIA DMR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D7B280-8A13-47D6-AFC2-4303F9DC2D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518" y="866775"/>
            <a:ext cx="11156647" cy="43248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35867C-A057-4BB1-8D6B-B53B15D250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549" y="3962067"/>
            <a:ext cx="11656562" cy="2450804"/>
          </a:xfrm>
          <a:prstGeom prst="rect">
            <a:avLst/>
          </a:prstGeom>
        </p:spPr>
      </p:pic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20D45D33-9636-4343-B547-879901AA3DED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79822" y="6292104"/>
            <a:ext cx="11777707" cy="365125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it-IT" sz="1400" dirty="0">
                <a:solidFill>
                  <a:schemeClr val="accent1">
                    <a:lumMod val="75000"/>
                  </a:schemeClr>
                </a:solidFill>
              </a:rPr>
              <a:t>Parteneriat pentru un viitor mai bun</a:t>
            </a:r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                                                                                                   </a:t>
            </a:r>
            <a:r>
              <a:rPr lang="ro-RO" dirty="0">
                <a:solidFill>
                  <a:schemeClr val="accent1">
                    <a:lumMod val="75000"/>
                  </a:schemeClr>
                </a:solidFill>
              </a:rPr>
              <a:t>                                                                                                            </a:t>
            </a:r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it-IT" sz="1400" b="1" dirty="0">
                <a:solidFill>
                  <a:schemeClr val="accent1">
                    <a:lumMod val="75000"/>
                  </a:schemeClr>
                </a:solidFill>
              </a:rPr>
              <a:t>www.interreg-rohu.eu</a:t>
            </a:r>
            <a:endParaRPr lang="en-US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3766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68DC290-00D8-4FEF-AB07-CCB05264D436}"/>
              </a:ext>
            </a:extLst>
          </p:cNvPr>
          <p:cNvSpPr txBox="1">
            <a:spLocks/>
          </p:cNvSpPr>
          <p:nvPr/>
        </p:nvSpPr>
        <p:spPr>
          <a:xfrm>
            <a:off x="400217" y="1159356"/>
            <a:ext cx="11029616" cy="1013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all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Inspectarea</a:t>
            </a:r>
            <a:r>
              <a:rPr kumimoji="0" lang="en-US" sz="2800" b="0" i="0" u="none" strike="noStrike" kern="1200" cap="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 DMR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39A4E0-D82B-4414-A4D4-C0571D7988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483" y="2173156"/>
            <a:ext cx="5287767" cy="40178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3012BB-1DC7-42B9-9A45-4B9AF19C24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1564" y="2274300"/>
            <a:ext cx="4968671" cy="3761558"/>
          </a:xfrm>
          <a:prstGeom prst="rect">
            <a:avLst/>
          </a:prstGeom>
        </p:spPr>
      </p:pic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9E2DD4F3-3193-4AFF-9B02-EDB6B867F8A6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79822" y="6292104"/>
            <a:ext cx="11777707" cy="365125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it-IT" sz="1400" dirty="0">
                <a:solidFill>
                  <a:schemeClr val="accent1">
                    <a:lumMod val="75000"/>
                  </a:schemeClr>
                </a:solidFill>
              </a:rPr>
              <a:t>Parteneriat pentru un viitor mai bun</a:t>
            </a:r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                                                                                                   </a:t>
            </a:r>
            <a:r>
              <a:rPr lang="ro-RO" dirty="0">
                <a:solidFill>
                  <a:schemeClr val="accent1">
                    <a:lumMod val="75000"/>
                  </a:schemeClr>
                </a:solidFill>
              </a:rPr>
              <a:t>                                                                                                            </a:t>
            </a:r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it-IT" sz="1400" b="1" dirty="0">
                <a:solidFill>
                  <a:schemeClr val="accent1">
                    <a:lumMod val="75000"/>
                  </a:schemeClr>
                </a:solidFill>
              </a:rPr>
              <a:t>www.interreg-rohu.eu</a:t>
            </a:r>
            <a:endParaRPr lang="en-US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5391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00EA614-16CA-4034-B631-A4DFBE1079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8355" y="5500853"/>
            <a:ext cx="1329043" cy="743776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DEF26FD-D104-46A7-ADB0-EB0DD2F00711}"/>
              </a:ext>
            </a:extLst>
          </p:cNvPr>
          <p:cNvSpPr txBox="1">
            <a:spLocks/>
          </p:cNvSpPr>
          <p:nvPr/>
        </p:nvSpPr>
        <p:spPr>
          <a:xfrm>
            <a:off x="395949" y="1768956"/>
            <a:ext cx="11029616" cy="3651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all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Impachetarea</a:t>
            </a:r>
            <a:r>
              <a:rPr kumimoji="0" lang="en-US" sz="2800" b="0" i="0" u="none" strike="noStrike" kern="1200" cap="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 DMR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CCA6CD-8A1D-4EAA-A229-1B86421E02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57" y="1951519"/>
            <a:ext cx="5201555" cy="48173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D6664F-313D-41E1-8D50-B2F080CD82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8355" y="1768956"/>
            <a:ext cx="6047756" cy="4523148"/>
          </a:xfrm>
          <a:prstGeom prst="rect">
            <a:avLst/>
          </a:prstGeom>
          <a:effectLst>
            <a:glow rad="101600">
              <a:schemeClr val="tx2">
                <a:alpha val="40000"/>
              </a:schemeClr>
            </a:glo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DE45D1-DD36-46E2-9844-6EB396B31F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8355" y="5483859"/>
            <a:ext cx="1274174" cy="713294"/>
          </a:xfrm>
          <a:prstGeom prst="rect">
            <a:avLst/>
          </a:prstGeom>
          <a:effectLst>
            <a:glow rad="101600">
              <a:schemeClr val="accent1">
                <a:alpha val="40000"/>
              </a:schemeClr>
            </a:glow>
          </a:effectLst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B0FBA6CE-D527-497C-A3A4-64B014615707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79822" y="6292104"/>
            <a:ext cx="11777707" cy="365125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it-IT" sz="1400" dirty="0">
                <a:solidFill>
                  <a:schemeClr val="accent1">
                    <a:lumMod val="75000"/>
                  </a:schemeClr>
                </a:solidFill>
              </a:rPr>
              <a:t>Parteneriat pentru un viitor mai bun</a:t>
            </a:r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                                                                                                   </a:t>
            </a:r>
            <a:r>
              <a:rPr lang="ro-RO" dirty="0">
                <a:solidFill>
                  <a:schemeClr val="accent1">
                    <a:lumMod val="75000"/>
                  </a:schemeClr>
                </a:solidFill>
              </a:rPr>
              <a:t>                                                                                                            </a:t>
            </a:r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it-IT" sz="1400" b="1" dirty="0">
                <a:solidFill>
                  <a:schemeClr val="accent1">
                    <a:lumMod val="75000"/>
                  </a:schemeClr>
                </a:solidFill>
              </a:rPr>
              <a:t>www.interreg-rohu.eu</a:t>
            </a:r>
            <a:endParaRPr lang="en-US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7308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499EFEE-342B-42A8-9CB7-EE0BDD20A620}"/>
              </a:ext>
            </a:extLst>
          </p:cNvPr>
          <p:cNvSpPr txBox="1"/>
          <p:nvPr/>
        </p:nvSpPr>
        <p:spPr>
          <a:xfrm>
            <a:off x="241570" y="1642809"/>
            <a:ext cx="1091948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it-IT" sz="2800" b="0" i="0" u="none" strike="noStrike" kern="1200" cap="all" spc="0" normalizeH="0" baseline="0" noProof="0" dirty="0">
                <a:ln>
                  <a:noFill/>
                </a:ln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Reducerea riscului de contaminare </a:t>
            </a:r>
            <a:br>
              <a:rPr kumimoji="0" lang="it-IT" sz="2800" b="0" i="0" u="none" strike="noStrike" kern="1200" cap="all" spc="0" normalizeH="0" baseline="0" noProof="0" dirty="0">
                <a:ln>
                  <a:noFill/>
                </a:ln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</a:br>
            <a:r>
              <a:rPr kumimoji="0" lang="it-IT" sz="2800" b="0" i="0" u="none" strike="noStrike" kern="1200" cap="all" spc="0" normalizeH="0" baseline="0" noProof="0" dirty="0">
                <a:ln>
                  <a:noFill/>
                </a:ln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in timpul deschiderii trusei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0D680B-8A57-4012-B5E5-A528F0A75A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6258" y="2609801"/>
            <a:ext cx="4310246" cy="36823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27F6A7-8990-4CFE-910F-46EAA3D794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329" y="2596916"/>
            <a:ext cx="2393929" cy="3562394"/>
          </a:xfrm>
          <a:prstGeom prst="rect">
            <a:avLst/>
          </a:prstGeom>
          <a:effectLst>
            <a:glow rad="139700">
              <a:schemeClr val="tx2">
                <a:alpha val="40000"/>
              </a:schemeClr>
            </a:glo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72DD9C-4D75-4335-909D-87CF9EE61A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0539" y="2874855"/>
            <a:ext cx="3831536" cy="3006516"/>
          </a:xfrm>
          <a:prstGeom prst="rect">
            <a:avLst/>
          </a:prstGeom>
          <a:effectLst>
            <a:glow rad="101600">
              <a:schemeClr val="tx2">
                <a:alpha val="40000"/>
              </a:schemeClr>
            </a:glow>
          </a:effectLst>
        </p:spPr>
      </p:pic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F34C0697-6F3E-4DD3-A511-A0CCE09D132C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79822" y="6292104"/>
            <a:ext cx="11777707" cy="365125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it-IT" sz="1400" dirty="0">
                <a:solidFill>
                  <a:schemeClr val="accent1">
                    <a:lumMod val="75000"/>
                  </a:schemeClr>
                </a:solidFill>
              </a:rPr>
              <a:t>Parteneriat pentru un viitor mai bun</a:t>
            </a:r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                                                                                                   </a:t>
            </a:r>
            <a:r>
              <a:rPr lang="ro-RO" dirty="0">
                <a:solidFill>
                  <a:schemeClr val="accent1">
                    <a:lumMod val="75000"/>
                  </a:schemeClr>
                </a:solidFill>
              </a:rPr>
              <a:t>                                                                                                            </a:t>
            </a:r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it-IT" sz="1400" b="1" dirty="0">
                <a:solidFill>
                  <a:schemeClr val="accent1">
                    <a:lumMod val="75000"/>
                  </a:schemeClr>
                </a:solidFill>
              </a:rPr>
              <a:t>www.interreg-rohu.eu</a:t>
            </a:r>
            <a:endParaRPr lang="en-US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4179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AB63849-6144-4BDB-8854-5269591217B8}"/>
              </a:ext>
            </a:extLst>
          </p:cNvPr>
          <p:cNvSpPr txBox="1">
            <a:spLocks/>
          </p:cNvSpPr>
          <p:nvPr/>
        </p:nvSpPr>
        <p:spPr>
          <a:xfrm>
            <a:off x="241570" y="1706204"/>
            <a:ext cx="11029616" cy="47222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all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trasabilitaTEA</a:t>
            </a:r>
            <a:endParaRPr kumimoji="0" lang="en-US" sz="2800" b="0" i="0" u="none" strike="noStrike" kern="1200" cap="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 MT" panose="020B0502020104020203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272549-CF90-403D-B8E8-7FE4C30F3D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570" y="1999304"/>
            <a:ext cx="6018367" cy="46508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84EF61-96C2-4AA9-95EB-8065DE5690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6202" y="2286762"/>
            <a:ext cx="5303980" cy="3115326"/>
          </a:xfrm>
          <a:prstGeom prst="rect">
            <a:avLst/>
          </a:prstGeom>
          <a:effectLst>
            <a:glow rad="101600">
              <a:schemeClr val="tx2">
                <a:alpha val="40000"/>
              </a:schemeClr>
            </a:glow>
          </a:effectLst>
        </p:spPr>
      </p:pic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55746D0C-39B2-4CAE-9E04-2FFB95F98070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79822" y="6292104"/>
            <a:ext cx="11777707" cy="365125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it-IT" sz="1400" dirty="0">
                <a:solidFill>
                  <a:schemeClr val="accent1">
                    <a:lumMod val="75000"/>
                  </a:schemeClr>
                </a:solidFill>
              </a:rPr>
              <a:t>Parteneriat pentru un viitor mai bun</a:t>
            </a:r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                                                                                                   </a:t>
            </a:r>
            <a:r>
              <a:rPr lang="ro-RO" dirty="0">
                <a:solidFill>
                  <a:schemeClr val="accent1">
                    <a:lumMod val="75000"/>
                  </a:schemeClr>
                </a:solidFill>
              </a:rPr>
              <a:t>                                                                                                            </a:t>
            </a:r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it-IT" sz="1400" b="1" dirty="0">
                <a:solidFill>
                  <a:schemeClr val="accent1">
                    <a:lumMod val="75000"/>
                  </a:schemeClr>
                </a:solidFill>
              </a:rPr>
              <a:t>www.interreg-rohu.eu</a:t>
            </a:r>
            <a:endParaRPr lang="en-US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447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2C819B3-1880-4EEE-AD62-CD880644CA82}"/>
              </a:ext>
            </a:extLst>
          </p:cNvPr>
          <p:cNvSpPr txBox="1"/>
          <p:nvPr/>
        </p:nvSpPr>
        <p:spPr>
          <a:xfrm>
            <a:off x="672353" y="1786825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0" i="0" u="none" strike="noStrike" kern="1200" cap="all" spc="0" normalizeH="0" baseline="0" noProof="0" dirty="0">
                <a:ln>
                  <a:noFill/>
                </a:ln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STERILIZAREA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583DB6-0CE6-4E18-B8B7-D6100AB66C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772" y="2245319"/>
            <a:ext cx="11107875" cy="3676207"/>
          </a:xfrm>
          <a:prstGeom prst="rect">
            <a:avLst/>
          </a:prstGeom>
        </p:spPr>
      </p:pic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ED519069-E1CB-4817-9426-A7C1134262B9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79822" y="6292104"/>
            <a:ext cx="11777707" cy="365125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it-IT" sz="1400" dirty="0">
                <a:solidFill>
                  <a:schemeClr val="accent1">
                    <a:lumMod val="75000"/>
                  </a:schemeClr>
                </a:solidFill>
              </a:rPr>
              <a:t>Parteneriat pentru un viitor mai bun</a:t>
            </a:r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                                                                                                   </a:t>
            </a:r>
            <a:r>
              <a:rPr lang="ro-RO" dirty="0">
                <a:solidFill>
                  <a:schemeClr val="accent1">
                    <a:lumMod val="75000"/>
                  </a:schemeClr>
                </a:solidFill>
              </a:rPr>
              <a:t>                                                                                                            </a:t>
            </a:r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it-IT" sz="1400" b="1" dirty="0">
                <a:solidFill>
                  <a:schemeClr val="accent1">
                    <a:lumMod val="75000"/>
                  </a:schemeClr>
                </a:solidFill>
              </a:rPr>
              <a:t>www.interreg-rohu.eu</a:t>
            </a:r>
            <a:endParaRPr lang="en-US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6451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E26AF1-19E1-4941-9314-AB02E92035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408" y="1792489"/>
            <a:ext cx="11443184" cy="19984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51EAC6-6C94-4253-9122-8A2669E9FF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0020" y="3682254"/>
            <a:ext cx="4568401" cy="26098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9C153B-D049-423D-BF50-4814DB1F3A82}"/>
              </a:ext>
            </a:extLst>
          </p:cNvPr>
          <p:cNvSpPr txBox="1"/>
          <p:nvPr/>
        </p:nvSpPr>
        <p:spPr>
          <a:xfrm>
            <a:off x="374408" y="5603813"/>
            <a:ext cx="3181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 err="1">
                <a:solidFill>
                  <a:srgbClr val="202124"/>
                </a:solidFill>
                <a:effectLst/>
                <a:latin typeface="Google Sans"/>
              </a:rPr>
              <a:t>Sursa</a:t>
            </a:r>
            <a:r>
              <a:rPr lang="en-US" b="0" i="0" dirty="0">
                <a:solidFill>
                  <a:srgbClr val="202124"/>
                </a:solidFill>
                <a:effectLst/>
                <a:latin typeface="Google Sans"/>
              </a:rPr>
              <a:t> CDC – </a:t>
            </a:r>
            <a:r>
              <a:rPr lang="en-US" b="0" i="0" dirty="0">
                <a:solidFill>
                  <a:srgbClr val="040C28"/>
                </a:solidFill>
                <a:effectLst/>
                <a:latin typeface="Google Sans"/>
              </a:rPr>
              <a:t>Centers for Disease Control and Prevention</a:t>
            </a:r>
            <a:endParaRPr lang="en-US" dirty="0">
              <a:solidFill>
                <a:prstClr val="black"/>
              </a:solidFill>
              <a:latin typeface="Gill Sans MT" panose="020B0502020104020203"/>
            </a:endParaRP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146FC46F-62C0-40BA-856C-C7333EB44107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79822" y="6292104"/>
            <a:ext cx="11777707" cy="365125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it-IT" sz="1400" dirty="0">
                <a:solidFill>
                  <a:schemeClr val="accent1">
                    <a:lumMod val="75000"/>
                  </a:schemeClr>
                </a:solidFill>
              </a:rPr>
              <a:t>Parteneriat pentru un viitor mai bun</a:t>
            </a:r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                                                                                                   </a:t>
            </a:r>
            <a:r>
              <a:rPr lang="ro-RO" dirty="0">
                <a:solidFill>
                  <a:schemeClr val="accent1">
                    <a:lumMod val="75000"/>
                  </a:schemeClr>
                </a:solidFill>
              </a:rPr>
              <a:t>                                                                                                            </a:t>
            </a:r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it-IT" sz="1400" b="1" dirty="0">
                <a:solidFill>
                  <a:schemeClr val="accent1">
                    <a:lumMod val="75000"/>
                  </a:schemeClr>
                </a:solidFill>
              </a:rPr>
              <a:t>www.interreg-rohu.eu</a:t>
            </a:r>
            <a:endParaRPr lang="en-US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1540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E28E54D-2054-4651-AD43-CAE1C8DE3A16}"/>
              </a:ext>
            </a:extLst>
          </p:cNvPr>
          <p:cNvSpPr txBox="1">
            <a:spLocks/>
          </p:cNvSpPr>
          <p:nvPr/>
        </p:nvSpPr>
        <p:spPr>
          <a:xfrm>
            <a:off x="387459" y="1717595"/>
            <a:ext cx="11562968" cy="481186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all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Indicatori</a:t>
            </a:r>
            <a:r>
              <a:rPr kumimoji="0" lang="en-US" sz="2800" b="0" i="0" u="none" strike="noStrike" kern="1200" cap="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 de </a:t>
            </a:r>
            <a:r>
              <a:rPr kumimoji="0" lang="en-US" sz="2800" b="0" i="0" u="none" strike="noStrike" kern="1200" cap="all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evaluare</a:t>
            </a:r>
            <a:r>
              <a:rPr kumimoji="0" lang="en-US" sz="2800" b="0" i="0" u="none" strike="noStrike" kern="1200" cap="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 a </a:t>
            </a:r>
            <a:r>
              <a:rPr kumimoji="0" lang="en-US" sz="2800" b="0" i="0" u="none" strike="noStrike" kern="1200" cap="all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eficienței</a:t>
            </a:r>
            <a:r>
              <a:rPr kumimoji="0" lang="en-US" sz="2800" b="0" i="0" u="none" strike="noStrike" kern="1200" cap="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 </a:t>
            </a:r>
            <a:r>
              <a:rPr kumimoji="0" lang="en-US" sz="2800" b="0" i="0" u="none" strike="noStrike" kern="1200" cap="all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procesului</a:t>
            </a:r>
            <a:r>
              <a:rPr kumimoji="0" lang="en-US" sz="2800" b="0" i="0" u="none" strike="noStrike" kern="1200" cap="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 de </a:t>
            </a:r>
            <a:r>
              <a:rPr kumimoji="0" lang="en-US" sz="2800" b="0" i="0" u="none" strike="noStrike" kern="1200" cap="all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sterilizare</a:t>
            </a:r>
            <a:endParaRPr kumimoji="0" lang="en-US" sz="2800" b="0" i="0" u="none" strike="noStrike" kern="1200" cap="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 MT" panose="020B0502020104020203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2C9A3E-1B1E-4268-813D-438674DFF9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317" y="2286556"/>
            <a:ext cx="5950212" cy="37371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153B7A-39C3-492A-A993-86509F2590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8855" y="3544341"/>
            <a:ext cx="493819" cy="10993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EE4BDE-6674-4BA3-A098-1A7D4660C6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2674" y="3847119"/>
            <a:ext cx="963251" cy="4938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362495-6EF7-4A12-BFC1-0259EB724B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7529" y="2811694"/>
            <a:ext cx="4810161" cy="2853175"/>
          </a:xfrm>
          <a:prstGeom prst="rect">
            <a:avLst/>
          </a:prstGeom>
          <a:effectLst>
            <a:glow rad="101600">
              <a:schemeClr val="tx2">
                <a:alpha val="40000"/>
              </a:schemeClr>
            </a:glow>
          </a:effectLst>
        </p:spPr>
      </p:pic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84421B3F-4BB3-4A26-9EBE-CDC878E340E6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79822" y="6292104"/>
            <a:ext cx="11777707" cy="365125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it-IT" sz="1400" dirty="0">
                <a:solidFill>
                  <a:schemeClr val="accent1">
                    <a:lumMod val="75000"/>
                  </a:schemeClr>
                </a:solidFill>
              </a:rPr>
              <a:t>Parteneriat pentru un viitor mai bun</a:t>
            </a:r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                                                                                                   </a:t>
            </a:r>
            <a:r>
              <a:rPr lang="ro-RO" dirty="0">
                <a:solidFill>
                  <a:schemeClr val="accent1">
                    <a:lumMod val="75000"/>
                  </a:schemeClr>
                </a:solidFill>
              </a:rPr>
              <a:t>                                                                                                            </a:t>
            </a:r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it-IT" sz="1400" b="1" dirty="0">
                <a:solidFill>
                  <a:schemeClr val="accent1">
                    <a:lumMod val="75000"/>
                  </a:schemeClr>
                </a:solidFill>
              </a:rPr>
              <a:t>www.interreg-rohu.eu</a:t>
            </a:r>
            <a:endParaRPr lang="en-US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9741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596BFF7-D345-40E3-B610-F398C98EC473}"/>
              </a:ext>
            </a:extLst>
          </p:cNvPr>
          <p:cNvSpPr txBox="1">
            <a:spLocks/>
          </p:cNvSpPr>
          <p:nvPr/>
        </p:nvSpPr>
        <p:spPr>
          <a:xfrm>
            <a:off x="581192" y="1843102"/>
            <a:ext cx="11029616" cy="3651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DEPOZITAREA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33998D-BFE6-4957-AC1B-F23705D467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192" y="2390326"/>
            <a:ext cx="4877223" cy="39017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528862A-325F-40C4-847F-11A6EF975B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4828" y="1847035"/>
            <a:ext cx="4520395" cy="4262970"/>
          </a:xfrm>
          <a:prstGeom prst="rect">
            <a:avLst/>
          </a:prstGeom>
          <a:effectLst>
            <a:glow rad="101600">
              <a:schemeClr val="tx2">
                <a:alpha val="40000"/>
              </a:schemeClr>
            </a:glow>
          </a:effectLst>
        </p:spPr>
      </p:pic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3B19B8CC-935A-4414-BF14-D20EA65C5EA4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79822" y="6292104"/>
            <a:ext cx="11777707" cy="365125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it-IT" sz="1400" dirty="0">
                <a:solidFill>
                  <a:schemeClr val="accent1">
                    <a:lumMod val="75000"/>
                  </a:schemeClr>
                </a:solidFill>
              </a:rPr>
              <a:t>Parteneriat pentru un viitor mai bun</a:t>
            </a:r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                                                                                                   </a:t>
            </a:r>
            <a:r>
              <a:rPr lang="ro-RO" dirty="0">
                <a:solidFill>
                  <a:schemeClr val="accent1">
                    <a:lumMod val="75000"/>
                  </a:schemeClr>
                </a:solidFill>
              </a:rPr>
              <a:t>                                                                                                            </a:t>
            </a:r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it-IT" sz="1400" b="1" dirty="0">
                <a:solidFill>
                  <a:schemeClr val="accent1">
                    <a:lumMod val="75000"/>
                  </a:schemeClr>
                </a:solidFill>
              </a:rPr>
              <a:t>www.interreg-rohu.eu</a:t>
            </a:r>
            <a:endParaRPr lang="en-US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6032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47AED1C-F15C-4027-9906-CE1B4775A3A2}"/>
              </a:ext>
            </a:extLst>
          </p:cNvPr>
          <p:cNvSpPr txBox="1">
            <a:spLocks/>
          </p:cNvSpPr>
          <p:nvPr/>
        </p:nvSpPr>
        <p:spPr>
          <a:xfrm>
            <a:off x="437756" y="1777921"/>
            <a:ext cx="11029616" cy="57083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all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Valabilitatea</a:t>
            </a:r>
            <a:r>
              <a:rPr kumimoji="0" lang="en-US" sz="2800" b="0" i="0" u="none" strike="noStrike" kern="1200" cap="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 </a:t>
            </a:r>
            <a:r>
              <a:rPr kumimoji="0" lang="en-US" sz="2800" b="0" i="0" u="none" strike="noStrike" kern="1200" cap="all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sterilitatii</a:t>
            </a:r>
            <a:endParaRPr kumimoji="0" lang="en-US" sz="2800" b="0" i="0" u="none" strike="noStrike" kern="1200" cap="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 MT" panose="020B0502020104020203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D01F0A-D4E7-47A1-9E4B-B1D6925AE7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756" y="2171229"/>
            <a:ext cx="6635397" cy="42241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889E6D-A604-4605-875F-02DD0446FB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9339" y="2904566"/>
            <a:ext cx="4574265" cy="3047626"/>
          </a:xfrm>
          <a:prstGeom prst="rect">
            <a:avLst/>
          </a:prstGeom>
          <a:effectLst>
            <a:glow rad="101600">
              <a:schemeClr val="tx2">
                <a:alpha val="40000"/>
              </a:schemeClr>
            </a:glow>
          </a:effectLst>
        </p:spPr>
      </p:pic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C48B5E92-0170-45AE-856F-28421C90F2DC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79822" y="6292104"/>
            <a:ext cx="11777707" cy="365125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it-IT" sz="1400" dirty="0">
                <a:solidFill>
                  <a:schemeClr val="accent1">
                    <a:lumMod val="75000"/>
                  </a:schemeClr>
                </a:solidFill>
              </a:rPr>
              <a:t>Parteneriat pentru un viitor mai bun</a:t>
            </a:r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                                                                                                   </a:t>
            </a:r>
            <a:r>
              <a:rPr lang="ro-RO" dirty="0">
                <a:solidFill>
                  <a:schemeClr val="accent1">
                    <a:lumMod val="75000"/>
                  </a:schemeClr>
                </a:solidFill>
              </a:rPr>
              <a:t>                                                                                                            </a:t>
            </a:r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it-IT" sz="1400" b="1" dirty="0">
                <a:solidFill>
                  <a:schemeClr val="accent1">
                    <a:lumMod val="75000"/>
                  </a:schemeClr>
                </a:solidFill>
              </a:rPr>
              <a:t>www.interreg-rohu.eu</a:t>
            </a:r>
            <a:endParaRPr lang="en-US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9828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D16075B-D753-4666-B867-44FA0C5A5597}"/>
              </a:ext>
            </a:extLst>
          </p:cNvPr>
          <p:cNvSpPr txBox="1">
            <a:spLocks/>
          </p:cNvSpPr>
          <p:nvPr/>
        </p:nvSpPr>
        <p:spPr>
          <a:xfrm>
            <a:off x="401899" y="1661379"/>
            <a:ext cx="11029616" cy="1013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all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Ciclul</a:t>
            </a:r>
            <a:r>
              <a:rPr kumimoji="0" lang="en-US" sz="2800" b="0" i="0" u="none" strike="noStrike" kern="1200" cap="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 </a:t>
            </a:r>
            <a:r>
              <a:rPr kumimoji="0" lang="en-US" sz="2800" b="0" i="0" u="none" strike="noStrike" kern="1200" cap="all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decontaminarii</a:t>
            </a:r>
            <a:r>
              <a:rPr kumimoji="0" lang="en-US" sz="2800" b="0" i="0" u="none" strike="noStrike" kern="1200" cap="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 OMS 1761/2021 – un pas important in </a:t>
            </a:r>
            <a:r>
              <a:rPr kumimoji="0" lang="en-US" sz="2800" b="0" i="0" u="none" strike="noStrike" kern="1200" cap="all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prevenirea</a:t>
            </a:r>
            <a:r>
              <a:rPr kumimoji="0" lang="en-US" sz="2800" b="0" i="0" u="none" strike="noStrike" kern="1200" cap="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 </a:t>
            </a:r>
            <a:r>
              <a:rPr kumimoji="0" lang="en-US" sz="2800" b="0" i="0" u="none" strike="noStrike" kern="1200" cap="all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infectiilor</a:t>
            </a:r>
            <a:r>
              <a:rPr kumimoji="0" lang="en-US" sz="2800" b="0" i="0" u="none" strike="noStrike" kern="1200" cap="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 de </a:t>
            </a:r>
            <a:r>
              <a:rPr kumimoji="0" lang="en-US" sz="2800" b="0" i="0" u="none" strike="noStrike" kern="1200" cap="all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plaga</a:t>
            </a:r>
            <a:r>
              <a:rPr kumimoji="0" lang="en-US" sz="2800" b="0" i="0" u="none" strike="noStrike" kern="1200" cap="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 </a:t>
            </a:r>
            <a:r>
              <a:rPr kumimoji="0" lang="en-US" sz="2800" b="0" i="0" u="none" strike="noStrike" kern="1200" cap="all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chirurgicala</a:t>
            </a:r>
            <a:endParaRPr kumimoji="0" lang="en-US" sz="2800" b="0" i="0" u="none" strike="noStrike" kern="1200" cap="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 MT" panose="020B0502020104020203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E961D5-D695-4473-A358-C0BCEE49AF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7030" y="2675179"/>
            <a:ext cx="7998645" cy="3298222"/>
          </a:xfrm>
          <a:prstGeom prst="rect">
            <a:avLst/>
          </a:prstGeom>
          <a:effectLst>
            <a:glow rad="101600">
              <a:schemeClr val="tx2">
                <a:alpha val="40000"/>
              </a:schemeClr>
            </a:glo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DE7AF92-B6E8-4F71-8FE6-971E3EB1070F}"/>
              </a:ext>
            </a:extLst>
          </p:cNvPr>
          <p:cNvSpPr txBox="1"/>
          <p:nvPr/>
        </p:nvSpPr>
        <p:spPr>
          <a:xfrm>
            <a:off x="10257993" y="5853953"/>
            <a:ext cx="1817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VA MULTUMESC!</a:t>
            </a:r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951C129B-764A-4EF6-980C-79F2A0CA214F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79822" y="6292104"/>
            <a:ext cx="11777707" cy="365125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it-IT" sz="1400" dirty="0">
                <a:solidFill>
                  <a:schemeClr val="accent1">
                    <a:lumMod val="75000"/>
                  </a:schemeClr>
                </a:solidFill>
              </a:rPr>
              <a:t>Parteneriat pentru un viitor mai bun</a:t>
            </a:r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                                                                                                   </a:t>
            </a:r>
            <a:r>
              <a:rPr lang="ro-RO" dirty="0">
                <a:solidFill>
                  <a:schemeClr val="accent1">
                    <a:lumMod val="75000"/>
                  </a:schemeClr>
                </a:solidFill>
              </a:rPr>
              <a:t>                                                                                                            </a:t>
            </a:r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it-IT" sz="1400" b="1" dirty="0">
                <a:solidFill>
                  <a:schemeClr val="accent1">
                    <a:lumMod val="75000"/>
                  </a:schemeClr>
                </a:solidFill>
              </a:rPr>
              <a:t>www.interreg-rohu.eu</a:t>
            </a:r>
            <a:endParaRPr lang="en-US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5912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953D2DC-1DB2-4550-964D-F7BECC14851B}"/>
              </a:ext>
            </a:extLst>
          </p:cNvPr>
          <p:cNvSpPr txBox="1">
            <a:spLocks/>
          </p:cNvSpPr>
          <p:nvPr/>
        </p:nvSpPr>
        <p:spPr>
          <a:xfrm>
            <a:off x="241570" y="1683231"/>
            <a:ext cx="11607530" cy="5932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all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Anul</a:t>
            </a:r>
            <a:r>
              <a:rPr kumimoji="0" lang="en-US" sz="2800" b="0" i="0" u="none" strike="noStrike" kern="1200" cap="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 1676 - Antoni de </a:t>
            </a:r>
            <a:r>
              <a:rPr kumimoji="0" lang="en-US" sz="2800" b="0" i="0" u="none" strike="noStrike" kern="1200" cap="all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Leewenhoek</a:t>
            </a:r>
            <a:r>
              <a:rPr kumimoji="0" lang="en-US" sz="2800" b="0" i="0" u="none" strike="noStrike" kern="1200" cap="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 </a:t>
            </a:r>
            <a:r>
              <a:rPr kumimoji="0" lang="en-US" sz="2800" b="0" i="0" u="none" strike="noStrike" kern="1200" cap="all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Descopera</a:t>
            </a:r>
            <a:r>
              <a:rPr kumimoji="0" lang="en-US" sz="2800" b="0" i="0" u="none" strike="noStrike" kern="1200" cap="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 </a:t>
            </a:r>
            <a:r>
              <a:rPr kumimoji="0" lang="en-US" sz="2800" b="0" i="0" u="none" strike="noStrike" kern="1200" cap="all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microscopul</a:t>
            </a:r>
            <a:endParaRPr kumimoji="0" lang="en-US" sz="2800" b="0" i="0" u="none" strike="noStrike" kern="1200" cap="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 MT" panose="020B0502020104020203"/>
              <a:ea typeface="+mj-ea"/>
              <a:cs typeface="+mj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09F65F-6B42-4A31-8DFF-818E4EA59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2178765"/>
            <a:ext cx="4468755" cy="40054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0B91F6-9C98-46E6-A79D-C3B24A3629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5793" y="2364792"/>
            <a:ext cx="6120914" cy="3731075"/>
          </a:xfrm>
          <a:prstGeom prst="rect">
            <a:avLst/>
          </a:prstGeom>
        </p:spPr>
      </p:pic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4D49C04F-9F93-41B1-AD93-6B5F0D1507E4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79822" y="6292104"/>
            <a:ext cx="11777707" cy="365125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it-IT" sz="1400" dirty="0">
                <a:solidFill>
                  <a:schemeClr val="accent1">
                    <a:lumMod val="75000"/>
                  </a:schemeClr>
                </a:solidFill>
              </a:rPr>
              <a:t>Parteneriat pentru un viitor mai bun</a:t>
            </a:r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                                                                                                   </a:t>
            </a:r>
            <a:r>
              <a:rPr lang="ro-RO" dirty="0">
                <a:solidFill>
                  <a:schemeClr val="accent1">
                    <a:lumMod val="75000"/>
                  </a:schemeClr>
                </a:solidFill>
              </a:rPr>
              <a:t>                                                                                                            </a:t>
            </a:r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it-IT" sz="1400" b="1" dirty="0">
                <a:solidFill>
                  <a:schemeClr val="accent1">
                    <a:lumMod val="75000"/>
                  </a:schemeClr>
                </a:solidFill>
              </a:rPr>
              <a:t>www.interreg-rohu.eu</a:t>
            </a:r>
            <a:endParaRPr lang="en-US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8729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B76E88F-337B-484F-A813-366F6FAEC765}"/>
              </a:ext>
            </a:extLst>
          </p:cNvPr>
          <p:cNvSpPr txBox="1"/>
          <p:nvPr/>
        </p:nvSpPr>
        <p:spPr>
          <a:xfrm>
            <a:off x="576263" y="5461107"/>
            <a:ext cx="113633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latin typeface="Gill Sans MT" panose="020B0502020104020203"/>
              </a:rPr>
              <a:t>Până</a:t>
            </a:r>
            <a:r>
              <a:rPr lang="en-US" sz="2400" dirty="0">
                <a:latin typeface="Gill Sans MT" panose="020B0502020104020203"/>
              </a:rPr>
              <a:t> la 80% din </a:t>
            </a:r>
            <a:r>
              <a:rPr lang="en-US" sz="2400" dirty="0" err="1">
                <a:latin typeface="Gill Sans MT" panose="020B0502020104020203"/>
              </a:rPr>
              <a:t>toate</a:t>
            </a:r>
            <a:r>
              <a:rPr lang="en-US" sz="2400" dirty="0">
                <a:latin typeface="Gill Sans MT" panose="020B0502020104020203"/>
              </a:rPr>
              <a:t> </a:t>
            </a:r>
            <a:r>
              <a:rPr lang="en-US" sz="2400" dirty="0" err="1">
                <a:latin typeface="Gill Sans MT" panose="020B0502020104020203"/>
              </a:rPr>
              <a:t>operațiile</a:t>
            </a:r>
            <a:r>
              <a:rPr lang="en-US" sz="2400" dirty="0">
                <a:latin typeface="Gill Sans MT" panose="020B0502020104020203"/>
              </a:rPr>
              <a:t> au </a:t>
            </a:r>
            <a:r>
              <a:rPr lang="en-US" sz="2400" dirty="0" err="1">
                <a:latin typeface="Gill Sans MT" panose="020B0502020104020203"/>
              </a:rPr>
              <a:t>dus</a:t>
            </a:r>
            <a:r>
              <a:rPr lang="en-US" sz="2400" dirty="0">
                <a:latin typeface="Gill Sans MT" panose="020B0502020104020203"/>
              </a:rPr>
              <a:t> la </a:t>
            </a:r>
            <a:r>
              <a:rPr lang="en-US" sz="2400" dirty="0" err="1">
                <a:latin typeface="Gill Sans MT" panose="020B0502020104020203"/>
              </a:rPr>
              <a:t>infecție</a:t>
            </a:r>
            <a:r>
              <a:rPr lang="en-US" sz="2400" dirty="0">
                <a:latin typeface="Gill Sans MT" panose="020B0502020104020203"/>
              </a:rPr>
              <a:t>, </a:t>
            </a:r>
            <a:r>
              <a:rPr lang="en-US" sz="2400" dirty="0" err="1">
                <a:latin typeface="Gill Sans MT" panose="020B0502020104020203"/>
              </a:rPr>
              <a:t>dar</a:t>
            </a:r>
            <a:r>
              <a:rPr lang="en-US" sz="2400" dirty="0">
                <a:latin typeface="Gill Sans MT" panose="020B0502020104020203"/>
              </a:rPr>
              <a:t> </a:t>
            </a:r>
            <a:r>
              <a:rPr lang="en-US" sz="2400" dirty="0" err="1">
                <a:latin typeface="Gill Sans MT" panose="020B0502020104020203"/>
              </a:rPr>
              <a:t>mulți</a:t>
            </a:r>
            <a:r>
              <a:rPr lang="en-US" sz="2400" dirty="0">
                <a:latin typeface="Gill Sans MT" panose="020B0502020104020203"/>
              </a:rPr>
              <a:t> </a:t>
            </a:r>
            <a:r>
              <a:rPr lang="en-US" sz="2400" dirty="0" err="1">
                <a:latin typeface="Gill Sans MT" panose="020B0502020104020203"/>
              </a:rPr>
              <a:t>oameni</a:t>
            </a:r>
            <a:r>
              <a:rPr lang="en-US" sz="2400" dirty="0">
                <a:latin typeface="Gill Sans MT" panose="020B0502020104020203"/>
              </a:rPr>
              <a:t> au </a:t>
            </a:r>
            <a:r>
              <a:rPr lang="en-US" sz="2400" dirty="0" err="1">
                <a:latin typeface="Gill Sans MT" panose="020B0502020104020203"/>
              </a:rPr>
              <a:t>refuzat</a:t>
            </a:r>
            <a:r>
              <a:rPr lang="en-US" sz="2400" dirty="0">
                <a:latin typeface="Gill Sans MT" panose="020B0502020104020203"/>
              </a:rPr>
              <a:t> </a:t>
            </a:r>
            <a:r>
              <a:rPr lang="en-US" sz="2400" dirty="0" err="1">
                <a:latin typeface="Gill Sans MT" panose="020B0502020104020203"/>
              </a:rPr>
              <a:t>să</a:t>
            </a:r>
            <a:r>
              <a:rPr lang="en-US" sz="2400" dirty="0">
                <a:latin typeface="Gill Sans MT" panose="020B0502020104020203"/>
              </a:rPr>
              <a:t> </a:t>
            </a:r>
            <a:r>
              <a:rPr lang="en-US" sz="2400" dirty="0" err="1">
                <a:latin typeface="Gill Sans MT" panose="020B0502020104020203"/>
              </a:rPr>
              <a:t>accepte</a:t>
            </a:r>
            <a:r>
              <a:rPr lang="en-US" sz="2400" dirty="0">
                <a:latin typeface="Gill Sans MT" panose="020B0502020104020203"/>
              </a:rPr>
              <a:t> </a:t>
            </a:r>
            <a:r>
              <a:rPr lang="en-US" sz="2400" dirty="0" err="1">
                <a:latin typeface="Gill Sans MT" panose="020B0502020104020203"/>
              </a:rPr>
              <a:t>adevărata</a:t>
            </a:r>
            <a:r>
              <a:rPr lang="en-US" sz="2400" dirty="0">
                <a:latin typeface="Gill Sans MT" panose="020B0502020104020203"/>
              </a:rPr>
              <a:t> </a:t>
            </a:r>
            <a:r>
              <a:rPr lang="en-US" sz="2400" dirty="0" err="1">
                <a:latin typeface="Gill Sans MT" panose="020B0502020104020203"/>
              </a:rPr>
              <a:t>natură</a:t>
            </a:r>
            <a:r>
              <a:rPr lang="en-US" sz="2400" dirty="0">
                <a:latin typeface="Gill Sans MT" panose="020B0502020104020203"/>
              </a:rPr>
              <a:t> a </a:t>
            </a:r>
            <a:r>
              <a:rPr lang="en-US" sz="2400" dirty="0" err="1">
                <a:latin typeface="Gill Sans MT" panose="020B0502020104020203"/>
              </a:rPr>
              <a:t>infecției</a:t>
            </a:r>
            <a:r>
              <a:rPr lang="en-US" sz="2400" dirty="0">
                <a:latin typeface="Gill Sans MT" panose="020B0502020104020203"/>
              </a:rPr>
              <a:t>, </a:t>
            </a:r>
            <a:r>
              <a:rPr lang="en-US" sz="2400" dirty="0" err="1">
                <a:latin typeface="Gill Sans MT" panose="020B0502020104020203"/>
              </a:rPr>
              <a:t>crezând</a:t>
            </a:r>
            <a:r>
              <a:rPr lang="en-US" sz="2400" dirty="0">
                <a:latin typeface="Gill Sans MT" panose="020B0502020104020203"/>
              </a:rPr>
              <a:t> </a:t>
            </a:r>
            <a:r>
              <a:rPr lang="en-US" sz="2400" dirty="0" err="1">
                <a:latin typeface="Gill Sans MT" panose="020B0502020104020203"/>
              </a:rPr>
              <a:t>în</a:t>
            </a:r>
            <a:r>
              <a:rPr lang="en-US" sz="2400" dirty="0">
                <a:latin typeface="Gill Sans MT" panose="020B0502020104020203"/>
              </a:rPr>
              <a:t> </a:t>
            </a:r>
            <a:r>
              <a:rPr lang="en-US" sz="2400" dirty="0" err="1">
                <a:latin typeface="Gill Sans MT" panose="020B0502020104020203"/>
              </a:rPr>
              <a:t>schimb</a:t>
            </a:r>
            <a:r>
              <a:rPr lang="en-US" sz="2400" dirty="0">
                <a:latin typeface="Gill Sans MT" panose="020B0502020104020203"/>
              </a:rPr>
              <a:t> </a:t>
            </a:r>
            <a:r>
              <a:rPr lang="en-US" sz="2400" dirty="0" err="1">
                <a:latin typeface="Gill Sans MT" panose="020B0502020104020203"/>
              </a:rPr>
              <a:t>că</a:t>
            </a:r>
            <a:r>
              <a:rPr lang="en-US" sz="2400" dirty="0">
                <a:latin typeface="Gill Sans MT" panose="020B0502020104020203"/>
              </a:rPr>
              <a:t> </a:t>
            </a:r>
            <a:r>
              <a:rPr lang="en-US" sz="2400" dirty="0" err="1">
                <a:latin typeface="Gill Sans MT" panose="020B0502020104020203"/>
              </a:rPr>
              <a:t>decesele</a:t>
            </a:r>
            <a:r>
              <a:rPr lang="en-US" sz="2400" dirty="0">
                <a:latin typeface="Gill Sans MT" panose="020B0502020104020203"/>
              </a:rPr>
              <a:t> </a:t>
            </a:r>
            <a:r>
              <a:rPr lang="en-US" sz="2400" dirty="0" err="1">
                <a:latin typeface="Gill Sans MT" panose="020B0502020104020203"/>
              </a:rPr>
              <a:t>erau</a:t>
            </a:r>
            <a:r>
              <a:rPr lang="en-US" sz="2400" dirty="0">
                <a:latin typeface="Gill Sans MT" panose="020B0502020104020203"/>
              </a:rPr>
              <a:t> </a:t>
            </a:r>
            <a:r>
              <a:rPr lang="en-US" sz="2400" dirty="0" err="1">
                <a:latin typeface="Gill Sans MT" panose="020B0502020104020203"/>
              </a:rPr>
              <a:t>întâmplătoare</a:t>
            </a:r>
            <a:endParaRPr lang="en-US" sz="2400" dirty="0">
              <a:latin typeface="Gill Sans MT" panose="020B0502020104020203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0A6E10-6CB0-402C-8DA9-79D3D707EC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600" y="1732104"/>
            <a:ext cx="11504149" cy="3883489"/>
          </a:xfrm>
          <a:prstGeom prst="rect">
            <a:avLst/>
          </a:prstGeom>
        </p:spPr>
      </p:pic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7B44BA88-E7A9-4FE4-B46A-B2127DC22690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79822" y="6292104"/>
            <a:ext cx="11777707" cy="365125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it-IT" sz="1400" dirty="0">
                <a:solidFill>
                  <a:schemeClr val="accent1">
                    <a:lumMod val="75000"/>
                  </a:schemeClr>
                </a:solidFill>
              </a:rPr>
              <a:t>Parteneriat pentru un viitor mai bun</a:t>
            </a:r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                                                                                                   </a:t>
            </a:r>
            <a:r>
              <a:rPr lang="ro-RO" dirty="0">
                <a:solidFill>
                  <a:schemeClr val="accent1">
                    <a:lumMod val="75000"/>
                  </a:schemeClr>
                </a:solidFill>
              </a:rPr>
              <a:t>                                                                                                            </a:t>
            </a:r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it-IT" sz="1400" b="1" dirty="0">
                <a:solidFill>
                  <a:schemeClr val="accent1">
                    <a:lumMod val="75000"/>
                  </a:schemeClr>
                </a:solidFill>
              </a:rPr>
              <a:t>www.interreg-rohu.eu</a:t>
            </a:r>
            <a:endParaRPr lang="en-US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9511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BC50592-5E2E-42F2-B6A9-7648AF31CB46}"/>
              </a:ext>
            </a:extLst>
          </p:cNvPr>
          <p:cNvSpPr txBox="1">
            <a:spLocks/>
          </p:cNvSpPr>
          <p:nvPr/>
        </p:nvSpPr>
        <p:spPr>
          <a:xfrm>
            <a:off x="629032" y="1768956"/>
            <a:ext cx="11029616" cy="5341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all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Anul</a:t>
            </a:r>
            <a:r>
              <a:rPr kumimoji="0" lang="en-US" sz="2800" b="0" i="0" u="none" strike="noStrike" kern="1200" cap="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 1861- Louis Pasteur </a:t>
            </a:r>
            <a:r>
              <a:rPr kumimoji="0" lang="en-US" sz="2800" b="0" i="0" u="none" strike="noStrike" kern="1200" cap="all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descoperă</a:t>
            </a:r>
            <a:r>
              <a:rPr kumimoji="0" lang="en-US" sz="2800" b="0" i="0" u="none" strike="noStrike" kern="1200" cap="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 </a:t>
            </a:r>
            <a:r>
              <a:rPr kumimoji="0" lang="en-US" sz="2800" b="0" i="0" u="none" strike="noStrike" kern="1200" cap="all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teoria</a:t>
            </a:r>
            <a:r>
              <a:rPr kumimoji="0" lang="en-US" sz="2800" b="0" i="0" u="none" strike="noStrike" kern="1200" cap="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 </a:t>
            </a:r>
            <a:r>
              <a:rPr kumimoji="0" lang="en-US" sz="2800" b="0" i="0" u="none" strike="noStrike" kern="1200" cap="all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germenilor</a:t>
            </a:r>
            <a:endParaRPr kumimoji="0" lang="en-US" sz="2800" b="0" i="0" u="none" strike="noStrike" kern="1200" cap="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 MT" panose="020B0502020104020203"/>
              <a:ea typeface="+mj-ea"/>
              <a:cs typeface="+mj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69F71A-BF48-4791-8214-36C57CFE57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353" y="2303119"/>
            <a:ext cx="3825334" cy="3819947"/>
          </a:xfrm>
          <a:prstGeom prst="rect">
            <a:avLst/>
          </a:prstGeom>
          <a:effectLst>
            <a:glow rad="127000">
              <a:schemeClr val="tx2">
                <a:alpha val="62000"/>
              </a:schemeClr>
            </a:glo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CF6E475-A3F0-4637-B343-F8843DAFB9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8296" y="2303118"/>
            <a:ext cx="6187773" cy="3988985"/>
          </a:xfrm>
          <a:prstGeom prst="rect">
            <a:avLst/>
          </a:prstGeom>
        </p:spPr>
      </p:pic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3884AA83-404E-413E-B97F-E647E32D1D5B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79822" y="6292104"/>
            <a:ext cx="11777707" cy="365125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it-IT" sz="1400" dirty="0">
                <a:solidFill>
                  <a:schemeClr val="accent1">
                    <a:lumMod val="75000"/>
                  </a:schemeClr>
                </a:solidFill>
              </a:rPr>
              <a:t>Parteneriat pentru un viitor mai bun</a:t>
            </a:r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                                                                                                   </a:t>
            </a:r>
            <a:r>
              <a:rPr lang="ro-RO" dirty="0">
                <a:solidFill>
                  <a:schemeClr val="accent1">
                    <a:lumMod val="75000"/>
                  </a:schemeClr>
                </a:solidFill>
              </a:rPr>
              <a:t>                                                                                                            </a:t>
            </a:r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it-IT" sz="1400" b="1" dirty="0">
                <a:solidFill>
                  <a:schemeClr val="accent1">
                    <a:lumMod val="75000"/>
                  </a:schemeClr>
                </a:solidFill>
              </a:rPr>
              <a:t>www.interreg-rohu.eu</a:t>
            </a:r>
            <a:endParaRPr lang="en-US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9032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76CB0DF-4D87-45B0-9AF4-6F8885A015C9}"/>
              </a:ext>
            </a:extLst>
          </p:cNvPr>
          <p:cNvSpPr txBox="1">
            <a:spLocks/>
          </p:cNvSpPr>
          <p:nvPr/>
        </p:nvSpPr>
        <p:spPr>
          <a:xfrm>
            <a:off x="476632" y="1283181"/>
            <a:ext cx="11029616" cy="1013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all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Anul</a:t>
            </a:r>
            <a:r>
              <a:rPr kumimoji="0" lang="en-US" sz="2800" b="0" i="0" u="none" strike="noStrike" kern="1200" cap="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 1867 - joseph lister </a:t>
            </a:r>
            <a:r>
              <a:rPr kumimoji="0" lang="en-US" sz="2800" b="0" i="0" u="none" strike="noStrike" kern="1200" cap="all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pionier</a:t>
            </a:r>
            <a:r>
              <a:rPr kumimoji="0" lang="en-US" sz="2800" b="0" i="0" u="none" strike="noStrike" kern="1200" cap="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 al </a:t>
            </a:r>
            <a:r>
              <a:rPr kumimoji="0" lang="en-US" sz="2800" b="0" i="0" u="none" strike="noStrike" kern="1200" cap="all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chirurgiei</a:t>
            </a:r>
            <a:r>
              <a:rPr kumimoji="0" lang="en-US" sz="2800" b="0" i="0" u="none" strike="noStrike" kern="1200" cap="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 sterile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1F1AE6-A29D-425E-A4C8-6B73BDCF43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82" y="2453396"/>
            <a:ext cx="4163929" cy="31214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4C0A5A-7385-40B9-9A65-978AB07FFA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7187" y="2254081"/>
            <a:ext cx="4551064" cy="42072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1B0967-9206-4D54-B259-92336F4815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5850" y="2254081"/>
            <a:ext cx="2792662" cy="3896348"/>
          </a:xfrm>
          <a:prstGeom prst="rect">
            <a:avLst/>
          </a:prstGeom>
          <a:effectLst>
            <a:glow rad="101600">
              <a:schemeClr val="tx2">
                <a:alpha val="44000"/>
              </a:schemeClr>
            </a:glow>
          </a:effectLst>
        </p:spPr>
      </p:pic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6DE7BB41-0503-4350-9CE2-9BDEED996647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79822" y="6292104"/>
            <a:ext cx="11777707" cy="365125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it-IT" sz="1400" dirty="0">
                <a:solidFill>
                  <a:schemeClr val="accent1">
                    <a:lumMod val="75000"/>
                  </a:schemeClr>
                </a:solidFill>
              </a:rPr>
              <a:t>Parteneriat pentru un viitor mai bun</a:t>
            </a:r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                                                                                                   </a:t>
            </a:r>
            <a:r>
              <a:rPr lang="ro-RO" dirty="0">
                <a:solidFill>
                  <a:schemeClr val="accent1">
                    <a:lumMod val="75000"/>
                  </a:schemeClr>
                </a:solidFill>
              </a:rPr>
              <a:t>                                                                                                            </a:t>
            </a:r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it-IT" sz="1400" b="1" dirty="0">
                <a:solidFill>
                  <a:schemeClr val="accent1">
                    <a:lumMod val="75000"/>
                  </a:schemeClr>
                </a:solidFill>
              </a:rPr>
              <a:t>www.interreg-rohu.eu</a:t>
            </a:r>
            <a:endParaRPr lang="en-US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8301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15B9702-4631-4D7F-9235-AF42B7D741C7}"/>
              </a:ext>
            </a:extLst>
          </p:cNvPr>
          <p:cNvSpPr txBox="1">
            <a:spLocks/>
          </p:cNvSpPr>
          <p:nvPr/>
        </p:nvSpPr>
        <p:spPr>
          <a:xfrm>
            <a:off x="241569" y="1700825"/>
            <a:ext cx="11464919" cy="785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1891 a </a:t>
            </a:r>
            <a:r>
              <a:rPr kumimoji="0" lang="en-US" sz="2800" b="0" i="0" u="none" strike="noStrike" kern="1200" cap="all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fost</a:t>
            </a:r>
            <a:r>
              <a:rPr kumimoji="0" lang="en-US" sz="2800" b="0" i="0" u="none" strike="noStrike" kern="1200" cap="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 </a:t>
            </a:r>
            <a:r>
              <a:rPr kumimoji="0" lang="en-US" sz="2800" b="0" i="0" u="none" strike="noStrike" kern="1200" cap="all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introdusă</a:t>
            </a:r>
            <a:r>
              <a:rPr kumimoji="0" lang="en-US" sz="2800" b="0" i="0" u="none" strike="noStrike" kern="1200" cap="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 </a:t>
            </a:r>
            <a:r>
              <a:rPr kumimoji="0" lang="en-US" sz="2800" b="0" i="0" u="none" strike="noStrike" kern="1200" cap="all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sterilizarea</a:t>
            </a:r>
            <a:r>
              <a:rPr kumimoji="0" lang="en-US" sz="2800" b="0" i="0" u="none" strike="noStrike" kern="1200" cap="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 la </a:t>
            </a:r>
            <a:r>
              <a:rPr kumimoji="0" lang="en-US" sz="2800" b="0" i="0" u="none" strike="noStrike" kern="1200" cap="all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căldură</a:t>
            </a:r>
            <a:r>
              <a:rPr kumimoji="0" lang="en-US" sz="2800" b="0" i="0" u="none" strike="noStrike" kern="1200" cap="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 a </a:t>
            </a:r>
            <a:r>
              <a:rPr kumimoji="0" lang="en-US" sz="2800" b="0" i="0" u="none" strike="noStrike" kern="1200" cap="all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instrumentelor</a:t>
            </a:r>
            <a:r>
              <a:rPr kumimoji="0" lang="en-US" sz="2800" b="0" i="0" u="none" strike="noStrike" kern="1200" cap="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 de </a:t>
            </a:r>
            <a:r>
              <a:rPr kumimoji="0" lang="en-US" sz="2800" b="0" i="0" u="none" strike="noStrike" kern="1200" cap="all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către</a:t>
            </a:r>
            <a:r>
              <a:rPr kumimoji="0" lang="en-US" sz="2800" b="0" i="0" u="none" strike="noStrike" kern="1200" cap="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 Ernst Von Bergmann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180945-E78F-447F-BE0E-6BC917A4D1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569" y="2539419"/>
            <a:ext cx="2768331" cy="3665114"/>
          </a:xfrm>
          <a:prstGeom prst="rect">
            <a:avLst/>
          </a:prstGeom>
          <a:effectLst>
            <a:glow rad="101600">
              <a:schemeClr val="tx2">
                <a:alpha val="52000"/>
              </a:schemeClr>
            </a:glo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436336-0CEA-483F-81BB-C2D535477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9267" y="2470327"/>
            <a:ext cx="4637204" cy="39073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2CF8D9-D47D-4FFD-AD01-5C2031B335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7156" y="2650257"/>
            <a:ext cx="3560373" cy="3554276"/>
          </a:xfrm>
          <a:prstGeom prst="rect">
            <a:avLst/>
          </a:prstGeom>
          <a:effectLst>
            <a:glow rad="101600">
              <a:schemeClr val="tx2">
                <a:alpha val="40000"/>
              </a:schemeClr>
            </a:glow>
          </a:effectLst>
        </p:spPr>
      </p:pic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137C61DC-BD98-4B47-94A6-2F1226F2A90F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79822" y="6292104"/>
            <a:ext cx="11777707" cy="365125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it-IT" sz="1400" dirty="0">
                <a:solidFill>
                  <a:schemeClr val="accent1">
                    <a:lumMod val="75000"/>
                  </a:schemeClr>
                </a:solidFill>
              </a:rPr>
              <a:t>Parteneriat pentru un viitor mai bun</a:t>
            </a:r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                                                                                                   </a:t>
            </a:r>
            <a:r>
              <a:rPr lang="ro-RO" dirty="0">
                <a:solidFill>
                  <a:schemeClr val="accent1">
                    <a:lumMod val="75000"/>
                  </a:schemeClr>
                </a:solidFill>
              </a:rPr>
              <a:t>                                                                                                            </a:t>
            </a:r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it-IT" sz="1400" b="1" dirty="0">
                <a:solidFill>
                  <a:schemeClr val="accent1">
                    <a:lumMod val="75000"/>
                  </a:schemeClr>
                </a:solidFill>
              </a:rPr>
              <a:t>www.interreg-rohu.eu</a:t>
            </a:r>
            <a:endParaRPr lang="en-US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6750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AA33847-C4AA-40E0-88E4-402372030D5E}"/>
              </a:ext>
            </a:extLst>
          </p:cNvPr>
          <p:cNvSpPr txBox="1">
            <a:spLocks/>
          </p:cNvSpPr>
          <p:nvPr/>
        </p:nvSpPr>
        <p:spPr>
          <a:xfrm>
            <a:off x="581192" y="1664181"/>
            <a:ext cx="11029616" cy="488469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all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Anul</a:t>
            </a:r>
            <a:r>
              <a:rPr kumimoji="0" lang="en-US" sz="2800" b="0" i="0" u="none" strike="noStrike" kern="1200" cap="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 1932 - alexander </a:t>
            </a:r>
            <a:r>
              <a:rPr kumimoji="0" lang="en-US" sz="2800" b="0" i="0" u="none" strike="noStrike" kern="1200" cap="all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fleming</a:t>
            </a:r>
            <a:r>
              <a:rPr kumimoji="0" lang="en-US" sz="2800" b="0" i="0" u="none" strike="noStrike" kern="1200" cap="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 </a:t>
            </a:r>
            <a:r>
              <a:rPr kumimoji="0" lang="en-US" sz="2800" b="0" i="0" u="none" strike="noStrike" kern="1200" cap="all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descopera</a:t>
            </a:r>
            <a:r>
              <a:rPr kumimoji="0" lang="en-US" sz="2800" b="0" i="0" u="none" strike="noStrike" kern="1200" cap="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 </a:t>
            </a:r>
            <a:r>
              <a:rPr kumimoji="0" lang="en-US" sz="2800" b="0" i="0" u="none" strike="noStrike" kern="1200" cap="all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penicilina</a:t>
            </a:r>
            <a:r>
              <a:rPr kumimoji="0" lang="en-US" sz="2800" b="0" i="0" u="none" strike="noStrike" kern="1200" cap="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DAC3C8-C3F7-4C1D-B323-FE7D39B620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426" y="2373113"/>
            <a:ext cx="5273497" cy="3121423"/>
          </a:xfrm>
          <a:prstGeom prst="rect">
            <a:avLst/>
          </a:prstGeom>
          <a:effectLst>
            <a:glow rad="101600">
              <a:schemeClr val="tx2">
                <a:alpha val="40000"/>
              </a:schemeClr>
            </a:glo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9DA261-FC0A-4C54-8FF2-DA6E92769B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7794" y="2373113"/>
            <a:ext cx="5243014" cy="3816427"/>
          </a:xfrm>
          <a:prstGeom prst="rect">
            <a:avLst/>
          </a:prstGeom>
        </p:spPr>
      </p:pic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171BC4A6-BF23-460F-B88D-0B584FD9D01F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79822" y="6292104"/>
            <a:ext cx="11777707" cy="365125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it-IT" sz="1400" dirty="0">
                <a:solidFill>
                  <a:schemeClr val="accent1">
                    <a:lumMod val="75000"/>
                  </a:schemeClr>
                </a:solidFill>
              </a:rPr>
              <a:t>Parteneriat pentru un viitor mai bun</a:t>
            </a:r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                                                                                                   </a:t>
            </a:r>
            <a:r>
              <a:rPr lang="ro-RO" dirty="0">
                <a:solidFill>
                  <a:schemeClr val="accent1">
                    <a:lumMod val="75000"/>
                  </a:schemeClr>
                </a:solidFill>
              </a:rPr>
              <a:t>                                                                                                            </a:t>
            </a:r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it-IT" sz="1400" b="1" dirty="0">
                <a:solidFill>
                  <a:schemeClr val="accent1">
                    <a:lumMod val="75000"/>
                  </a:schemeClr>
                </a:solidFill>
              </a:rPr>
              <a:t>www.interreg-rohu.eu</a:t>
            </a:r>
            <a:endParaRPr lang="en-US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462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07A4512-FB83-4E9E-8641-856A68A91DD9}"/>
              </a:ext>
            </a:extLst>
          </p:cNvPr>
          <p:cNvSpPr txBox="1">
            <a:spLocks/>
          </p:cNvSpPr>
          <p:nvPr/>
        </p:nvSpPr>
        <p:spPr>
          <a:xfrm>
            <a:off x="476398" y="1637724"/>
            <a:ext cx="11029616" cy="99329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In </a:t>
            </a:r>
            <a:r>
              <a:rPr kumimoji="0" lang="en-US" sz="2800" b="0" i="0" u="none" strike="noStrike" kern="1200" cap="all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prezent</a:t>
            </a:r>
            <a:r>
              <a:rPr kumimoji="0" lang="en-US" sz="2800" b="0" i="0" u="none" strike="noStrike" kern="1200" cap="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- </a:t>
            </a:r>
            <a:r>
              <a:rPr kumimoji="0" lang="en-US" sz="2800" b="0" i="0" u="none" strike="noStrike" kern="1200" cap="all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rezistenta</a:t>
            </a:r>
            <a:r>
              <a:rPr kumimoji="0" lang="en-US" sz="2800" b="0" i="0" u="none" strike="noStrike" kern="1200" cap="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 </a:t>
            </a:r>
            <a:r>
              <a:rPr kumimoji="0" lang="en-US" sz="2800" b="0" i="0" u="none" strike="noStrike" kern="1200" cap="all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antimicrobiana</a:t>
            </a:r>
            <a:r>
              <a:rPr kumimoji="0" lang="en-US" sz="2800" b="0" i="0" u="none" strike="noStrike" kern="1200" cap="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 o </a:t>
            </a:r>
            <a:r>
              <a:rPr kumimoji="0" lang="en-US" sz="2800" b="0" i="0" u="none" strike="noStrike" kern="1200" cap="all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problemă</a:t>
            </a:r>
            <a:r>
              <a:rPr kumimoji="0" lang="en-US" sz="2800" b="0" i="0" u="none" strike="noStrike" kern="1200" cap="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 de </a:t>
            </a:r>
            <a:r>
              <a:rPr kumimoji="0" lang="en-US" sz="2800" b="0" i="0" u="none" strike="noStrike" kern="1200" cap="all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sănătate</a:t>
            </a:r>
            <a:r>
              <a:rPr kumimoji="0" lang="en-US" sz="2800" b="0" i="0" u="none" strike="noStrike" kern="1200" cap="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 </a:t>
            </a:r>
            <a:r>
              <a:rPr kumimoji="0" lang="en-US" sz="2800" b="0" i="0" u="none" strike="noStrike" kern="1200" cap="all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publică</a:t>
            </a:r>
            <a:r>
              <a:rPr kumimoji="0" lang="en-US" sz="2800" b="0" i="0" u="none" strike="noStrike" kern="1200" cap="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 la </a:t>
            </a:r>
            <a:r>
              <a:rPr kumimoji="0" lang="en-US" sz="2800" b="0" i="0" u="none" strike="noStrike" kern="1200" cap="all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nivel</a:t>
            </a:r>
            <a:r>
              <a:rPr kumimoji="0" lang="en-US" sz="2800" b="0" i="0" u="none" strike="noStrike" kern="1200" cap="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 </a:t>
            </a:r>
            <a:r>
              <a:rPr kumimoji="0" lang="en-US" sz="2800" b="0" i="0" u="none" strike="noStrike" kern="1200" cap="all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mondial</a:t>
            </a:r>
            <a:endParaRPr kumimoji="0" lang="en-US" sz="2800" b="0" i="0" u="none" strike="noStrike" kern="1200" cap="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 MT" panose="020B0502020104020203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2A430E-2DB5-4856-9F08-A84C60E514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398" y="2571750"/>
            <a:ext cx="5352752" cy="36762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2E36BD-06B6-40DB-ADAD-863133EA6F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2852" y="2742340"/>
            <a:ext cx="5486876" cy="3438442"/>
          </a:xfrm>
          <a:prstGeom prst="rect">
            <a:avLst/>
          </a:prstGeom>
          <a:effectLst>
            <a:glow rad="101600">
              <a:schemeClr val="tx2">
                <a:alpha val="40000"/>
              </a:schemeClr>
            </a:glow>
          </a:effectLst>
        </p:spPr>
      </p:pic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13B90ACD-A7DF-4536-91D2-EFE3D00D8D09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79822" y="6292104"/>
            <a:ext cx="11777707" cy="365125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it-IT" sz="1400" dirty="0">
                <a:solidFill>
                  <a:schemeClr val="accent1">
                    <a:lumMod val="75000"/>
                  </a:schemeClr>
                </a:solidFill>
              </a:rPr>
              <a:t>Parteneriat pentru un viitor mai bun</a:t>
            </a:r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                                                                                                   </a:t>
            </a:r>
            <a:r>
              <a:rPr lang="ro-RO" dirty="0">
                <a:solidFill>
                  <a:schemeClr val="accent1">
                    <a:lumMod val="75000"/>
                  </a:schemeClr>
                </a:solidFill>
              </a:rPr>
              <a:t>                                                                                                            </a:t>
            </a:r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it-IT" sz="1400" b="1" dirty="0">
                <a:solidFill>
                  <a:schemeClr val="accent1">
                    <a:lumMod val="75000"/>
                  </a:schemeClr>
                </a:solidFill>
              </a:rPr>
              <a:t>www.interreg-rohu.eu</a:t>
            </a:r>
            <a:endParaRPr lang="en-US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0057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99</TotalTime>
  <Words>473</Words>
  <Application>Microsoft Office PowerPoint</Application>
  <PresentationFormat>Widescreen</PresentationFormat>
  <Paragraphs>56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Calibri</vt:lpstr>
      <vt:lpstr>Calibri Light</vt:lpstr>
      <vt:lpstr>Gill Sans MT</vt:lpstr>
      <vt:lpstr>Google Sans</vt:lpstr>
      <vt:lpstr>Open Sans</vt:lpstr>
      <vt:lpstr>Wingdings 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CONFERINȚA PROFESIONALĂ CALITATEA ŞI SIGURANŢA ÎNGRIJIRILOR CHIRURGICALE</dc:title>
  <dc:creator>User</dc:creator>
  <cp:lastModifiedBy>David</cp:lastModifiedBy>
  <cp:revision>20</cp:revision>
  <dcterms:created xsi:type="dcterms:W3CDTF">2023-10-25T07:09:48Z</dcterms:created>
  <dcterms:modified xsi:type="dcterms:W3CDTF">2023-10-26T20:41:19Z</dcterms:modified>
</cp:coreProperties>
</file>