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147468984" r:id="rId14"/>
    <p:sldId id="268" r:id="rId15"/>
    <p:sldId id="269" r:id="rId16"/>
    <p:sldId id="270" r:id="rId17"/>
    <p:sldId id="271" r:id="rId18"/>
    <p:sldId id="272" r:id="rId19"/>
    <p:sldId id="2147468985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7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bas\Desktop\date%20salaj%20si%20satu%20mare%20pacienti%20anticoagulante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Initieri tratament anticoagulante</a:t>
            </a:r>
          </a:p>
          <a:p>
            <a:pPr>
              <a:defRPr/>
            </a:pPr>
            <a:r>
              <a:rPr lang="en-US"/>
              <a:t>Ian21-Sep23, Jud Sa</a:t>
            </a:r>
            <a:r>
              <a:rPr lang="ro-RO"/>
              <a:t>tu Mare</a:t>
            </a:r>
            <a:endParaRPr lang="en-US"/>
          </a:p>
        </c:rich>
      </c:tx>
      <c:layout>
        <c:manualLayout>
          <c:xMode val="edge"/>
          <c:yMode val="edge"/>
          <c:x val="0.31270981199729558"/>
          <c:y val="0.108436180611654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'satu mare'!$A$11</c:f>
              <c:strCache>
                <c:ptCount val="1"/>
                <c:pt idx="0">
                  <c:v>ELIQUIS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'satu mare'!$B$10:$AH$10</c:f>
              <c:strCache>
                <c:ptCount val="33"/>
                <c:pt idx="0">
                  <c:v>2021 January</c:v>
                </c:pt>
                <c:pt idx="1">
                  <c:v>2021 February</c:v>
                </c:pt>
                <c:pt idx="2">
                  <c:v>2021 March</c:v>
                </c:pt>
                <c:pt idx="3">
                  <c:v>2021 April</c:v>
                </c:pt>
                <c:pt idx="4">
                  <c:v>2021 May</c:v>
                </c:pt>
                <c:pt idx="5">
                  <c:v>2021 June</c:v>
                </c:pt>
                <c:pt idx="6">
                  <c:v>2021 July</c:v>
                </c:pt>
                <c:pt idx="7">
                  <c:v>2021 August</c:v>
                </c:pt>
                <c:pt idx="8">
                  <c:v>2021 September</c:v>
                </c:pt>
                <c:pt idx="9">
                  <c:v>2021 October</c:v>
                </c:pt>
                <c:pt idx="10">
                  <c:v>2021 November</c:v>
                </c:pt>
                <c:pt idx="11">
                  <c:v>2021 December</c:v>
                </c:pt>
                <c:pt idx="12">
                  <c:v>2022 January</c:v>
                </c:pt>
                <c:pt idx="13">
                  <c:v>2022 February</c:v>
                </c:pt>
                <c:pt idx="14">
                  <c:v>2022 March</c:v>
                </c:pt>
                <c:pt idx="15">
                  <c:v>2022 April</c:v>
                </c:pt>
                <c:pt idx="16">
                  <c:v>2022 May</c:v>
                </c:pt>
                <c:pt idx="17">
                  <c:v>2022 June</c:v>
                </c:pt>
                <c:pt idx="18">
                  <c:v>2022 July</c:v>
                </c:pt>
                <c:pt idx="19">
                  <c:v>2022 August</c:v>
                </c:pt>
                <c:pt idx="20">
                  <c:v>2022 September</c:v>
                </c:pt>
                <c:pt idx="21">
                  <c:v>2022 October</c:v>
                </c:pt>
                <c:pt idx="22">
                  <c:v>2022 November</c:v>
                </c:pt>
                <c:pt idx="23">
                  <c:v>2022 December</c:v>
                </c:pt>
                <c:pt idx="24">
                  <c:v>2023 January</c:v>
                </c:pt>
                <c:pt idx="25">
                  <c:v>2023 February</c:v>
                </c:pt>
                <c:pt idx="26">
                  <c:v>2023 March</c:v>
                </c:pt>
                <c:pt idx="27">
                  <c:v>2023 April</c:v>
                </c:pt>
                <c:pt idx="28">
                  <c:v>2023 May</c:v>
                </c:pt>
                <c:pt idx="29">
                  <c:v>2023 June</c:v>
                </c:pt>
                <c:pt idx="30">
                  <c:v>2023 July</c:v>
                </c:pt>
                <c:pt idx="31">
                  <c:v>2023 August</c:v>
                </c:pt>
                <c:pt idx="32">
                  <c:v>2023 September</c:v>
                </c:pt>
              </c:strCache>
            </c:strRef>
          </c:cat>
          <c:val>
            <c:numRef>
              <c:f>'satu mare'!$B$11:$AH$11</c:f>
              <c:numCache>
                <c:formatCode>General</c:formatCode>
                <c:ptCount val="33"/>
                <c:pt idx="0">
                  <c:v>721</c:v>
                </c:pt>
                <c:pt idx="1">
                  <c:v>743</c:v>
                </c:pt>
                <c:pt idx="2">
                  <c:v>987.5</c:v>
                </c:pt>
                <c:pt idx="3">
                  <c:v>949</c:v>
                </c:pt>
                <c:pt idx="4">
                  <c:v>1002</c:v>
                </c:pt>
                <c:pt idx="5">
                  <c:v>952</c:v>
                </c:pt>
                <c:pt idx="6">
                  <c:v>1027.5</c:v>
                </c:pt>
                <c:pt idx="7">
                  <c:v>1071.5</c:v>
                </c:pt>
                <c:pt idx="8">
                  <c:v>1158.5</c:v>
                </c:pt>
                <c:pt idx="9">
                  <c:v>1156.5</c:v>
                </c:pt>
                <c:pt idx="10">
                  <c:v>1241</c:v>
                </c:pt>
                <c:pt idx="11">
                  <c:v>1251</c:v>
                </c:pt>
                <c:pt idx="12">
                  <c:v>1236</c:v>
                </c:pt>
                <c:pt idx="13">
                  <c:v>1315</c:v>
                </c:pt>
                <c:pt idx="14">
                  <c:v>1493.5</c:v>
                </c:pt>
                <c:pt idx="15">
                  <c:v>1504.5</c:v>
                </c:pt>
                <c:pt idx="16">
                  <c:v>1597.5</c:v>
                </c:pt>
                <c:pt idx="17">
                  <c:v>1496</c:v>
                </c:pt>
                <c:pt idx="18">
                  <c:v>1524</c:v>
                </c:pt>
                <c:pt idx="19">
                  <c:v>1577</c:v>
                </c:pt>
                <c:pt idx="20">
                  <c:v>1590</c:v>
                </c:pt>
                <c:pt idx="21">
                  <c:v>1645.5</c:v>
                </c:pt>
                <c:pt idx="22">
                  <c:v>1691</c:v>
                </c:pt>
                <c:pt idx="23">
                  <c:v>1626</c:v>
                </c:pt>
                <c:pt idx="24">
                  <c:v>1827</c:v>
                </c:pt>
                <c:pt idx="25">
                  <c:v>1748.5</c:v>
                </c:pt>
                <c:pt idx="26">
                  <c:v>2108.5</c:v>
                </c:pt>
                <c:pt idx="27">
                  <c:v>1902</c:v>
                </c:pt>
                <c:pt idx="28">
                  <c:v>1956.5</c:v>
                </c:pt>
                <c:pt idx="29">
                  <c:v>1995</c:v>
                </c:pt>
                <c:pt idx="30">
                  <c:v>2076.5</c:v>
                </c:pt>
                <c:pt idx="31">
                  <c:v>2174</c:v>
                </c:pt>
                <c:pt idx="32">
                  <c:v>2071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CA3-49B8-9DBD-688E3A5A98C6}"/>
            </c:ext>
          </c:extLst>
        </c:ser>
        <c:ser>
          <c:idx val="1"/>
          <c:order val="1"/>
          <c:tx>
            <c:strRef>
              <c:f>'satu mare'!$A$12</c:f>
              <c:strCache>
                <c:ptCount val="1"/>
                <c:pt idx="0">
                  <c:v>PRADAXA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'satu mare'!$B$10:$AH$10</c:f>
              <c:strCache>
                <c:ptCount val="33"/>
                <c:pt idx="0">
                  <c:v>2021 January</c:v>
                </c:pt>
                <c:pt idx="1">
                  <c:v>2021 February</c:v>
                </c:pt>
                <c:pt idx="2">
                  <c:v>2021 March</c:v>
                </c:pt>
                <c:pt idx="3">
                  <c:v>2021 April</c:v>
                </c:pt>
                <c:pt idx="4">
                  <c:v>2021 May</c:v>
                </c:pt>
                <c:pt idx="5">
                  <c:v>2021 June</c:v>
                </c:pt>
                <c:pt idx="6">
                  <c:v>2021 July</c:v>
                </c:pt>
                <c:pt idx="7">
                  <c:v>2021 August</c:v>
                </c:pt>
                <c:pt idx="8">
                  <c:v>2021 September</c:v>
                </c:pt>
                <c:pt idx="9">
                  <c:v>2021 October</c:v>
                </c:pt>
                <c:pt idx="10">
                  <c:v>2021 November</c:v>
                </c:pt>
                <c:pt idx="11">
                  <c:v>2021 December</c:v>
                </c:pt>
                <c:pt idx="12">
                  <c:v>2022 January</c:v>
                </c:pt>
                <c:pt idx="13">
                  <c:v>2022 February</c:v>
                </c:pt>
                <c:pt idx="14">
                  <c:v>2022 March</c:v>
                </c:pt>
                <c:pt idx="15">
                  <c:v>2022 April</c:v>
                </c:pt>
                <c:pt idx="16">
                  <c:v>2022 May</c:v>
                </c:pt>
                <c:pt idx="17">
                  <c:v>2022 June</c:v>
                </c:pt>
                <c:pt idx="18">
                  <c:v>2022 July</c:v>
                </c:pt>
                <c:pt idx="19">
                  <c:v>2022 August</c:v>
                </c:pt>
                <c:pt idx="20">
                  <c:v>2022 September</c:v>
                </c:pt>
                <c:pt idx="21">
                  <c:v>2022 October</c:v>
                </c:pt>
                <c:pt idx="22">
                  <c:v>2022 November</c:v>
                </c:pt>
                <c:pt idx="23">
                  <c:v>2022 December</c:v>
                </c:pt>
                <c:pt idx="24">
                  <c:v>2023 January</c:v>
                </c:pt>
                <c:pt idx="25">
                  <c:v>2023 February</c:v>
                </c:pt>
                <c:pt idx="26">
                  <c:v>2023 March</c:v>
                </c:pt>
                <c:pt idx="27">
                  <c:v>2023 April</c:v>
                </c:pt>
                <c:pt idx="28">
                  <c:v>2023 May</c:v>
                </c:pt>
                <c:pt idx="29">
                  <c:v>2023 June</c:v>
                </c:pt>
                <c:pt idx="30">
                  <c:v>2023 July</c:v>
                </c:pt>
                <c:pt idx="31">
                  <c:v>2023 August</c:v>
                </c:pt>
                <c:pt idx="32">
                  <c:v>2023 September</c:v>
                </c:pt>
              </c:strCache>
            </c:strRef>
          </c:cat>
          <c:val>
            <c:numRef>
              <c:f>'satu mare'!$B$12:$AH$12</c:f>
              <c:numCache>
                <c:formatCode>General</c:formatCode>
                <c:ptCount val="33"/>
                <c:pt idx="0">
                  <c:v>549.34733333333327</c:v>
                </c:pt>
                <c:pt idx="1">
                  <c:v>580.77299999999991</c:v>
                </c:pt>
                <c:pt idx="2">
                  <c:v>597.25766666666664</c:v>
                </c:pt>
                <c:pt idx="3">
                  <c:v>604.08033333333333</c:v>
                </c:pt>
                <c:pt idx="4">
                  <c:v>517.1393333333333</c:v>
                </c:pt>
                <c:pt idx="5">
                  <c:v>552.45500000000004</c:v>
                </c:pt>
                <c:pt idx="6">
                  <c:v>563.67366666666669</c:v>
                </c:pt>
                <c:pt idx="7">
                  <c:v>566.31833333333327</c:v>
                </c:pt>
                <c:pt idx="8">
                  <c:v>544.89633333333336</c:v>
                </c:pt>
                <c:pt idx="9">
                  <c:v>575.57933333333335</c:v>
                </c:pt>
                <c:pt idx="10">
                  <c:v>571.60466666666662</c:v>
                </c:pt>
                <c:pt idx="11">
                  <c:v>563.69799999999998</c:v>
                </c:pt>
                <c:pt idx="12">
                  <c:v>494.81200000000001</c:v>
                </c:pt>
                <c:pt idx="13">
                  <c:v>491.12399999999997</c:v>
                </c:pt>
                <c:pt idx="14">
                  <c:v>551.55066666666664</c:v>
                </c:pt>
                <c:pt idx="15">
                  <c:v>515.6156666666667</c:v>
                </c:pt>
                <c:pt idx="16">
                  <c:v>509.56400000000002</c:v>
                </c:pt>
                <c:pt idx="17">
                  <c:v>522.74566666666669</c:v>
                </c:pt>
                <c:pt idx="18">
                  <c:v>498.48899999999998</c:v>
                </c:pt>
                <c:pt idx="19">
                  <c:v>483.78399999999999</c:v>
                </c:pt>
                <c:pt idx="20">
                  <c:v>450.27266666666668</c:v>
                </c:pt>
                <c:pt idx="21">
                  <c:v>456.92233333333331</c:v>
                </c:pt>
                <c:pt idx="22">
                  <c:v>460.07266666666669</c:v>
                </c:pt>
                <c:pt idx="23">
                  <c:v>496.16666666666669</c:v>
                </c:pt>
                <c:pt idx="24">
                  <c:v>469.1</c:v>
                </c:pt>
                <c:pt idx="25">
                  <c:v>439.18333333333334</c:v>
                </c:pt>
                <c:pt idx="26">
                  <c:v>459.5</c:v>
                </c:pt>
                <c:pt idx="27">
                  <c:v>439.06666666666666</c:v>
                </c:pt>
                <c:pt idx="28">
                  <c:v>450.16666666666669</c:v>
                </c:pt>
                <c:pt idx="29">
                  <c:v>417.63333333333333</c:v>
                </c:pt>
                <c:pt idx="30">
                  <c:v>427.45</c:v>
                </c:pt>
                <c:pt idx="31">
                  <c:v>407.65</c:v>
                </c:pt>
                <c:pt idx="32">
                  <c:v>382.96666666666664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CA3-49B8-9DBD-688E3A5A98C6}"/>
            </c:ext>
          </c:extLst>
        </c:ser>
        <c:ser>
          <c:idx val="2"/>
          <c:order val="2"/>
          <c:tx>
            <c:strRef>
              <c:f>'satu mare'!$A$13</c:f>
              <c:strCache>
                <c:ptCount val="1"/>
                <c:pt idx="0">
                  <c:v>ROTEAS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'satu mare'!$B$10:$AH$10</c:f>
              <c:strCache>
                <c:ptCount val="33"/>
                <c:pt idx="0">
                  <c:v>2021 January</c:v>
                </c:pt>
                <c:pt idx="1">
                  <c:v>2021 February</c:v>
                </c:pt>
                <c:pt idx="2">
                  <c:v>2021 March</c:v>
                </c:pt>
                <c:pt idx="3">
                  <c:v>2021 April</c:v>
                </c:pt>
                <c:pt idx="4">
                  <c:v>2021 May</c:v>
                </c:pt>
                <c:pt idx="5">
                  <c:v>2021 June</c:v>
                </c:pt>
                <c:pt idx="6">
                  <c:v>2021 July</c:v>
                </c:pt>
                <c:pt idx="7">
                  <c:v>2021 August</c:v>
                </c:pt>
                <c:pt idx="8">
                  <c:v>2021 September</c:v>
                </c:pt>
                <c:pt idx="9">
                  <c:v>2021 October</c:v>
                </c:pt>
                <c:pt idx="10">
                  <c:v>2021 November</c:v>
                </c:pt>
                <c:pt idx="11">
                  <c:v>2021 December</c:v>
                </c:pt>
                <c:pt idx="12">
                  <c:v>2022 January</c:v>
                </c:pt>
                <c:pt idx="13">
                  <c:v>2022 February</c:v>
                </c:pt>
                <c:pt idx="14">
                  <c:v>2022 March</c:v>
                </c:pt>
                <c:pt idx="15">
                  <c:v>2022 April</c:v>
                </c:pt>
                <c:pt idx="16">
                  <c:v>2022 May</c:v>
                </c:pt>
                <c:pt idx="17">
                  <c:v>2022 June</c:v>
                </c:pt>
                <c:pt idx="18">
                  <c:v>2022 July</c:v>
                </c:pt>
                <c:pt idx="19">
                  <c:v>2022 August</c:v>
                </c:pt>
                <c:pt idx="20">
                  <c:v>2022 September</c:v>
                </c:pt>
                <c:pt idx="21">
                  <c:v>2022 October</c:v>
                </c:pt>
                <c:pt idx="22">
                  <c:v>2022 November</c:v>
                </c:pt>
                <c:pt idx="23">
                  <c:v>2022 December</c:v>
                </c:pt>
                <c:pt idx="24">
                  <c:v>2023 January</c:v>
                </c:pt>
                <c:pt idx="25">
                  <c:v>2023 February</c:v>
                </c:pt>
                <c:pt idx="26">
                  <c:v>2023 March</c:v>
                </c:pt>
                <c:pt idx="27">
                  <c:v>2023 April</c:v>
                </c:pt>
                <c:pt idx="28">
                  <c:v>2023 May</c:v>
                </c:pt>
                <c:pt idx="29">
                  <c:v>2023 June</c:v>
                </c:pt>
                <c:pt idx="30">
                  <c:v>2023 July</c:v>
                </c:pt>
                <c:pt idx="31">
                  <c:v>2023 August</c:v>
                </c:pt>
                <c:pt idx="32">
                  <c:v>2023 September</c:v>
                </c:pt>
              </c:strCache>
            </c:strRef>
          </c:cat>
          <c:val>
            <c:numRef>
              <c:f>'satu mare'!$B$13:$AH$13</c:f>
              <c:numCache>
                <c:formatCode>General</c:formatCode>
                <c:ptCount val="3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9.5</c:v>
                </c:pt>
                <c:pt idx="10">
                  <c:v>19</c:v>
                </c:pt>
                <c:pt idx="11">
                  <c:v>33.5</c:v>
                </c:pt>
                <c:pt idx="12">
                  <c:v>34</c:v>
                </c:pt>
                <c:pt idx="13">
                  <c:v>46</c:v>
                </c:pt>
                <c:pt idx="14">
                  <c:v>58.5</c:v>
                </c:pt>
                <c:pt idx="15">
                  <c:v>69.5</c:v>
                </c:pt>
                <c:pt idx="16">
                  <c:v>88.5</c:v>
                </c:pt>
                <c:pt idx="17">
                  <c:v>106</c:v>
                </c:pt>
                <c:pt idx="18">
                  <c:v>115</c:v>
                </c:pt>
                <c:pt idx="19">
                  <c:v>122.5</c:v>
                </c:pt>
                <c:pt idx="20">
                  <c:v>136.5</c:v>
                </c:pt>
                <c:pt idx="21">
                  <c:v>157.5</c:v>
                </c:pt>
                <c:pt idx="22">
                  <c:v>176</c:v>
                </c:pt>
                <c:pt idx="23">
                  <c:v>189.5</c:v>
                </c:pt>
                <c:pt idx="24">
                  <c:v>213</c:v>
                </c:pt>
                <c:pt idx="25">
                  <c:v>217.5</c:v>
                </c:pt>
                <c:pt idx="26">
                  <c:v>234</c:v>
                </c:pt>
                <c:pt idx="27">
                  <c:v>257</c:v>
                </c:pt>
                <c:pt idx="28">
                  <c:v>274</c:v>
                </c:pt>
                <c:pt idx="29">
                  <c:v>306</c:v>
                </c:pt>
                <c:pt idx="30">
                  <c:v>309</c:v>
                </c:pt>
                <c:pt idx="31">
                  <c:v>337</c:v>
                </c:pt>
                <c:pt idx="32">
                  <c:v>361.5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CA3-49B8-9DBD-688E3A5A98C6}"/>
            </c:ext>
          </c:extLst>
        </c:ser>
        <c:ser>
          <c:idx val="3"/>
          <c:order val="3"/>
          <c:tx>
            <c:strRef>
              <c:f>'satu mare'!$A$14</c:f>
              <c:strCache>
                <c:ptCount val="1"/>
                <c:pt idx="0">
                  <c:v>XARELTO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'satu mare'!$B$10:$AH$10</c:f>
              <c:strCache>
                <c:ptCount val="33"/>
                <c:pt idx="0">
                  <c:v>2021 January</c:v>
                </c:pt>
                <c:pt idx="1">
                  <c:v>2021 February</c:v>
                </c:pt>
                <c:pt idx="2">
                  <c:v>2021 March</c:v>
                </c:pt>
                <c:pt idx="3">
                  <c:v>2021 April</c:v>
                </c:pt>
                <c:pt idx="4">
                  <c:v>2021 May</c:v>
                </c:pt>
                <c:pt idx="5">
                  <c:v>2021 June</c:v>
                </c:pt>
                <c:pt idx="6">
                  <c:v>2021 July</c:v>
                </c:pt>
                <c:pt idx="7">
                  <c:v>2021 August</c:v>
                </c:pt>
                <c:pt idx="8">
                  <c:v>2021 September</c:v>
                </c:pt>
                <c:pt idx="9">
                  <c:v>2021 October</c:v>
                </c:pt>
                <c:pt idx="10">
                  <c:v>2021 November</c:v>
                </c:pt>
                <c:pt idx="11">
                  <c:v>2021 December</c:v>
                </c:pt>
                <c:pt idx="12">
                  <c:v>2022 January</c:v>
                </c:pt>
                <c:pt idx="13">
                  <c:v>2022 February</c:v>
                </c:pt>
                <c:pt idx="14">
                  <c:v>2022 March</c:v>
                </c:pt>
                <c:pt idx="15">
                  <c:v>2022 April</c:v>
                </c:pt>
                <c:pt idx="16">
                  <c:v>2022 May</c:v>
                </c:pt>
                <c:pt idx="17">
                  <c:v>2022 June</c:v>
                </c:pt>
                <c:pt idx="18">
                  <c:v>2022 July</c:v>
                </c:pt>
                <c:pt idx="19">
                  <c:v>2022 August</c:v>
                </c:pt>
                <c:pt idx="20">
                  <c:v>2022 September</c:v>
                </c:pt>
                <c:pt idx="21">
                  <c:v>2022 October</c:v>
                </c:pt>
                <c:pt idx="22">
                  <c:v>2022 November</c:v>
                </c:pt>
                <c:pt idx="23">
                  <c:v>2022 December</c:v>
                </c:pt>
                <c:pt idx="24">
                  <c:v>2023 January</c:v>
                </c:pt>
                <c:pt idx="25">
                  <c:v>2023 February</c:v>
                </c:pt>
                <c:pt idx="26">
                  <c:v>2023 March</c:v>
                </c:pt>
                <c:pt idx="27">
                  <c:v>2023 April</c:v>
                </c:pt>
                <c:pt idx="28">
                  <c:v>2023 May</c:v>
                </c:pt>
                <c:pt idx="29">
                  <c:v>2023 June</c:v>
                </c:pt>
                <c:pt idx="30">
                  <c:v>2023 July</c:v>
                </c:pt>
                <c:pt idx="31">
                  <c:v>2023 August</c:v>
                </c:pt>
                <c:pt idx="32">
                  <c:v>2023 September</c:v>
                </c:pt>
              </c:strCache>
            </c:strRef>
          </c:cat>
          <c:val>
            <c:numRef>
              <c:f>'satu mare'!$B$14:$AH$14</c:f>
              <c:numCache>
                <c:formatCode>General</c:formatCode>
                <c:ptCount val="33"/>
                <c:pt idx="0">
                  <c:v>174.60833333333332</c:v>
                </c:pt>
                <c:pt idx="1">
                  <c:v>266.02499999999998</c:v>
                </c:pt>
                <c:pt idx="2">
                  <c:v>195.32499999999999</c:v>
                </c:pt>
                <c:pt idx="3">
                  <c:v>225.13333333333333</c:v>
                </c:pt>
                <c:pt idx="4">
                  <c:v>220.11666666666667</c:v>
                </c:pt>
                <c:pt idx="5">
                  <c:v>222.50833333333333</c:v>
                </c:pt>
                <c:pt idx="6">
                  <c:v>224.36666666666667</c:v>
                </c:pt>
                <c:pt idx="7">
                  <c:v>220.375</c:v>
                </c:pt>
                <c:pt idx="8">
                  <c:v>290.04166666666669</c:v>
                </c:pt>
                <c:pt idx="9">
                  <c:v>253.85833333333332</c:v>
                </c:pt>
                <c:pt idx="10">
                  <c:v>309.28333333333336</c:v>
                </c:pt>
                <c:pt idx="11">
                  <c:v>376.93333333333334</c:v>
                </c:pt>
                <c:pt idx="12">
                  <c:v>316.83333333333331</c:v>
                </c:pt>
                <c:pt idx="13">
                  <c:v>261.52499999999998</c:v>
                </c:pt>
                <c:pt idx="14">
                  <c:v>261.93333333333334</c:v>
                </c:pt>
                <c:pt idx="15">
                  <c:v>241.33333333333334</c:v>
                </c:pt>
                <c:pt idx="16">
                  <c:v>318.08333333333331</c:v>
                </c:pt>
                <c:pt idx="17">
                  <c:v>285.17500000000001</c:v>
                </c:pt>
                <c:pt idx="18">
                  <c:v>329.7</c:v>
                </c:pt>
                <c:pt idx="19">
                  <c:v>477.85</c:v>
                </c:pt>
                <c:pt idx="20">
                  <c:v>368.47500000000002</c:v>
                </c:pt>
                <c:pt idx="21">
                  <c:v>376.125</c:v>
                </c:pt>
                <c:pt idx="22">
                  <c:v>388.9</c:v>
                </c:pt>
                <c:pt idx="23">
                  <c:v>382.85</c:v>
                </c:pt>
                <c:pt idx="24">
                  <c:v>373.51666666666665</c:v>
                </c:pt>
                <c:pt idx="25">
                  <c:v>354.86666666666667</c:v>
                </c:pt>
                <c:pt idx="26">
                  <c:v>449.43333333333334</c:v>
                </c:pt>
                <c:pt idx="27">
                  <c:v>387.38333333333333</c:v>
                </c:pt>
                <c:pt idx="28">
                  <c:v>378.38333333333333</c:v>
                </c:pt>
                <c:pt idx="29">
                  <c:v>396.90833333333336</c:v>
                </c:pt>
                <c:pt idx="30">
                  <c:v>363.25833333333333</c:v>
                </c:pt>
                <c:pt idx="31">
                  <c:v>383.78333333333336</c:v>
                </c:pt>
                <c:pt idx="32">
                  <c:v>378.44166666666666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CA3-49B8-9DBD-688E3A5A98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2213096"/>
        <c:axId val="562215256"/>
      </c:lineChart>
      <c:catAx>
        <c:axId val="562213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2215256"/>
        <c:crosses val="autoZero"/>
        <c:auto val="1"/>
        <c:lblAlgn val="ctr"/>
        <c:lblOffset val="100"/>
        <c:noMultiLvlLbl val="0"/>
      </c:catAx>
      <c:valAx>
        <c:axId val="562215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2213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375519612285505"/>
          <c:y val="0.93317842673451634"/>
          <c:w val="0.66748537205224689"/>
          <c:h val="6.30833281331498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0.09136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8A085851-2257-40D6-8AF7-A779C9BBF407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-1864656"/>
          <a:ext cx="6454588" cy="331697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461C8-E445-41EC-890F-B9A583AE7A6E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97913-8221-4B71-B92F-8D0E8B4CE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11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La nivel de jud. Satu Mare, situatia pacientilor tratati cu anticoagulante este oarecum similara, cu anumite particularitati:</a:t>
            </a:r>
          </a:p>
          <a:p>
            <a:r>
              <a:rPr lang="en-US"/>
              <a:t>- Cea mai mare crestere in nr de pacienti este Eliquis si Roteas</a:t>
            </a:r>
          </a:p>
          <a:p>
            <a:r>
              <a:rPr lang="en-US"/>
              <a:t>- Xarelto constant in nr de pacienti</a:t>
            </a:r>
          </a:p>
          <a:p>
            <a:r>
              <a:rPr lang="en-US"/>
              <a:t>- Dabigatran, linia rosie, scade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C3CF5-946A-447A-AB43-659ABAAAC01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392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0D661EF5-820E-4A67-9509-B5615A17C0C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81177" y="6292103"/>
            <a:ext cx="8853406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E5EC42-C0D6-40C0-AEC1-EAD209EA0D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1177" y="290982"/>
            <a:ext cx="3421996" cy="79336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E31ED9C7-8D4E-4124-990E-9238725323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82113" y="241709"/>
            <a:ext cx="1469569" cy="5455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4B60E56-07E1-4BC5-A496-3F0F72362DF2}"/>
              </a:ext>
            </a:extLst>
          </p:cNvPr>
          <p:cNvSpPr txBox="1"/>
          <p:nvPr userDrawn="1"/>
        </p:nvSpPr>
        <p:spPr>
          <a:xfrm>
            <a:off x="7299869" y="127697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Satu Mare</a:t>
            </a:r>
          </a:p>
          <a:p>
            <a:pPr algn="r"/>
            <a:r>
              <a:rPr lang="fr-FR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27-28 </a:t>
            </a:r>
            <a:r>
              <a:rPr lang="fr-FR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octombrie</a:t>
            </a:r>
            <a:r>
              <a:rPr lang="fr-FR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2023</a:t>
            </a:r>
            <a:endParaRPr lang="en-US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A253B4-D80A-44CF-849E-50B7DB9287C0}"/>
              </a:ext>
            </a:extLst>
          </p:cNvPr>
          <p:cNvSpPr txBox="1"/>
          <p:nvPr userDrawn="1"/>
        </p:nvSpPr>
        <p:spPr>
          <a:xfrm>
            <a:off x="818148" y="1300380"/>
            <a:ext cx="2334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ROcHUs</a:t>
            </a:r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–Care for health in Satu Mare and </a:t>
            </a:r>
          </a:p>
          <a:p>
            <a:r>
              <a:rPr lang="en-US" sz="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Szabolcs-Szatmár-Bereg</a:t>
            </a:r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counties </a:t>
            </a:r>
            <a:r>
              <a:rPr lang="en-US" sz="8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ROHU 457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AB3D8CE-C534-42FF-A82C-EEA388EFA26E}"/>
              </a:ext>
            </a:extLst>
          </p:cNvPr>
          <p:cNvCxnSpPr>
            <a:cxnSpLocks/>
          </p:cNvCxnSpPr>
          <p:nvPr userDrawn="1"/>
        </p:nvCxnSpPr>
        <p:spPr>
          <a:xfrm>
            <a:off x="235974" y="1732547"/>
            <a:ext cx="87310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3AA658-ECDC-443A-BB8F-5D99E30302D2}"/>
              </a:ext>
            </a:extLst>
          </p:cNvPr>
          <p:cNvCxnSpPr>
            <a:cxnSpLocks/>
          </p:cNvCxnSpPr>
          <p:nvPr userDrawn="1"/>
        </p:nvCxnSpPr>
        <p:spPr>
          <a:xfrm>
            <a:off x="181177" y="6300124"/>
            <a:ext cx="88534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174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3071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811710A-CE4E-440D-8355-86E71C28D5D1}"/>
              </a:ext>
            </a:extLst>
          </p:cNvPr>
          <p:cNvSpPr txBox="1">
            <a:spLocks/>
          </p:cNvSpPr>
          <p:nvPr userDrawn="1"/>
        </p:nvSpPr>
        <p:spPr>
          <a:xfrm>
            <a:off x="3221314" y="1300380"/>
            <a:ext cx="5540828" cy="36512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CONFERINȚA PROFESIONALĂ CALITATEA ŞI SIGURANŢA </a:t>
            </a:r>
            <a:b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ÎNGRIJIRILOR CHIRURGICALE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137411DD-87F0-49CF-8521-F4E8A66FEA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973" y="6326733"/>
            <a:ext cx="8731045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B17868-379D-4871-94F7-3F7C7833DA6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1177" y="290982"/>
            <a:ext cx="3421996" cy="79336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647AA0A5-E462-4F0F-A870-01E35B3D8A4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82113" y="241709"/>
            <a:ext cx="1469569" cy="54556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93438D0-B70E-451E-9045-B6C44381EED8}"/>
              </a:ext>
            </a:extLst>
          </p:cNvPr>
          <p:cNvSpPr txBox="1"/>
          <p:nvPr userDrawn="1"/>
        </p:nvSpPr>
        <p:spPr>
          <a:xfrm>
            <a:off x="7299869" y="127697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Satu Mare</a:t>
            </a:r>
          </a:p>
          <a:p>
            <a:pPr algn="r"/>
            <a:r>
              <a:rPr lang="fr-FR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27-28 </a:t>
            </a:r>
            <a:r>
              <a:rPr lang="fr-FR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octombrie</a:t>
            </a:r>
            <a:r>
              <a:rPr lang="fr-FR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2023</a:t>
            </a:r>
            <a:endParaRPr lang="en-US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7FB915-9967-40FE-A5D0-021467A804CF}"/>
              </a:ext>
            </a:extLst>
          </p:cNvPr>
          <p:cNvSpPr txBox="1"/>
          <p:nvPr userDrawn="1"/>
        </p:nvSpPr>
        <p:spPr>
          <a:xfrm>
            <a:off x="818148" y="1300380"/>
            <a:ext cx="2334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ROcHUs</a:t>
            </a:r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–Care for health in Satu Mare and </a:t>
            </a:r>
          </a:p>
          <a:p>
            <a:r>
              <a:rPr lang="en-US" sz="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Szabolcs-Szatmár-Bereg</a:t>
            </a:r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counties </a:t>
            </a:r>
            <a:r>
              <a:rPr lang="en-US" sz="8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ROHU 457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2777682-CAF3-47B5-A255-F2802AA53087}"/>
              </a:ext>
            </a:extLst>
          </p:cNvPr>
          <p:cNvCxnSpPr>
            <a:cxnSpLocks/>
          </p:cNvCxnSpPr>
          <p:nvPr userDrawn="1"/>
        </p:nvCxnSpPr>
        <p:spPr>
          <a:xfrm>
            <a:off x="235974" y="1732547"/>
            <a:ext cx="87310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9332FC1-99E8-4436-AEE5-DB0F71D1B1CD}"/>
              </a:ext>
            </a:extLst>
          </p:cNvPr>
          <p:cNvCxnSpPr>
            <a:cxnSpLocks/>
          </p:cNvCxnSpPr>
          <p:nvPr userDrawn="1"/>
        </p:nvCxnSpPr>
        <p:spPr>
          <a:xfrm>
            <a:off x="235973" y="6300124"/>
            <a:ext cx="87310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D81B28E-84A0-44A2-BF82-41DFFAD04382}"/>
              </a:ext>
            </a:extLst>
          </p:cNvPr>
          <p:cNvSpPr/>
          <p:nvPr userDrawn="1"/>
        </p:nvSpPr>
        <p:spPr>
          <a:xfrm>
            <a:off x="235973" y="1759118"/>
            <a:ext cx="8731045" cy="4514398"/>
          </a:xfrm>
          <a:prstGeom prst="rect">
            <a:avLst/>
          </a:prstGeom>
          <a:blipFill dpi="0" rotWithShape="1">
            <a:blip r:embed="rId7">
              <a:alphaModFix amt="34000"/>
            </a:blip>
            <a:srcRect/>
            <a:tile tx="0" ty="0" sx="100000" sy="100000" flip="none" algn="tl"/>
          </a:blipFill>
          <a:effectLst>
            <a:glow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89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04964F-6EF6-4F3C-9890-E16C231B465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81177" y="6321702"/>
            <a:ext cx="8774607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E92DF5-FE4D-43C8-A517-ACB8226D6501}"/>
              </a:ext>
            </a:extLst>
          </p:cNvPr>
          <p:cNvCxnSpPr/>
          <p:nvPr/>
        </p:nvCxnSpPr>
        <p:spPr>
          <a:xfrm>
            <a:off x="946483" y="1732547"/>
            <a:ext cx="78051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ine 2">
            <a:extLst>
              <a:ext uri="{FF2B5EF4-FFF2-40B4-BE49-F238E27FC236}">
                <a16:creationId xmlns:a16="http://schemas.microsoft.com/office/drawing/2014/main" id="{4D8FBC5C-3DC0-4A9F-ABA6-F98FCE183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426" y="1833602"/>
            <a:ext cx="6683827" cy="421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217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45787C7-54CC-4504-885A-B997B46C1B2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5185F1-7F55-41DE-9635-30FBBE422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77" y="1693980"/>
            <a:ext cx="9144000" cy="547545"/>
          </a:xfrm>
          <a:prstGeom prst="rect">
            <a:avLst/>
          </a:prstGeom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E652D628-6573-4AF1-B025-DAE658C040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709165"/>
              </p:ext>
            </p:extLst>
          </p:nvPr>
        </p:nvGraphicFramePr>
        <p:xfrm>
          <a:off x="5272199" y="2346676"/>
          <a:ext cx="3398026" cy="192013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398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0683">
                <a:tc>
                  <a:txBody>
                    <a:bodyPr/>
                    <a:lstStyle/>
                    <a:p>
                      <a:pPr algn="l"/>
                      <a:r>
                        <a:rPr lang="ro-RO" sz="1800" noProof="0"/>
                        <a:t>Rata incidenței globale pentru primul episod VTE:</a:t>
                      </a:r>
                    </a:p>
                  </a:txBody>
                  <a:tcPr marL="91452" marR="91452" marT="45703" marB="4570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683">
                <a:tc>
                  <a:txBody>
                    <a:bodyPr/>
                    <a:lstStyle/>
                    <a:p>
                      <a:pPr algn="l"/>
                      <a:r>
                        <a:rPr lang="ro-RO" sz="1800" b="1" noProof="0" dirty="0">
                          <a:solidFill>
                            <a:schemeClr val="tx1"/>
                          </a:solidFill>
                        </a:rPr>
                        <a:t>131,5 la 100000 </a:t>
                      </a:r>
                      <a:r>
                        <a:rPr lang="ro-RO" sz="1800" noProof="0" dirty="0">
                          <a:solidFill>
                            <a:schemeClr val="tx1"/>
                          </a:solidFill>
                        </a:rPr>
                        <a:t>persoane-ani [95% CI (130,2–132,9)] </a:t>
                      </a:r>
                    </a:p>
                  </a:txBody>
                  <a:tcPr marL="91452" marR="91452" marT="45703" marB="4570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7387">
                <a:tc>
                  <a:txBody>
                    <a:bodyPr/>
                    <a:lstStyle/>
                    <a:p>
                      <a:pPr algn="l"/>
                      <a:r>
                        <a:rPr lang="ro-RO" sz="1800" b="1" noProof="0" dirty="0">
                          <a:solidFill>
                            <a:schemeClr val="tx1"/>
                          </a:solidFill>
                        </a:rPr>
                        <a:t>58,1% </a:t>
                      </a:r>
                      <a:r>
                        <a:rPr lang="ro-RO" sz="1800" noProof="0" dirty="0">
                          <a:solidFill>
                            <a:schemeClr val="tx1"/>
                          </a:solidFill>
                        </a:rPr>
                        <a:t>sunt VTE spontane/neprovocate</a:t>
                      </a:r>
                    </a:p>
                  </a:txBody>
                  <a:tcPr marL="91452" marR="91452" marT="45703" marB="4570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81F38318-7375-4EB9-BEAC-26989C769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355" y="4616477"/>
            <a:ext cx="4374052" cy="138889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3CD2D3B-C8C5-4139-AC37-6BF5940297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558" y="2241525"/>
            <a:ext cx="4048690" cy="3467584"/>
          </a:xfrm>
          <a:prstGeom prst="rect">
            <a:avLst/>
          </a:prstGeom>
        </p:spPr>
      </p:pic>
      <p:sp>
        <p:nvSpPr>
          <p:cNvPr id="18" name="Footer Placeholder 9">
            <a:extLst>
              <a:ext uri="{FF2B5EF4-FFF2-40B4-BE49-F238E27FC236}">
                <a16:creationId xmlns:a16="http://schemas.microsoft.com/office/drawing/2014/main" id="{B60B55F4-DAB2-465F-83EF-545E583CF12D}"/>
              </a:ext>
            </a:extLst>
          </p:cNvPr>
          <p:cNvSpPr txBox="1">
            <a:spLocks/>
          </p:cNvSpPr>
          <p:nvPr/>
        </p:nvSpPr>
        <p:spPr>
          <a:xfrm>
            <a:off x="388751" y="5709109"/>
            <a:ext cx="94757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lang="ro-RO" sz="900">
                <a:solidFill>
                  <a:prstClr val="black"/>
                </a:solidFill>
                <a:latin typeface="Arial" panose="020B0604020202020204"/>
                <a:cs typeface="Arial" panose="020B0604020202020204" pitchFamily="34" charset="0"/>
              </a:rPr>
              <a:t>CI, interval de încredere; CPRD, </a:t>
            </a:r>
            <a:r>
              <a:rPr lang="ro-RO" sz="900" i="1">
                <a:solidFill>
                  <a:prstClr val="black"/>
                </a:solidFill>
                <a:latin typeface="Arial" panose="020B0604020202020204"/>
                <a:cs typeface="Arial" panose="020B0604020202020204" pitchFamily="34" charset="0"/>
              </a:rPr>
              <a:t>Clinical Practice Research Datalink</a:t>
            </a:r>
            <a:r>
              <a:rPr lang="ro-RO" sz="900">
                <a:solidFill>
                  <a:prstClr val="black"/>
                </a:solidFill>
                <a:latin typeface="Arial" panose="020B0604020202020204"/>
                <a:cs typeface="Arial" panose="020B0604020202020204" pitchFamily="34" charset="0"/>
              </a:rPr>
              <a:t>; IR, rata incidenței; </a:t>
            </a:r>
            <a:r>
              <a:rPr lang="ro-RO">
                <a:solidFill>
                  <a:prstClr val="black"/>
                </a:solidFill>
                <a:latin typeface="Arial" panose="020B0604020202020204"/>
                <a:cs typeface="Arial" panose="020B0604020202020204" pitchFamily="34" charset="0"/>
              </a:rPr>
              <a:t>OAC</a:t>
            </a:r>
            <a:r>
              <a:rPr lang="ro-RO" sz="900">
                <a:solidFill>
                  <a:prstClr val="black"/>
                </a:solidFill>
                <a:latin typeface="Arial" panose="020B0604020202020204"/>
                <a:cs typeface="Arial" panose="020B0604020202020204" pitchFamily="34" charset="0"/>
              </a:rPr>
              <a:t>, anticoagulant oral; VTE, tromboembolism venos</a:t>
            </a:r>
          </a:p>
          <a:p>
            <a:pPr defTabSz="914400">
              <a:defRPr/>
            </a:pPr>
            <a:r>
              <a:rPr lang="ro-RO" sz="900" b="1">
                <a:solidFill>
                  <a:prstClr val="black"/>
                </a:solidFill>
                <a:latin typeface="Arial" panose="020B0604020202020204"/>
                <a:cs typeface="Arial" panose="020B0604020202020204" pitchFamily="34" charset="0"/>
              </a:rPr>
              <a:t>Referință: </a:t>
            </a:r>
            <a:r>
              <a:rPr lang="ro-RO" sz="900">
                <a:solidFill>
                  <a:prstClr val="black"/>
                </a:solidFill>
                <a:latin typeface="Arial" panose="020B0604020202020204"/>
                <a:cs typeface="Arial" panose="020B0604020202020204" pitchFamily="34" charset="0"/>
              </a:rPr>
              <a:t>Martinez C, et al. </a:t>
            </a:r>
            <a:r>
              <a:rPr lang="ro-RO" sz="900" i="1">
                <a:solidFill>
                  <a:prstClr val="black"/>
                </a:solidFill>
                <a:latin typeface="Arial" panose="020B0604020202020204"/>
                <a:cs typeface="Arial" panose="020B0604020202020204" pitchFamily="34" charset="0"/>
              </a:rPr>
              <a:t>Thromb Haem </a:t>
            </a:r>
            <a:r>
              <a:rPr lang="ro-RO" sz="900">
                <a:solidFill>
                  <a:prstClr val="black"/>
                </a:solidFill>
                <a:latin typeface="Arial" panose="020B0604020202020204"/>
                <a:cs typeface="Arial" panose="020B0604020202020204" pitchFamily="34" charset="0"/>
              </a:rPr>
              <a:t>2014;112(2):255–263.</a:t>
            </a:r>
            <a:endParaRPr lang="ro-RO" sz="900" dirty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795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466FD0-DB08-49C2-8DF7-A96FF5EC6D5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0E95265C-4811-4A2A-8659-35E92870ACEC}"/>
              </a:ext>
            </a:extLst>
          </p:cNvPr>
          <p:cNvSpPr txBox="1">
            <a:spLocks/>
          </p:cNvSpPr>
          <p:nvPr/>
        </p:nvSpPr>
        <p:spPr bwMode="auto">
          <a:xfrm>
            <a:off x="753036" y="2544709"/>
            <a:ext cx="8157882" cy="2566987"/>
          </a:xfrm>
          <a:prstGeom prst="rect">
            <a:avLst/>
          </a:prstGeom>
          <a:noFill/>
          <a:ln w="1079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o-RO" altLang="en-US" sz="4000" b="1" dirty="0">
                <a:solidFill>
                  <a:srgbClr val="C00000"/>
                </a:solidFill>
              </a:rPr>
              <a:t>Tendințe în prescrierea anticoagulantelor</a:t>
            </a:r>
            <a:r>
              <a:rPr lang="en-US" altLang="en-US" sz="4000" b="1" dirty="0">
                <a:solidFill>
                  <a:srgbClr val="C00000"/>
                </a:solidFill>
              </a:rPr>
              <a:t> la </a:t>
            </a:r>
            <a:r>
              <a:rPr lang="en-US" altLang="en-US" sz="4000" b="1" dirty="0" err="1">
                <a:solidFill>
                  <a:srgbClr val="C00000"/>
                </a:solidFill>
              </a:rPr>
              <a:t>nivel</a:t>
            </a:r>
            <a:r>
              <a:rPr lang="en-US" altLang="en-US" sz="4000" b="1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en-US" altLang="en-US" sz="4000" b="1" dirty="0">
                <a:solidFill>
                  <a:srgbClr val="C00000"/>
                </a:solidFill>
              </a:rPr>
              <a:t>national </a:t>
            </a:r>
            <a:r>
              <a:rPr lang="en-US" altLang="en-US" sz="4000" b="1" dirty="0" err="1">
                <a:solidFill>
                  <a:srgbClr val="C00000"/>
                </a:solidFill>
              </a:rPr>
              <a:t>si</a:t>
            </a:r>
            <a:r>
              <a:rPr lang="en-US" altLang="en-US" sz="4000" b="1" dirty="0">
                <a:solidFill>
                  <a:srgbClr val="C00000"/>
                </a:solidFill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</a:rPr>
              <a:t>judetean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537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D6B563-FC5F-485E-AF10-15C6124D8EF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1A2A789-043F-40DC-8321-D4852ACEF3DD}"/>
              </a:ext>
            </a:extLst>
          </p:cNvPr>
          <p:cNvSpPr txBox="1">
            <a:spLocks/>
          </p:cNvSpPr>
          <p:nvPr/>
        </p:nvSpPr>
        <p:spPr>
          <a:xfrm>
            <a:off x="363032" y="1694830"/>
            <a:ext cx="7402423" cy="4699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altLang="en-US" sz="2500" b="1" dirty="0"/>
              <a:t>Tendințe în prescrierea anticoagulantelor</a:t>
            </a:r>
            <a:r>
              <a:rPr lang="en-US" altLang="en-US" sz="2500" b="1" dirty="0"/>
              <a:t> – date din Romania</a:t>
            </a:r>
            <a:endParaRPr lang="ro-RO" altLang="en-US" sz="2500" b="1" dirty="0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1420EC68-2351-499B-B746-E7CE9F5C2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1488" y="2514353"/>
            <a:ext cx="62434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Prescrierea anticoagulantelor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Ianuarie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2021 – </a:t>
            </a:r>
            <a:r>
              <a:rPr lang="en-US" altLang="en-US" sz="1600" dirty="0">
                <a:solidFill>
                  <a:prstClr val="black"/>
                </a:solidFill>
              </a:rPr>
              <a:t>August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2023, Romania</a:t>
            </a:r>
            <a:r>
              <a:rPr kumimoji="0" lang="ro-RO" altLang="en-US" sz="1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ACDEB9-E2B0-4106-852E-24382018A0C0}"/>
              </a:ext>
            </a:extLst>
          </p:cNvPr>
          <p:cNvSpPr txBox="1"/>
          <p:nvPr/>
        </p:nvSpPr>
        <p:spPr>
          <a:xfrm>
            <a:off x="181177" y="5940386"/>
            <a:ext cx="3945271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90000"/>
              </a:lnSpc>
              <a:spcAft>
                <a:spcPct val="0"/>
              </a:spcAft>
              <a:buClr>
                <a:srgbClr val="E30B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o-RO" altLang="en-US" sz="90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DOAC </a:t>
            </a:r>
            <a:r>
              <a:rPr kumimoji="0" lang="en-US" altLang="en-US" sz="90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</a:t>
            </a:r>
            <a:r>
              <a:rPr kumimoji="0" lang="ro-RO" altLang="en-US" sz="90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Anticoagulante orale directe</a:t>
            </a:r>
            <a:endParaRPr kumimoji="0" lang="en-US" altLang="en-US" sz="900" i="0" u="none" strike="noStrike" kern="1200" cap="none" spc="0" normalizeH="0" baseline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Aft>
                <a:spcPct val="0"/>
              </a:spcAft>
              <a:buClr>
                <a:srgbClr val="E30B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900" dirty="0">
                <a:latin typeface="Arial" panose="020B0604020202020204" pitchFamily="34" charset="0"/>
                <a:cs typeface="Arial" panose="020B0604020202020204" pitchFamily="34" charset="0"/>
              </a:rPr>
              <a:t>1. Data on file</a:t>
            </a:r>
            <a:r>
              <a:rPr kumimoji="0" lang="ro-RO" altLang="en-US" sz="90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511A96-069B-4133-8C2A-0F1A5A97B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32" y="3109213"/>
            <a:ext cx="7983109" cy="273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930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Box 84">
            <a:extLst>
              <a:ext uri="{FF2B5EF4-FFF2-40B4-BE49-F238E27FC236}">
                <a16:creationId xmlns:a16="http://schemas.microsoft.com/office/drawing/2014/main" id="{8EC27F13-5A6D-4EDC-85F0-5C94154BEFEA}"/>
              </a:ext>
            </a:extLst>
          </p:cNvPr>
          <p:cNvSpPr txBox="1"/>
          <p:nvPr/>
        </p:nvSpPr>
        <p:spPr>
          <a:xfrm>
            <a:off x="200347" y="5814628"/>
            <a:ext cx="4577136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fontAlgn="base">
              <a:spcAft>
                <a:spcPct val="0"/>
              </a:spcAft>
              <a:buClr>
                <a:srgbClr val="E30B21"/>
              </a:buClr>
              <a:defRPr/>
            </a:pPr>
            <a:r>
              <a:rPr lang="ro-RO" altLang="en-US" sz="750" dirty="0">
                <a:latin typeface="Arial" panose="020B0604020202020204" pitchFamily="34" charset="0"/>
                <a:cs typeface="Arial" panose="020B0604020202020204" pitchFamily="34" charset="0"/>
              </a:rPr>
              <a:t>DOAC </a:t>
            </a:r>
            <a:r>
              <a:rPr lang="en-US" altLang="en-US" sz="75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ro-RO" altLang="en-US" sz="750" dirty="0">
                <a:latin typeface="Arial" panose="020B0604020202020204" pitchFamily="34" charset="0"/>
                <a:cs typeface="Arial" panose="020B0604020202020204" pitchFamily="34" charset="0"/>
              </a:rPr>
              <a:t>Anticoagulante orale directe</a:t>
            </a:r>
            <a:endParaRPr lang="en-US" altLang="en-US" sz="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Aft>
                <a:spcPct val="0"/>
              </a:spcAft>
              <a:buClr>
                <a:srgbClr val="E30B21"/>
              </a:buClr>
              <a:defRPr/>
            </a:pPr>
            <a:r>
              <a:rPr lang="ro-RO" sz="750" b="1" dirty="0">
                <a:solidFill>
                  <a:prstClr val="black"/>
                </a:solidFill>
                <a:latin typeface="Arial" panose="020B0604020202020204"/>
              </a:rPr>
              <a:t>Referință: 1</a:t>
            </a:r>
            <a:r>
              <a:rPr lang="en-US" sz="750" b="1" dirty="0">
                <a:solidFill>
                  <a:prstClr val="black"/>
                </a:solidFill>
                <a:latin typeface="Arial" panose="020B0604020202020204"/>
              </a:rPr>
              <a:t>. </a:t>
            </a:r>
            <a:r>
              <a:rPr lang="en-US" sz="750" dirty="0">
                <a:solidFill>
                  <a:prstClr val="black"/>
                </a:solidFill>
                <a:latin typeface="Arial" panose="020B0604020202020204"/>
              </a:rPr>
              <a:t>Data on File</a:t>
            </a:r>
          </a:p>
          <a:p>
            <a:pPr fontAlgn="base">
              <a:spcAft>
                <a:spcPct val="0"/>
              </a:spcAft>
              <a:buClr>
                <a:srgbClr val="E30B21"/>
              </a:buClr>
              <a:defRPr/>
            </a:pPr>
            <a:r>
              <a:rPr lang="en-US" altLang="en-US" sz="750" dirty="0">
                <a:solidFill>
                  <a:prstClr val="black"/>
                </a:solidFill>
                <a:latin typeface="Arial" panose="020B0604020202020204"/>
                <a:cs typeface="Arial" panose="020B0604020202020204" pitchFamily="34" charset="0"/>
              </a:rPr>
              <a:t>*date Aug2022 vs Aug2023</a:t>
            </a:r>
            <a:r>
              <a:rPr lang="ro-RO" altLang="en-US" sz="7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D510C5-C1DE-89FA-48C1-D7F5392C990D}"/>
              </a:ext>
            </a:extLst>
          </p:cNvPr>
          <p:cNvSpPr txBox="1"/>
          <p:nvPr/>
        </p:nvSpPr>
        <p:spPr>
          <a:xfrm>
            <a:off x="2166872" y="5780003"/>
            <a:ext cx="59563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Nr </a:t>
            </a:r>
            <a:r>
              <a:rPr lang="en-US" sz="1350" dirty="0" err="1">
                <a:solidFill>
                  <a:srgbClr val="FF0000"/>
                </a:solidFill>
              </a:rPr>
              <a:t>pacientilor</a:t>
            </a:r>
            <a:r>
              <a:rPr lang="en-US" sz="1350" dirty="0">
                <a:solidFill>
                  <a:srgbClr val="FF0000"/>
                </a:solidFill>
              </a:rPr>
              <a:t> </a:t>
            </a:r>
            <a:r>
              <a:rPr lang="en-US" sz="1350" dirty="0" err="1">
                <a:solidFill>
                  <a:srgbClr val="FF0000"/>
                </a:solidFill>
              </a:rPr>
              <a:t>tratati</a:t>
            </a:r>
            <a:r>
              <a:rPr lang="en-US" sz="1350" dirty="0">
                <a:solidFill>
                  <a:srgbClr val="FF0000"/>
                </a:solidFill>
              </a:rPr>
              <a:t> cu apixaban </a:t>
            </a:r>
            <a:r>
              <a:rPr lang="en-US" sz="1350" dirty="0" err="1">
                <a:solidFill>
                  <a:srgbClr val="FF0000"/>
                </a:solidFill>
              </a:rPr>
              <a:t>si</a:t>
            </a:r>
            <a:r>
              <a:rPr lang="en-US" sz="1350" dirty="0">
                <a:solidFill>
                  <a:srgbClr val="FF0000"/>
                </a:solidFill>
              </a:rPr>
              <a:t> rivaroxaban la </a:t>
            </a:r>
            <a:r>
              <a:rPr lang="en-US" sz="1350" dirty="0" err="1">
                <a:solidFill>
                  <a:srgbClr val="FF0000"/>
                </a:solidFill>
              </a:rPr>
              <a:t>nivel</a:t>
            </a:r>
            <a:r>
              <a:rPr lang="en-US" sz="1350" dirty="0">
                <a:solidFill>
                  <a:srgbClr val="FF0000"/>
                </a:solidFill>
              </a:rPr>
              <a:t> de </a:t>
            </a:r>
            <a:r>
              <a:rPr lang="en-US" sz="1350" dirty="0" err="1">
                <a:solidFill>
                  <a:srgbClr val="FF0000"/>
                </a:solidFill>
              </a:rPr>
              <a:t>jud</a:t>
            </a:r>
            <a:r>
              <a:rPr lang="en-US" sz="1350" dirty="0">
                <a:solidFill>
                  <a:srgbClr val="FF0000"/>
                </a:solidFill>
              </a:rPr>
              <a:t>. Satu Mare</a:t>
            </a:r>
          </a:p>
          <a:p>
            <a:r>
              <a:rPr lang="en-US" sz="1350" dirty="0" err="1">
                <a:solidFill>
                  <a:srgbClr val="FF0000"/>
                </a:solidFill>
              </a:rPr>
              <a:t>creste</a:t>
            </a:r>
            <a:r>
              <a:rPr lang="en-US" sz="1350" dirty="0">
                <a:solidFill>
                  <a:srgbClr val="FF0000"/>
                </a:solidFill>
              </a:rPr>
              <a:t> cu +24% </a:t>
            </a:r>
            <a:r>
              <a:rPr lang="en-US" sz="1350" dirty="0" err="1">
                <a:solidFill>
                  <a:srgbClr val="FF0000"/>
                </a:solidFill>
              </a:rPr>
              <a:t>intr</a:t>
            </a:r>
            <a:r>
              <a:rPr lang="en-US" sz="1350" dirty="0">
                <a:solidFill>
                  <a:srgbClr val="FF0000"/>
                </a:solidFill>
              </a:rPr>
              <a:t>-un an, similar cu </a:t>
            </a:r>
            <a:r>
              <a:rPr lang="en-US" sz="1350" dirty="0" err="1">
                <a:solidFill>
                  <a:srgbClr val="FF0000"/>
                </a:solidFill>
              </a:rPr>
              <a:t>cresterea</a:t>
            </a:r>
            <a:r>
              <a:rPr lang="en-US" sz="1350" dirty="0">
                <a:solidFill>
                  <a:srgbClr val="FF0000"/>
                </a:solidFill>
              </a:rPr>
              <a:t> </a:t>
            </a:r>
            <a:r>
              <a:rPr lang="en-US" sz="1350" dirty="0" err="1">
                <a:solidFill>
                  <a:srgbClr val="FF0000"/>
                </a:solidFill>
              </a:rPr>
              <a:t>nationala</a:t>
            </a:r>
            <a:r>
              <a:rPr lang="en-US" sz="1350" dirty="0">
                <a:solidFill>
                  <a:srgbClr val="FF0000"/>
                </a:solidFill>
              </a:rPr>
              <a:t> care </a:t>
            </a:r>
            <a:r>
              <a:rPr lang="en-US" sz="1350" dirty="0" err="1">
                <a:solidFill>
                  <a:srgbClr val="FF0000"/>
                </a:solidFill>
              </a:rPr>
              <a:t>este</a:t>
            </a:r>
            <a:r>
              <a:rPr lang="en-US" sz="1350" dirty="0">
                <a:solidFill>
                  <a:srgbClr val="FF0000"/>
                </a:solidFill>
              </a:rPr>
              <a:t> de +25%</a:t>
            </a:r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BD0C6690-1E17-8C42-1D7C-4F31024D6A82}"/>
              </a:ext>
            </a:extLst>
          </p:cNvPr>
          <p:cNvSpPr/>
          <p:nvPr/>
        </p:nvSpPr>
        <p:spPr>
          <a:xfrm>
            <a:off x="7170599" y="2699406"/>
            <a:ext cx="726867" cy="836186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BD0227-2A7C-4710-A3A8-6E85F41E6D4C}"/>
              </a:ext>
            </a:extLst>
          </p:cNvPr>
          <p:cNvSpPr txBox="1"/>
          <p:nvPr/>
        </p:nvSpPr>
        <p:spPr>
          <a:xfrm>
            <a:off x="7323248" y="3137760"/>
            <a:ext cx="4881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/>
              <a:t>24%*</a:t>
            </a:r>
            <a:endParaRPr lang="en-US" sz="105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D32CCC-7CAD-EAA1-8999-14323928391F}"/>
              </a:ext>
            </a:extLst>
          </p:cNvPr>
          <p:cNvSpPr/>
          <p:nvPr/>
        </p:nvSpPr>
        <p:spPr>
          <a:xfrm>
            <a:off x="4893590" y="4576844"/>
            <a:ext cx="1104254" cy="169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35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192A6FD-EC41-077F-C908-BABDBEA6A0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4796530"/>
              </p:ext>
            </p:extLst>
          </p:nvPr>
        </p:nvGraphicFramePr>
        <p:xfrm>
          <a:off x="868660" y="1864656"/>
          <a:ext cx="6454588" cy="3630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01017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5A88843-347F-4674-9D1D-EEBA7C9CCE0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85340E-AE74-4DE7-93B8-180A14259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171" y="2470013"/>
            <a:ext cx="6634394" cy="339100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82E4BEC-AC2C-40BB-B83F-BAD4AC1AAE4B}"/>
              </a:ext>
            </a:extLst>
          </p:cNvPr>
          <p:cNvSpPr txBox="1">
            <a:spLocks/>
          </p:cNvSpPr>
          <p:nvPr/>
        </p:nvSpPr>
        <p:spPr>
          <a:xfrm>
            <a:off x="181176" y="1709927"/>
            <a:ext cx="8501057" cy="6503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400"/>
              <a:t>Numar de pacienti DOAC – date din Jud. Satu Mare</a:t>
            </a:r>
            <a:br>
              <a:rPr lang="en-US" altLang="en-US" sz="2400" b="1"/>
            </a:br>
            <a:r>
              <a:rPr lang="en-US" altLang="en-US" sz="2400" b="1">
                <a:solidFill>
                  <a:srgbClr val="C00000"/>
                </a:solidFill>
              </a:rPr>
              <a:t>CONTEX</a:t>
            </a:r>
            <a:r>
              <a:rPr lang="ro-RO" altLang="en-US" sz="2400" b="1">
                <a:solidFill>
                  <a:srgbClr val="C00000"/>
                </a:solidFill>
              </a:rPr>
              <a:t>T </a:t>
            </a:r>
            <a:r>
              <a:rPr lang="en-US" altLang="en-US" sz="2400" b="1">
                <a:solidFill>
                  <a:srgbClr val="C00000"/>
                </a:solidFill>
              </a:rPr>
              <a:t> COVID – Indicatie sau offlabel?</a:t>
            </a:r>
            <a:endParaRPr lang="ro-RO" altLang="en-US" sz="2400" b="1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F4E33F-3C9D-4D42-8F50-0A47A198CCC0}"/>
              </a:ext>
            </a:extLst>
          </p:cNvPr>
          <p:cNvSpPr txBox="1"/>
          <p:nvPr/>
        </p:nvSpPr>
        <p:spPr>
          <a:xfrm>
            <a:off x="257985" y="5861016"/>
            <a:ext cx="61028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spcAft>
                <a:spcPct val="0"/>
              </a:spcAft>
              <a:buClr>
                <a:srgbClr val="E30B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o-RO" altLang="en-US" sz="100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DOAC </a:t>
            </a:r>
            <a:r>
              <a:rPr kumimoji="0" lang="en-US" altLang="en-US" sz="100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</a:t>
            </a:r>
            <a:r>
              <a:rPr kumimoji="0" lang="ro-RO" altLang="en-US" sz="100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Anticoagulante orale directe</a:t>
            </a:r>
            <a:endParaRPr kumimoji="0" lang="en-US" altLang="en-US" sz="1000" i="0" u="none" strike="noStrike" kern="1200" cap="none" spc="0" normalizeH="0" baseline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fontAlgn="base">
              <a:spcAft>
                <a:spcPct val="0"/>
              </a:spcAft>
              <a:buClr>
                <a:srgbClr val="E30B21"/>
              </a:buClr>
              <a:defRPr/>
            </a:pPr>
            <a:r>
              <a:rPr kumimoji="0" lang="ro-RO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Referință: 1</a:t>
            </a:r>
            <a:r>
              <a:rPr lang="en-US" sz="1000" b="1" dirty="0">
                <a:solidFill>
                  <a:prstClr val="black"/>
                </a:solidFill>
                <a:latin typeface="Arial" panose="020B0604020202020204"/>
              </a:rPr>
              <a:t>.</a:t>
            </a:r>
            <a:r>
              <a:rPr lang="en-US" sz="1000" dirty="0">
                <a:solidFill>
                  <a:prstClr val="black"/>
                </a:solidFill>
                <a:latin typeface="Arial" panose="020B0604020202020204"/>
              </a:rPr>
              <a:t> Data on File</a:t>
            </a:r>
          </a:p>
        </p:txBody>
      </p:sp>
    </p:spTree>
    <p:extLst>
      <p:ext uri="{BB962C8B-B14F-4D97-AF65-F5344CB8AC3E}">
        <p14:creationId xmlns:p14="http://schemas.microsoft.com/office/powerpoint/2010/main" val="251581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9B234F3-3D82-4885-AC02-B8495F658A9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29044545-DF84-4E62-96F2-7586209CDCFA}"/>
              </a:ext>
            </a:extLst>
          </p:cNvPr>
          <p:cNvSpPr txBox="1">
            <a:spLocks/>
          </p:cNvSpPr>
          <p:nvPr/>
        </p:nvSpPr>
        <p:spPr bwMode="auto">
          <a:xfrm>
            <a:off x="122237" y="2429064"/>
            <a:ext cx="9021763" cy="2566987"/>
          </a:xfrm>
          <a:prstGeom prst="rect">
            <a:avLst/>
          </a:prstGeom>
          <a:noFill/>
          <a:ln w="1079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 err="1">
                <a:solidFill>
                  <a:srgbClr val="C00000"/>
                </a:solidFill>
              </a:rPr>
              <a:t>Reactii</a:t>
            </a:r>
            <a:r>
              <a:rPr lang="en-US" altLang="en-US" sz="4000" b="1" dirty="0">
                <a:solidFill>
                  <a:srgbClr val="C00000"/>
                </a:solidFill>
              </a:rPr>
              <a:t> adverse </a:t>
            </a:r>
            <a:r>
              <a:rPr lang="en-US" altLang="en-US" sz="4000" b="1" dirty="0" err="1"/>
              <a:t>frecvente</a:t>
            </a:r>
            <a:r>
              <a:rPr lang="en-US" altLang="en-US" sz="4000" b="1" dirty="0"/>
              <a:t>*</a:t>
            </a:r>
          </a:p>
          <a:p>
            <a:pPr algn="ctr"/>
            <a:r>
              <a:rPr lang="en-US" altLang="en-US" sz="4000" b="1" dirty="0" err="1">
                <a:solidFill>
                  <a:srgbClr val="C00000"/>
                </a:solidFill>
              </a:rPr>
              <a:t>specifice</a:t>
            </a:r>
            <a:r>
              <a:rPr lang="en-US" altLang="en-US" sz="4000" b="1" dirty="0">
                <a:solidFill>
                  <a:srgbClr val="C00000"/>
                </a:solidFill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</a:rPr>
              <a:t>anticoagulantelor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26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93C2CEF-C6D7-46F4-99FA-599C04C248E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624842-2FF2-42C3-AB85-B632407FF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470" y="2290936"/>
            <a:ext cx="7351059" cy="393517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4B7AA87B-BBD3-4047-B530-A9610E512D21}"/>
              </a:ext>
            </a:extLst>
          </p:cNvPr>
          <p:cNvSpPr txBox="1">
            <a:spLocks/>
          </p:cNvSpPr>
          <p:nvPr/>
        </p:nvSpPr>
        <p:spPr>
          <a:xfrm>
            <a:off x="1284334" y="1821036"/>
            <a:ext cx="11450638" cy="4699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altLang="en-US" sz="2500" b="1"/>
              <a:t>Anticoagulante – </a:t>
            </a:r>
            <a:r>
              <a:rPr lang="en-US" altLang="en-US" sz="2500" b="1"/>
              <a:t>cele mai frecvente reactii adverse </a:t>
            </a:r>
            <a:endParaRPr lang="ro-RO" alt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2139984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A23C305-28E6-45D7-8F50-6C44C1FAA8C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6BA50363-8A44-4A7C-94AF-C06B98944E98}"/>
              </a:ext>
            </a:extLst>
          </p:cNvPr>
          <p:cNvSpPr txBox="1">
            <a:spLocks/>
          </p:cNvSpPr>
          <p:nvPr/>
        </p:nvSpPr>
        <p:spPr bwMode="auto">
          <a:xfrm>
            <a:off x="122237" y="2069580"/>
            <a:ext cx="9021763" cy="2566987"/>
          </a:xfrm>
          <a:prstGeom prst="rect">
            <a:avLst/>
          </a:prstGeom>
          <a:noFill/>
          <a:ln w="1079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 err="1">
                <a:solidFill>
                  <a:srgbClr val="C00000"/>
                </a:solidFill>
              </a:rPr>
              <a:t>Reactii</a:t>
            </a:r>
            <a:r>
              <a:rPr lang="en-US" altLang="en-US" sz="4000" b="1" dirty="0">
                <a:solidFill>
                  <a:srgbClr val="C00000"/>
                </a:solidFill>
              </a:rPr>
              <a:t> adverse </a:t>
            </a:r>
            <a:r>
              <a:rPr lang="en-US" altLang="en-US" sz="4000" b="1" dirty="0" err="1"/>
              <a:t>hemoragice</a:t>
            </a:r>
            <a:r>
              <a:rPr lang="en-US" altLang="en-US" sz="4000" b="1" dirty="0">
                <a:solidFill>
                  <a:srgbClr val="C00000"/>
                </a:solidFill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</a:rPr>
              <a:t>specifice</a:t>
            </a:r>
            <a:r>
              <a:rPr lang="en-US" altLang="en-US" sz="4000" b="1" dirty="0">
                <a:solidFill>
                  <a:srgbClr val="C00000"/>
                </a:solidFill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</a:rPr>
              <a:t>anticoagulantelor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860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8C02102-17F3-40AA-BFE5-E9F2B54ED91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058A3E-6E2C-4B47-8197-0AFE6EEA1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715" y="2596245"/>
            <a:ext cx="7790329" cy="3100781"/>
          </a:xfrm>
          <a:prstGeom prst="rect">
            <a:avLst/>
          </a:prstGeom>
        </p:spPr>
      </p:pic>
      <p:sp>
        <p:nvSpPr>
          <p:cNvPr id="4" name="Title 22">
            <a:extLst>
              <a:ext uri="{FF2B5EF4-FFF2-40B4-BE49-F238E27FC236}">
                <a16:creationId xmlns:a16="http://schemas.microsoft.com/office/drawing/2014/main" id="{ABCD4371-B327-4104-8B0D-801610C56ED6}"/>
              </a:ext>
            </a:extLst>
          </p:cNvPr>
          <p:cNvSpPr txBox="1">
            <a:spLocks/>
          </p:cNvSpPr>
          <p:nvPr/>
        </p:nvSpPr>
        <p:spPr>
          <a:xfrm>
            <a:off x="236893" y="1767921"/>
            <a:ext cx="8700920" cy="4699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o-RO" sz="2400" b="1" dirty="0">
                <a:latin typeface="+mn-lt"/>
                <a:cs typeface="Arial" panose="020B0604020202020204" pitchFamily="34" charset="0"/>
              </a:rPr>
              <a:t>Rata hemoragiei asociată cu inhibitorii FXa utilizați în fibrilația atrială din studiile clinice controlate, randomizate</a:t>
            </a:r>
            <a:endParaRPr lang="ro-RO" sz="2400" b="1" dirty="0">
              <a:latin typeface="+mn-lt"/>
            </a:endParaRPr>
          </a:p>
        </p:txBody>
      </p:sp>
      <p:sp>
        <p:nvSpPr>
          <p:cNvPr id="5" name="Footer Placeholder 11">
            <a:extLst>
              <a:ext uri="{FF2B5EF4-FFF2-40B4-BE49-F238E27FC236}">
                <a16:creationId xmlns:a16="http://schemas.microsoft.com/office/drawing/2014/main" id="{E0C24343-FC59-4251-866B-5BCF25633C28}"/>
              </a:ext>
            </a:extLst>
          </p:cNvPr>
          <p:cNvSpPr txBox="1">
            <a:spLocks/>
          </p:cNvSpPr>
          <p:nvPr/>
        </p:nvSpPr>
        <p:spPr>
          <a:xfrm>
            <a:off x="236893" y="5696783"/>
            <a:ext cx="8756636" cy="4683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lang="ro-RO" sz="900" dirty="0">
                <a:latin typeface="Arial" panose="020B0604020202020204"/>
                <a:cs typeface="Arial" panose="020B0604020202020204" pitchFamily="34" charset="0"/>
              </a:rPr>
              <a:t>*Investigatorii au definit sângerările gastrointestinale ca fiind sângerări majore.</a:t>
            </a:r>
            <a:r>
              <a:rPr lang="ro-RO" sz="900" baseline="30000" dirty="0">
                <a:latin typeface="Arial" panose="020B0604020202020204"/>
                <a:cs typeface="Arial" panose="020B0604020202020204" pitchFamily="34" charset="0"/>
              </a:rPr>
              <a:t>1,2</a:t>
            </a:r>
            <a:r>
              <a:rPr lang="ro-RO" sz="900" dirty="0">
                <a:latin typeface="Arial" panose="020B0604020202020204"/>
                <a:cs typeface="Arial" panose="020B0604020202020204" pitchFamily="34" charset="0"/>
              </a:rPr>
              <a:t> </a:t>
            </a:r>
            <a:r>
              <a:rPr lang="ro-RO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†</a:t>
            </a:r>
            <a:r>
              <a:rPr lang="ro-RO" sz="900" dirty="0">
                <a:latin typeface="Arial" panose="020B0604020202020204"/>
                <a:cs typeface="Arial" panose="020B0604020202020204" pitchFamily="34" charset="0"/>
              </a:rPr>
              <a:t>Populația studiului a fost formată din pacienți cu fibrilație atrială non-valvulară</a:t>
            </a:r>
          </a:p>
          <a:p>
            <a:pPr defTabSz="914400">
              <a:defRPr/>
            </a:pPr>
            <a:r>
              <a:rPr lang="ro-RO" sz="900" dirty="0">
                <a:latin typeface="Arial"/>
                <a:cs typeface="Arial"/>
              </a:rPr>
              <a:t>AVC, accident vascular cerebral; CHADS</a:t>
            </a:r>
            <a:r>
              <a:rPr lang="ro-RO" sz="900" baseline="-18518" dirty="0">
                <a:latin typeface="Arial"/>
                <a:cs typeface="Arial"/>
              </a:rPr>
              <a:t>2</a:t>
            </a:r>
            <a:r>
              <a:rPr lang="ro-RO" sz="900" dirty="0">
                <a:latin typeface="Arial"/>
                <a:cs typeface="Arial"/>
              </a:rPr>
              <a:t>, insuficiență cardiacă congestivă; </a:t>
            </a:r>
            <a:r>
              <a:rPr lang="ro-RO" sz="900" spc="10" dirty="0">
                <a:latin typeface="Arial"/>
                <a:cs typeface="Arial"/>
              </a:rPr>
              <a:t>DOAC, anticoagulant oral direct</a:t>
            </a:r>
            <a:r>
              <a:rPr lang="ro-RO" sz="900" spc="-5" dirty="0">
                <a:latin typeface="Arial"/>
                <a:cs typeface="Arial"/>
              </a:rPr>
              <a:t>;  FXa, </a:t>
            </a:r>
            <a:r>
              <a:rPr lang="ro-RO" sz="900" dirty="0">
                <a:latin typeface="Arial"/>
                <a:cs typeface="Arial"/>
              </a:rPr>
              <a:t>factor </a:t>
            </a:r>
            <a:r>
              <a:rPr lang="ro-RO" sz="900" spc="-5" dirty="0">
                <a:latin typeface="Arial"/>
                <a:cs typeface="Arial"/>
              </a:rPr>
              <a:t>Xa.</a:t>
            </a:r>
            <a:endParaRPr lang="ro-RO" sz="900" dirty="0">
              <a:latin typeface="Arial" panose="020B0604020202020204"/>
              <a:cs typeface="Arial" panose="020B0604020202020204" pitchFamily="34" charset="0"/>
            </a:endParaRPr>
          </a:p>
          <a:p>
            <a:pPr defTabSz="914400">
              <a:defRPr/>
            </a:pPr>
            <a:r>
              <a:rPr lang="ro-RO" sz="900" b="1" dirty="0">
                <a:latin typeface="Arial" panose="020B0604020202020204"/>
                <a:cs typeface="Arial" panose="020B0604020202020204" pitchFamily="34" charset="0"/>
              </a:rPr>
              <a:t>Referință: 1. </a:t>
            </a:r>
            <a:r>
              <a:rPr lang="ro-RO" sz="900" dirty="0">
                <a:latin typeface="Arial" panose="020B0604020202020204"/>
                <a:cs typeface="Arial" panose="020B0604020202020204" pitchFamily="34" charset="0"/>
              </a:rPr>
              <a:t>Patel MR, et al </a:t>
            </a:r>
            <a:r>
              <a:rPr lang="ro-RO" sz="900" i="1" dirty="0">
                <a:latin typeface="Arial" panose="020B0604020202020204"/>
                <a:cs typeface="Arial" panose="020B0604020202020204" pitchFamily="34" charset="0"/>
              </a:rPr>
              <a:t>N Engl J Med </a:t>
            </a:r>
            <a:r>
              <a:rPr lang="ro-RO" sz="900" dirty="0">
                <a:latin typeface="Arial" panose="020B0604020202020204"/>
                <a:cs typeface="Arial" panose="020B0604020202020204" pitchFamily="34" charset="0"/>
              </a:rPr>
              <a:t>2011;365:883–9; </a:t>
            </a:r>
            <a:r>
              <a:rPr lang="ro-RO" sz="900" b="1" dirty="0">
                <a:latin typeface="Arial" panose="020B0604020202020204"/>
                <a:cs typeface="Arial" panose="020B0604020202020204" pitchFamily="34" charset="0"/>
              </a:rPr>
              <a:t>2.</a:t>
            </a:r>
            <a:r>
              <a:rPr lang="ro-RO" sz="900" dirty="0">
                <a:latin typeface="Arial" panose="020B0604020202020204"/>
                <a:cs typeface="Arial" panose="020B0604020202020204" pitchFamily="34" charset="0"/>
              </a:rPr>
              <a:t> Granger CB, et al. </a:t>
            </a:r>
            <a:r>
              <a:rPr lang="ro-RO" sz="900" i="1" dirty="0">
                <a:latin typeface="Arial" panose="020B0604020202020204"/>
                <a:cs typeface="Arial" panose="020B0604020202020204" pitchFamily="34" charset="0"/>
              </a:rPr>
              <a:t>N Engl J Med </a:t>
            </a:r>
            <a:r>
              <a:rPr lang="ro-RO" sz="900" dirty="0">
                <a:latin typeface="Arial" panose="020B0604020202020204"/>
                <a:cs typeface="Arial" panose="020B0604020202020204" pitchFamily="34" charset="0"/>
              </a:rPr>
              <a:t>2011;265:981–92; </a:t>
            </a:r>
            <a:r>
              <a:rPr lang="ro-RO" sz="900" b="1" dirty="0">
                <a:latin typeface="Arial" panose="020B0604020202020204"/>
                <a:cs typeface="Arial" panose="020B0604020202020204" pitchFamily="34" charset="0"/>
              </a:rPr>
              <a:t>3.</a:t>
            </a:r>
            <a:r>
              <a:rPr lang="ro-RO" sz="900" dirty="0">
                <a:latin typeface="Arial" panose="020B0604020202020204"/>
                <a:cs typeface="Arial" panose="020B0604020202020204" pitchFamily="34" charset="0"/>
              </a:rPr>
              <a:t> Held C, et al. </a:t>
            </a:r>
            <a:r>
              <a:rPr lang="ro-RO" sz="900" i="1" dirty="0">
                <a:latin typeface="Arial" panose="020B0604020202020204"/>
                <a:cs typeface="Arial" panose="020B0604020202020204" pitchFamily="34" charset="0"/>
              </a:rPr>
              <a:t>Eur Heart J </a:t>
            </a:r>
            <a:r>
              <a:rPr lang="ro-RO" sz="900" dirty="0">
                <a:latin typeface="Arial" panose="020B0604020202020204"/>
                <a:cs typeface="Arial" panose="020B0604020202020204" pitchFamily="34" charset="0"/>
              </a:rPr>
              <a:t>2015;36:1264–72; </a:t>
            </a:r>
            <a:r>
              <a:rPr lang="ro-RO" sz="900" b="1" dirty="0">
                <a:latin typeface="Arial" panose="020B0604020202020204"/>
                <a:cs typeface="Arial" panose="020B0604020202020204" pitchFamily="34" charset="0"/>
              </a:rPr>
              <a:t>4. </a:t>
            </a:r>
            <a:r>
              <a:rPr lang="ro-RO" sz="900" dirty="0">
                <a:latin typeface="Arial" panose="020B0604020202020204"/>
                <a:cs typeface="Arial" panose="020B0604020202020204" pitchFamily="34" charset="0"/>
              </a:rPr>
              <a:t>Lopes RD, et al. </a:t>
            </a:r>
            <a:r>
              <a:rPr lang="ro-RO" sz="900" i="1" dirty="0">
                <a:latin typeface="Arial" panose="020B0604020202020204"/>
                <a:cs typeface="Arial" panose="020B0604020202020204" pitchFamily="34" charset="0"/>
              </a:rPr>
              <a:t>Am Heart J </a:t>
            </a:r>
            <a:r>
              <a:rPr lang="ro-RO" sz="900" dirty="0">
                <a:latin typeface="Arial" panose="020B0604020202020204"/>
                <a:cs typeface="Arial" panose="020B0604020202020204" pitchFamily="34" charset="0"/>
              </a:rPr>
              <a:t>2010;159:331–9.</a:t>
            </a:r>
          </a:p>
        </p:txBody>
      </p:sp>
    </p:spTree>
    <p:extLst>
      <p:ext uri="{BB962C8B-B14F-4D97-AF65-F5344CB8AC3E}">
        <p14:creationId xmlns:p14="http://schemas.microsoft.com/office/powerpoint/2010/main" val="250036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1">
            <a:extLst>
              <a:ext uri="{FF2B5EF4-FFF2-40B4-BE49-F238E27FC236}">
                <a16:creationId xmlns:a16="http://schemas.microsoft.com/office/drawing/2014/main" id="{CDCF46A0-2D6F-4B88-A68C-E9F98349739F}"/>
              </a:ext>
            </a:extLst>
          </p:cNvPr>
          <p:cNvSpPr txBox="1">
            <a:spLocks/>
          </p:cNvSpPr>
          <p:nvPr/>
        </p:nvSpPr>
        <p:spPr>
          <a:xfrm>
            <a:off x="187325" y="1776852"/>
            <a:ext cx="8696699" cy="4699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o-RO" sz="2000" b="1">
                <a:latin typeface="+mn-lt"/>
                <a:cs typeface="Arial" panose="020B0604020202020204" pitchFamily="34" charset="0"/>
              </a:rPr>
              <a:t>Distribuția sângerărilor majore asociate cu inhibitorii </a:t>
            </a:r>
            <a:r>
              <a:rPr lang="ro-RO" sz="2000" b="1" spc="-11">
                <a:latin typeface="+mn-lt"/>
                <a:cs typeface="Arial" panose="020B0604020202020204" pitchFamily="34" charset="0"/>
              </a:rPr>
              <a:t>F</a:t>
            </a:r>
            <a:r>
              <a:rPr lang="ro-RO" sz="2000" b="1" spc="-95">
                <a:latin typeface="+mn-lt"/>
                <a:cs typeface="Arial" panose="020B0604020202020204" pitchFamily="34" charset="0"/>
              </a:rPr>
              <a:t>Xa</a:t>
            </a:r>
            <a:r>
              <a:rPr lang="ro-RO" sz="2000" b="1" spc="-88">
                <a:latin typeface="+mn-lt"/>
                <a:cs typeface="Arial" panose="020B0604020202020204" pitchFamily="34" charset="0"/>
              </a:rPr>
              <a:t> în fibrilația atrială</a:t>
            </a:r>
            <a:br>
              <a:rPr lang="en-US" sz="2000" b="1" spc="-88">
                <a:latin typeface="+mn-lt"/>
                <a:cs typeface="Arial" panose="020B0604020202020204" pitchFamily="34" charset="0"/>
              </a:rPr>
            </a:br>
            <a:r>
              <a:rPr lang="ro-RO" sz="2000" b="1" spc="-88">
                <a:latin typeface="+mn-lt"/>
                <a:cs typeface="Arial" panose="020B0604020202020204" pitchFamily="34" charset="0"/>
              </a:rPr>
              <a:t>din studii clinice controlate, randomizate</a:t>
            </a:r>
            <a:endParaRPr lang="ro-RO" sz="2000" b="1" dirty="0">
              <a:latin typeface="+mn-lt"/>
            </a:endParaRPr>
          </a:p>
        </p:txBody>
      </p:sp>
      <p:sp>
        <p:nvSpPr>
          <p:cNvPr id="3" name="Footer Placeholder 8">
            <a:extLst>
              <a:ext uri="{FF2B5EF4-FFF2-40B4-BE49-F238E27FC236}">
                <a16:creationId xmlns:a16="http://schemas.microsoft.com/office/drawing/2014/main" id="{EBFE0EE0-379B-43F2-83D4-85B4A58C00DC}"/>
              </a:ext>
            </a:extLst>
          </p:cNvPr>
          <p:cNvSpPr txBox="1">
            <a:spLocks/>
          </p:cNvSpPr>
          <p:nvPr/>
        </p:nvSpPr>
        <p:spPr>
          <a:xfrm>
            <a:off x="187325" y="5593976"/>
            <a:ext cx="9456738" cy="6813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lang="ro-RO" sz="800">
                <a:solidFill>
                  <a:prstClr val="black"/>
                </a:solidFill>
                <a:cs typeface="Arial" panose="020B0604020202020204" pitchFamily="34" charset="0"/>
              </a:rPr>
              <a:t>Ratele sunt calculate ca procent din numărul total al sângerărilor majore.</a:t>
            </a:r>
          </a:p>
          <a:p>
            <a:pPr defTabSz="914400">
              <a:defRPr/>
            </a:pPr>
            <a:r>
              <a:rPr lang="ro-RO" sz="800">
                <a:solidFill>
                  <a:prstClr val="black"/>
                </a:solidFill>
                <a:cs typeface="Arial" panose="020B0604020202020204" pitchFamily="34" charset="0"/>
              </a:rPr>
              <a:t>*Populația studiului a fost formată din pacienți cu fibrilație atrială non-valvulară</a:t>
            </a:r>
          </a:p>
          <a:p>
            <a:pPr defTabSz="914400">
              <a:defRPr/>
            </a:pPr>
            <a:r>
              <a:rPr lang="ro-RO" sz="800">
                <a:solidFill>
                  <a:prstClr val="black"/>
                </a:solidFill>
                <a:cs typeface="Arial" panose="020B0604020202020204" pitchFamily="34" charset="0"/>
              </a:rPr>
              <a:t> FXa, factor Xa; GI, gastrointestinal.</a:t>
            </a:r>
          </a:p>
          <a:p>
            <a:pPr defTabSz="914400">
              <a:defRPr/>
            </a:pPr>
            <a:r>
              <a:rPr lang="ro-RO" sz="800" b="1">
                <a:solidFill>
                  <a:prstClr val="black"/>
                </a:solidFill>
                <a:cs typeface="Arial" panose="020B0604020202020204" pitchFamily="34" charset="0"/>
              </a:rPr>
              <a:t>Referință: 1. </a:t>
            </a:r>
            <a:r>
              <a:rPr lang="ro-RO" sz="800">
                <a:solidFill>
                  <a:prstClr val="black"/>
                </a:solidFill>
                <a:cs typeface="Arial" panose="020B0604020202020204" pitchFamily="34" charset="0"/>
              </a:rPr>
              <a:t>Piccini JP, et al. </a:t>
            </a:r>
            <a:r>
              <a:rPr lang="ro-RO" sz="800" i="1">
                <a:solidFill>
                  <a:prstClr val="black"/>
                </a:solidFill>
                <a:cs typeface="Arial" panose="020B0604020202020204" pitchFamily="34" charset="0"/>
              </a:rPr>
              <a:t>Eur Heart J </a:t>
            </a:r>
            <a:r>
              <a:rPr lang="ro-RO" sz="800">
                <a:solidFill>
                  <a:prstClr val="black"/>
                </a:solidFill>
                <a:cs typeface="Arial" panose="020B0604020202020204" pitchFamily="34" charset="0"/>
              </a:rPr>
              <a:t>2014;35(28):1873-1880; </a:t>
            </a:r>
            <a:r>
              <a:rPr lang="ro-RO" sz="800" b="1">
                <a:solidFill>
                  <a:prstClr val="black"/>
                </a:solidFill>
                <a:cs typeface="Arial" panose="020B0604020202020204" pitchFamily="34" charset="0"/>
              </a:rPr>
              <a:t>2.</a:t>
            </a:r>
            <a:r>
              <a:rPr lang="ro-RO" sz="800">
                <a:solidFill>
                  <a:prstClr val="black"/>
                </a:solidFill>
                <a:cs typeface="Arial" panose="020B0604020202020204" pitchFamily="34" charset="0"/>
              </a:rPr>
              <a:t> Granger CB, et al. </a:t>
            </a:r>
            <a:r>
              <a:rPr lang="ro-RO" sz="800" i="1">
                <a:solidFill>
                  <a:prstClr val="black"/>
                </a:solidFill>
                <a:cs typeface="Arial" panose="020B0604020202020204" pitchFamily="34" charset="0"/>
              </a:rPr>
              <a:t>N Engl J Med </a:t>
            </a:r>
            <a:r>
              <a:rPr lang="ro-RO" sz="800">
                <a:solidFill>
                  <a:prstClr val="black"/>
                </a:solidFill>
                <a:cs typeface="Arial" panose="020B0604020202020204" pitchFamily="34" charset="0"/>
              </a:rPr>
              <a:t>2011;365(11):981-992; </a:t>
            </a:r>
            <a:r>
              <a:rPr lang="ro-RO" sz="800" b="1"/>
              <a:t>3.</a:t>
            </a:r>
            <a:r>
              <a:rPr lang="ro-RO" sz="800">
                <a:solidFill>
                  <a:prstClr val="black"/>
                </a:solidFill>
                <a:cs typeface="Arial" panose="020B0604020202020204" pitchFamily="34" charset="0"/>
              </a:rPr>
              <a:t> Giugliano RP, et al. </a:t>
            </a:r>
            <a:r>
              <a:rPr lang="ro-RO" sz="800" i="1">
                <a:solidFill>
                  <a:prstClr val="black"/>
                </a:solidFill>
                <a:cs typeface="Arial" panose="020B0604020202020204" pitchFamily="34" charset="0"/>
              </a:rPr>
              <a:t>Am J Med</a:t>
            </a:r>
            <a:r>
              <a:rPr lang="ro-RO" sz="800">
                <a:solidFill>
                  <a:prstClr val="black"/>
                </a:solidFill>
                <a:cs typeface="Arial" panose="020B0604020202020204" pitchFamily="34" charset="0"/>
              </a:rPr>
              <a:t>. 2016;129(8):850-857; </a:t>
            </a:r>
            <a:br>
              <a:rPr lang="ro-RO" sz="800">
                <a:solidFill>
                  <a:prstClr val="black"/>
                </a:solidFill>
                <a:cs typeface="Arial" panose="020B0604020202020204" pitchFamily="34" charset="0"/>
              </a:rPr>
            </a:br>
            <a:r>
              <a:rPr lang="ro-RO" sz="800" b="1">
                <a:solidFill>
                  <a:prstClr val="black"/>
                </a:solidFill>
                <a:cs typeface="Arial" panose="020B0604020202020204" pitchFamily="34" charset="0"/>
              </a:rPr>
              <a:t>4. </a:t>
            </a:r>
            <a:r>
              <a:rPr lang="ro-RO" sz="800">
                <a:solidFill>
                  <a:prstClr val="black"/>
                </a:solidFill>
                <a:cs typeface="Arial" panose="020B0604020202020204" pitchFamily="34" charset="0"/>
              </a:rPr>
              <a:t>Green L, et al. </a:t>
            </a:r>
            <a:r>
              <a:rPr lang="ro-RO" sz="800" i="1">
                <a:solidFill>
                  <a:prstClr val="black"/>
                </a:solidFill>
                <a:cs typeface="Arial" panose="020B0604020202020204" pitchFamily="34" charset="0"/>
              </a:rPr>
              <a:t>Br J Haematol </a:t>
            </a:r>
            <a:r>
              <a:rPr lang="ro-RO" sz="800">
                <a:solidFill>
                  <a:prstClr val="black"/>
                </a:solidFill>
                <a:cs typeface="Arial" panose="020B0604020202020204" pitchFamily="34" charset="0"/>
              </a:rPr>
              <a:t>2019;185(3):514-522; </a:t>
            </a:r>
            <a:r>
              <a:rPr lang="ro-RO" sz="800" b="1">
                <a:solidFill>
                  <a:prstClr val="black"/>
                </a:solidFill>
                <a:cs typeface="Arial" panose="020B0604020202020204" pitchFamily="34" charset="0"/>
              </a:rPr>
              <a:t>5.</a:t>
            </a:r>
            <a:r>
              <a:rPr lang="ro-RO" sz="800">
                <a:solidFill>
                  <a:prstClr val="black"/>
                </a:solidFill>
                <a:cs typeface="Arial" panose="020B0604020202020204" pitchFamily="34" charset="0"/>
              </a:rPr>
              <a:t> Beyer-Westendorf J, et al. </a:t>
            </a:r>
            <a:r>
              <a:rPr lang="ro-RO" sz="800" i="1">
                <a:solidFill>
                  <a:prstClr val="black"/>
                </a:solidFill>
                <a:cs typeface="Arial" panose="020B0604020202020204" pitchFamily="34" charset="0"/>
              </a:rPr>
              <a:t>Blood.</a:t>
            </a:r>
            <a:r>
              <a:rPr lang="ro-RO" sz="800">
                <a:solidFill>
                  <a:prstClr val="black"/>
                </a:solidFill>
                <a:cs typeface="Arial" panose="020B0604020202020204" pitchFamily="34" charset="0"/>
              </a:rPr>
              <a:t> 2014;124(6):955-962 (incl. Anexă suplimentară).</a:t>
            </a:r>
            <a:endParaRPr lang="ro-RO" sz="8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199A21-3441-4CC5-A2FE-5B1A2635F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38" y="2339411"/>
            <a:ext cx="8274423" cy="3275463"/>
          </a:xfrm>
          <a:prstGeom prst="rect">
            <a:avLst/>
          </a:prstGeom>
        </p:spPr>
      </p:pic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45276B27-6551-4418-BE81-EDD9B6F07E85}"/>
              </a:ext>
            </a:extLst>
          </p:cNvPr>
          <p:cNvSpPr txBox="1">
            <a:spLocks/>
          </p:cNvSpPr>
          <p:nvPr/>
        </p:nvSpPr>
        <p:spPr>
          <a:xfrm>
            <a:off x="235973" y="6326733"/>
            <a:ext cx="8731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916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F5B761-A6F6-40A9-86B5-3733E295AA2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41E66B5F-70B1-41D5-9B35-E70102C5C1CA}"/>
              </a:ext>
            </a:extLst>
          </p:cNvPr>
          <p:cNvSpPr/>
          <p:nvPr/>
        </p:nvSpPr>
        <p:spPr>
          <a:xfrm>
            <a:off x="451411" y="2375646"/>
            <a:ext cx="8312937" cy="32343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18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13BBADD-A29C-4574-9671-AA7F9248B992}"/>
              </a:ext>
            </a:extLst>
          </p:cNvPr>
          <p:cNvSpPr txBox="1">
            <a:spLocks/>
          </p:cNvSpPr>
          <p:nvPr/>
        </p:nvSpPr>
        <p:spPr>
          <a:xfrm>
            <a:off x="893017" y="2985091"/>
            <a:ext cx="6946950" cy="20154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>
                <a:solidFill>
                  <a:schemeClr val="bg1"/>
                </a:solidFill>
              </a:rPr>
              <a:t>Farmacovigilenta</a:t>
            </a:r>
            <a:r>
              <a:rPr lang="en-US" sz="4000" dirty="0">
                <a:solidFill>
                  <a:schemeClr val="bg1"/>
                </a:solidFill>
              </a:rPr>
              <a:t>: </a:t>
            </a:r>
            <a:r>
              <a:rPr lang="en-US" sz="4000" dirty="0" err="1">
                <a:solidFill>
                  <a:schemeClr val="bg1"/>
                </a:solidFill>
              </a:rPr>
              <a:t>utilizarea</a:t>
            </a:r>
            <a:r>
              <a:rPr lang="en-US" sz="4000" dirty="0">
                <a:solidFill>
                  <a:schemeClr val="bg1"/>
                </a:solidFill>
              </a:rPr>
              <a:t> in </a:t>
            </a:r>
            <a:r>
              <a:rPr lang="en-US" sz="4000" dirty="0" err="1">
                <a:solidFill>
                  <a:schemeClr val="bg1"/>
                </a:solidFill>
              </a:rPr>
              <a:t>siguranta</a:t>
            </a:r>
            <a:r>
              <a:rPr lang="en-US" sz="4000" dirty="0">
                <a:solidFill>
                  <a:schemeClr val="bg1"/>
                </a:solidFill>
              </a:rPr>
              <a:t> a </a:t>
            </a:r>
            <a:r>
              <a:rPr lang="en-US" sz="4000" dirty="0" err="1">
                <a:solidFill>
                  <a:schemeClr val="bg1"/>
                </a:solidFill>
              </a:rPr>
              <a:t>medicamentelor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anticoagulante</a:t>
            </a:r>
            <a:endParaRPr lang="en-US" sz="4000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6724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A9A23C9-8B2C-4A27-AA9F-34951B193A8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8EE0986-9264-4081-BDFE-89375DBF1B5E}"/>
              </a:ext>
            </a:extLst>
          </p:cNvPr>
          <p:cNvSpPr txBox="1">
            <a:spLocks noChangeArrowheads="1"/>
          </p:cNvSpPr>
          <p:nvPr/>
        </p:nvSpPr>
        <p:spPr>
          <a:xfrm>
            <a:off x="235973" y="1783481"/>
            <a:ext cx="8731045" cy="7445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RO" altLang="en-US" sz="2000" b="1" dirty="0"/>
              <a:t>Rata mortalității în hemoragiile asociate tratamentului cu inhibitorii FXa la pacienții cu fibrilație atrială de cauză non-valvulară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5038F9-F99F-4768-8AFD-8B7FA376E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46" y="2372618"/>
            <a:ext cx="7816967" cy="3262269"/>
          </a:xfrm>
          <a:prstGeom prst="rect">
            <a:avLst/>
          </a:prstGeom>
        </p:spPr>
      </p:pic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F2C1B222-D3F8-4070-AB7D-DEC6E7D8B45A}"/>
              </a:ext>
            </a:extLst>
          </p:cNvPr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227266" y="5610355"/>
            <a:ext cx="8680761" cy="101995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en-US" sz="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*Date din subanalizele din studiul ROCKET AF.</a:t>
            </a:r>
            <a:r>
              <a:rPr lang="ro-RO" altLang="en-US" sz="800" dirty="0">
                <a:solidFill>
                  <a:prstClr val="black"/>
                </a:solidFill>
              </a:rPr>
              <a:t> </a:t>
            </a:r>
            <a:r>
              <a:rPr lang="ro-RO" altLang="en-US" sz="800" baseline="30000" dirty="0">
                <a:solidFill>
                  <a:prstClr val="black"/>
                </a:solidFill>
              </a:rPr>
              <a:t>†</a:t>
            </a:r>
            <a:r>
              <a:rPr kumimoji="0" lang="ro-RO" altLang="en-US" sz="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Date din subanalizele din studiul ARISTOTLE. </a:t>
            </a:r>
            <a:r>
              <a:rPr kumimoji="0" lang="ro-RO" sz="800" b="0" i="0" u="none" strike="noStrike" kern="1200" cap="none" spc="-7" normalizeH="0" baseline="27777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‡</a:t>
            </a:r>
            <a:r>
              <a:rPr kumimoji="0" lang="ro-RO" sz="800" b="0" i="0" u="none" strike="noStrike" kern="1200" cap="none" spc="-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Timpul median până la deces de orice cauză</a:t>
            </a:r>
            <a:r>
              <a:rPr kumimoji="0" lang="ro-RO" sz="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</a:t>
            </a:r>
            <a:r>
              <a:rPr kumimoji="0" lang="ro-RO" sz="800" b="0" i="0" u="none" strike="noStrike" kern="1200" cap="none" spc="-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60 de zile </a:t>
            </a:r>
            <a:r>
              <a:rPr kumimoji="0" lang="ro-RO" sz="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(intervalul 8–246 de zile</a:t>
            </a:r>
            <a:r>
              <a:rPr kumimoji="0" lang="ro-RO" sz="800" b="0" i="0" u="none" strike="noStrike" kern="1200" cap="none" spc="-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). </a:t>
            </a:r>
            <a:r>
              <a:rPr kumimoji="0" lang="ro-RO" sz="800" b="0" i="0" u="none" strike="noStrike" kern="1200" cap="none" spc="0" normalizeH="0" baseline="27777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§</a:t>
            </a:r>
            <a:r>
              <a:rPr kumimoji="0" lang="ro-RO" sz="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Mortalitatea la 30 de zile. </a:t>
            </a:r>
            <a:endParaRPr kumimoji="0" lang="ro-RO" altLang="en-US" sz="8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en-US" sz="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FXa, factor Xa</a:t>
            </a:r>
            <a:r>
              <a:rPr lang="ro-RO" altLang="en-US" sz="800" dirty="0">
                <a:solidFill>
                  <a:prstClr val="black"/>
                </a:solidFill>
              </a:rPr>
              <a:t>.</a:t>
            </a:r>
            <a:endParaRPr kumimoji="0" lang="ro-RO" altLang="en-US" sz="8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en-US" sz="8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Referințe: 1. </a:t>
            </a:r>
            <a:r>
              <a:rPr kumimoji="0" lang="ro-RO" altLang="en-US" sz="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Piccini JP et al. Eur Heart J 2014;35:1873 80; </a:t>
            </a:r>
            <a:r>
              <a:rPr kumimoji="0" lang="ro-RO" altLang="en-US" sz="8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2.</a:t>
            </a:r>
            <a:r>
              <a:rPr kumimoji="0" lang="ro-RO" altLang="en-US" sz="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Hankey GJ et al. Stroke 2014;45:1304 12; </a:t>
            </a:r>
            <a:r>
              <a:rPr kumimoji="0" lang="ro-RO" altLang="en-US" sz="8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3.</a:t>
            </a:r>
            <a:r>
              <a:rPr kumimoji="0" lang="ro-RO" altLang="en-US" sz="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Kessler C, Goldstein J. Clin Ad v Hematol Oncol 2019;17 Suppl 15:1 20;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en-US" sz="8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4. </a:t>
            </a:r>
            <a:r>
              <a:rPr kumimoji="0" lang="ro-RO" altLang="en-US" sz="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Held C et al. Eur Heart J 2015;36:1264 72; </a:t>
            </a:r>
            <a:r>
              <a:rPr kumimoji="0" lang="ro-RO" altLang="en-US" sz="8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5.</a:t>
            </a:r>
            <a:r>
              <a:rPr kumimoji="0" lang="ro-RO" altLang="en-US" sz="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Hylek EM et al. J Am Coll Cardiol 2014;63:2141.</a:t>
            </a:r>
          </a:p>
        </p:txBody>
      </p:sp>
    </p:spTree>
    <p:extLst>
      <p:ext uri="{BB962C8B-B14F-4D97-AF65-F5344CB8AC3E}">
        <p14:creationId xmlns:p14="http://schemas.microsoft.com/office/powerpoint/2010/main" val="22930880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1C81CBF-342E-41CC-9D9C-AC6B53FD5E1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8B5A505-DA4A-496C-9917-0423E92CB97E}"/>
              </a:ext>
            </a:extLst>
          </p:cNvPr>
          <p:cNvSpPr txBox="1">
            <a:spLocks noChangeArrowheads="1"/>
          </p:cNvSpPr>
          <p:nvPr/>
        </p:nvSpPr>
        <p:spPr>
          <a:xfrm>
            <a:off x="235973" y="1739389"/>
            <a:ext cx="8731045" cy="4699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000" b="1"/>
              <a:t>Sângerările majore sunt asociate cu utilizare importantă a resurselor, </a:t>
            </a:r>
            <a:br>
              <a:rPr lang="en-US" altLang="en-US" sz="2000" b="1"/>
            </a:br>
            <a:r>
              <a:rPr lang="en-US" altLang="en-US" sz="2000" b="1"/>
              <a:t>cu povară marcată a costurilor asociate îngrijirii medicale și cu durată mai mare a spitalizării</a:t>
            </a:r>
            <a:endParaRPr lang="en-US" altLang="en-US" sz="20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62F8F3-D479-4734-94E7-1EF563A1A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492" y="2567941"/>
            <a:ext cx="6714556" cy="3292559"/>
          </a:xfrm>
          <a:prstGeom prst="rect">
            <a:avLst/>
          </a:prstGeom>
        </p:spPr>
      </p:pic>
      <p:sp>
        <p:nvSpPr>
          <p:cNvPr id="6" name="object 18">
            <a:extLst>
              <a:ext uri="{FF2B5EF4-FFF2-40B4-BE49-F238E27FC236}">
                <a16:creationId xmlns:a16="http://schemas.microsoft.com/office/drawing/2014/main" id="{97F6B05D-3002-4165-8314-B52008DBB888}"/>
              </a:ext>
            </a:extLst>
          </p:cNvPr>
          <p:cNvSpPr txBox="1"/>
          <p:nvPr/>
        </p:nvSpPr>
        <p:spPr>
          <a:xfrm>
            <a:off x="235973" y="5860500"/>
            <a:ext cx="8731045" cy="387286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ts val="910"/>
              </a:lnSpc>
              <a:spcBef>
                <a:spcPts val="220"/>
              </a:spcBef>
            </a:pPr>
            <a:r>
              <a:rPr lang="ro-RO" sz="800" b="1" dirty="0">
                <a:cs typeface="Arial"/>
              </a:rPr>
              <a:t>Referință: 1.</a:t>
            </a:r>
            <a:r>
              <a:rPr lang="ro-RO" sz="800" b="1" spc="-5" dirty="0">
                <a:cs typeface="Arial"/>
              </a:rPr>
              <a:t> </a:t>
            </a:r>
            <a:r>
              <a:rPr lang="ro-RO" sz="800" dirty="0">
                <a:cs typeface="Arial"/>
              </a:rPr>
              <a:t>Hankey</a:t>
            </a:r>
            <a:r>
              <a:rPr lang="ro-RO" sz="800" spc="5" dirty="0">
                <a:cs typeface="Arial"/>
              </a:rPr>
              <a:t> </a:t>
            </a:r>
            <a:r>
              <a:rPr lang="ro-RO" sz="800" dirty="0">
                <a:cs typeface="Arial"/>
              </a:rPr>
              <a:t>GJ</a:t>
            </a:r>
            <a:r>
              <a:rPr lang="ro-RO" sz="800" spc="-10" dirty="0">
                <a:cs typeface="Arial"/>
              </a:rPr>
              <a:t> </a:t>
            </a:r>
            <a:r>
              <a:rPr lang="ro-RO" sz="800" dirty="0">
                <a:cs typeface="Arial"/>
              </a:rPr>
              <a:t>et</a:t>
            </a:r>
            <a:r>
              <a:rPr lang="ro-RO" sz="800" spc="-5" dirty="0">
                <a:cs typeface="Arial"/>
              </a:rPr>
              <a:t> </a:t>
            </a:r>
            <a:r>
              <a:rPr lang="ro-RO" sz="800" dirty="0">
                <a:cs typeface="Arial"/>
              </a:rPr>
              <a:t>al.</a:t>
            </a:r>
            <a:r>
              <a:rPr lang="ro-RO" sz="800" spc="-5" dirty="0">
                <a:cs typeface="Arial"/>
              </a:rPr>
              <a:t> </a:t>
            </a:r>
            <a:r>
              <a:rPr lang="ro-RO" sz="800" i="1" dirty="0">
                <a:cs typeface="Arial"/>
              </a:rPr>
              <a:t>Stroke</a:t>
            </a:r>
            <a:r>
              <a:rPr lang="ro-RO" sz="800" dirty="0">
                <a:cs typeface="Arial"/>
              </a:rPr>
              <a:t>.</a:t>
            </a:r>
            <a:r>
              <a:rPr lang="ro-RO" sz="800" spc="5" dirty="0">
                <a:cs typeface="Arial"/>
              </a:rPr>
              <a:t> </a:t>
            </a:r>
            <a:r>
              <a:rPr lang="ro-RO" sz="800" spc="-10" dirty="0">
                <a:cs typeface="Arial"/>
              </a:rPr>
              <a:t>2014;45:1304-</a:t>
            </a:r>
            <a:r>
              <a:rPr lang="ro-RO" sz="800" dirty="0">
                <a:cs typeface="Arial"/>
              </a:rPr>
              <a:t>1312;</a:t>
            </a:r>
            <a:r>
              <a:rPr lang="ro-RO" sz="800" spc="15" dirty="0">
                <a:cs typeface="Arial"/>
              </a:rPr>
              <a:t> </a:t>
            </a:r>
            <a:r>
              <a:rPr lang="ro-RO" sz="800" b="1" dirty="0">
                <a:cs typeface="Arial"/>
              </a:rPr>
              <a:t>2.</a:t>
            </a:r>
            <a:r>
              <a:rPr lang="ro-RO" sz="800" b="1" spc="-5" dirty="0">
                <a:cs typeface="Arial"/>
              </a:rPr>
              <a:t> </a:t>
            </a:r>
            <a:r>
              <a:rPr lang="ro-RO" sz="800" dirty="0">
                <a:cs typeface="Arial"/>
              </a:rPr>
              <a:t>Schulman</a:t>
            </a:r>
            <a:r>
              <a:rPr lang="ro-RO" sz="800" spc="5" dirty="0">
                <a:cs typeface="Arial"/>
              </a:rPr>
              <a:t> </a:t>
            </a:r>
            <a:r>
              <a:rPr lang="ro-RO" sz="800" dirty="0">
                <a:cs typeface="Arial"/>
              </a:rPr>
              <a:t>S</a:t>
            </a:r>
            <a:r>
              <a:rPr lang="ro-RO" sz="800" spc="-5" dirty="0">
                <a:cs typeface="Arial"/>
              </a:rPr>
              <a:t> </a:t>
            </a:r>
            <a:r>
              <a:rPr lang="ro-RO" sz="800" dirty="0">
                <a:cs typeface="Arial"/>
              </a:rPr>
              <a:t>et</a:t>
            </a:r>
            <a:r>
              <a:rPr lang="ro-RO" sz="800" spc="-5" dirty="0">
                <a:cs typeface="Arial"/>
              </a:rPr>
              <a:t> </a:t>
            </a:r>
            <a:r>
              <a:rPr lang="ro-RO" sz="800" dirty="0">
                <a:cs typeface="Arial"/>
              </a:rPr>
              <a:t>al.</a:t>
            </a:r>
            <a:r>
              <a:rPr lang="ro-RO" sz="800" spc="-5" dirty="0">
                <a:cs typeface="Arial"/>
              </a:rPr>
              <a:t> </a:t>
            </a:r>
            <a:r>
              <a:rPr lang="ro-RO" sz="800" i="1" dirty="0">
                <a:cs typeface="Arial"/>
              </a:rPr>
              <a:t>J</a:t>
            </a:r>
            <a:r>
              <a:rPr lang="ro-RO" sz="800" i="1" spc="-10" dirty="0">
                <a:cs typeface="Arial"/>
              </a:rPr>
              <a:t> </a:t>
            </a:r>
            <a:r>
              <a:rPr lang="ro-RO" sz="800" i="1" dirty="0">
                <a:cs typeface="Arial"/>
              </a:rPr>
              <a:t>Thromb</a:t>
            </a:r>
            <a:r>
              <a:rPr lang="ro-RO" sz="800" i="1" spc="5" dirty="0">
                <a:cs typeface="Arial"/>
              </a:rPr>
              <a:t> </a:t>
            </a:r>
            <a:r>
              <a:rPr lang="ro-RO" sz="800" i="1" dirty="0">
                <a:cs typeface="Arial"/>
              </a:rPr>
              <a:t>Haemost</a:t>
            </a:r>
            <a:r>
              <a:rPr lang="ro-RO" sz="800" dirty="0">
                <a:cs typeface="Arial"/>
              </a:rPr>
              <a:t>.</a:t>
            </a:r>
            <a:r>
              <a:rPr lang="ro-RO" sz="800" spc="15" dirty="0">
                <a:cs typeface="Arial"/>
              </a:rPr>
              <a:t> </a:t>
            </a:r>
            <a:r>
              <a:rPr lang="ro-RO" sz="800" spc="-10" dirty="0">
                <a:cs typeface="Arial"/>
              </a:rPr>
              <a:t>2010;8(1):202-</a:t>
            </a:r>
            <a:r>
              <a:rPr lang="ro-RO" sz="800" dirty="0">
                <a:cs typeface="Arial"/>
              </a:rPr>
              <a:t>204;</a:t>
            </a:r>
            <a:r>
              <a:rPr lang="ro-RO" sz="800" spc="20" dirty="0">
                <a:cs typeface="Arial"/>
              </a:rPr>
              <a:t> </a:t>
            </a:r>
            <a:r>
              <a:rPr lang="ro-RO" sz="800" b="1" dirty="0">
                <a:cs typeface="Arial"/>
              </a:rPr>
              <a:t>3.</a:t>
            </a:r>
            <a:r>
              <a:rPr lang="ro-RO" sz="800" spc="-5" dirty="0">
                <a:cs typeface="Arial"/>
              </a:rPr>
              <a:t> </a:t>
            </a:r>
            <a:r>
              <a:rPr lang="ro-RO" sz="800" dirty="0">
                <a:cs typeface="Arial"/>
              </a:rPr>
              <a:t>Palmer</a:t>
            </a:r>
            <a:r>
              <a:rPr lang="ro-RO" sz="800" spc="-15" dirty="0">
                <a:cs typeface="Arial"/>
              </a:rPr>
              <a:t> </a:t>
            </a:r>
            <a:r>
              <a:rPr lang="ro-RO" sz="800" dirty="0">
                <a:cs typeface="Arial"/>
              </a:rPr>
              <a:t>C.</a:t>
            </a:r>
            <a:r>
              <a:rPr lang="ro-RO" sz="800" spc="-5" dirty="0">
                <a:cs typeface="Arial"/>
              </a:rPr>
              <a:t> </a:t>
            </a:r>
            <a:r>
              <a:rPr lang="ro-RO" sz="800" i="1" dirty="0">
                <a:cs typeface="Arial"/>
              </a:rPr>
              <a:t>Annu</a:t>
            </a:r>
            <a:r>
              <a:rPr lang="ro-RO" sz="800" i="1" spc="10" dirty="0">
                <a:cs typeface="Arial"/>
              </a:rPr>
              <a:t> </a:t>
            </a:r>
            <a:r>
              <a:rPr lang="ro-RO" sz="800" i="1" dirty="0">
                <a:cs typeface="Arial"/>
              </a:rPr>
              <a:t>Proc</a:t>
            </a:r>
            <a:r>
              <a:rPr lang="ro-RO" sz="800" i="1" spc="-5" dirty="0">
                <a:cs typeface="Arial"/>
              </a:rPr>
              <a:t> </a:t>
            </a:r>
            <a:r>
              <a:rPr lang="ro-RO" sz="800" i="1" dirty="0">
                <a:cs typeface="Arial"/>
              </a:rPr>
              <a:t>Assoc</a:t>
            </a:r>
            <a:r>
              <a:rPr lang="ro-RO" sz="800" i="1" spc="-10" dirty="0">
                <a:cs typeface="Arial"/>
              </a:rPr>
              <a:t> </a:t>
            </a:r>
            <a:r>
              <a:rPr lang="ro-RO" sz="800" i="1" dirty="0">
                <a:cs typeface="Arial"/>
              </a:rPr>
              <a:t>Adv</a:t>
            </a:r>
            <a:r>
              <a:rPr lang="ro-RO" sz="800" i="1" spc="-5" dirty="0">
                <a:cs typeface="Arial"/>
              </a:rPr>
              <a:t> </a:t>
            </a:r>
            <a:r>
              <a:rPr lang="ro-RO" sz="800" i="1" dirty="0">
                <a:cs typeface="Arial"/>
              </a:rPr>
              <a:t>Automot</a:t>
            </a:r>
            <a:r>
              <a:rPr lang="ro-RO" sz="800" i="1" spc="15" dirty="0">
                <a:cs typeface="Arial"/>
              </a:rPr>
              <a:t> </a:t>
            </a:r>
            <a:r>
              <a:rPr lang="ro-RO" sz="800" i="1" dirty="0">
                <a:cs typeface="Arial"/>
              </a:rPr>
              <a:t>Med</a:t>
            </a:r>
            <a:r>
              <a:rPr lang="ro-RO" sz="800" dirty="0">
                <a:cs typeface="Arial"/>
              </a:rPr>
              <a:t>.</a:t>
            </a:r>
            <a:r>
              <a:rPr lang="ro-RO" sz="800" spc="5" dirty="0">
                <a:cs typeface="Arial"/>
              </a:rPr>
              <a:t> </a:t>
            </a:r>
            <a:r>
              <a:rPr lang="ro-RO" sz="800" spc="-10" dirty="0">
                <a:cs typeface="Arial"/>
              </a:rPr>
              <a:t>2007;51:13-</a:t>
            </a:r>
            <a:r>
              <a:rPr lang="ro-RO" sz="800" dirty="0">
                <a:cs typeface="Arial"/>
              </a:rPr>
              <a:t>29;</a:t>
            </a:r>
            <a:r>
              <a:rPr lang="ro-RO" sz="800" spc="15" dirty="0">
                <a:cs typeface="Arial"/>
              </a:rPr>
              <a:t> </a:t>
            </a:r>
            <a:r>
              <a:rPr lang="ro-RO" sz="800" b="1" dirty="0">
                <a:cs typeface="Arial"/>
              </a:rPr>
              <a:t>4.</a:t>
            </a:r>
            <a:r>
              <a:rPr lang="ro-RO" sz="800" spc="-5" dirty="0">
                <a:cs typeface="Arial"/>
              </a:rPr>
              <a:t> </a:t>
            </a:r>
            <a:r>
              <a:rPr lang="ro-RO" sz="800" dirty="0">
                <a:cs typeface="Arial"/>
              </a:rPr>
              <a:t>Desai</a:t>
            </a:r>
            <a:r>
              <a:rPr lang="ro-RO" sz="800" spc="-10" dirty="0">
                <a:cs typeface="Arial"/>
              </a:rPr>
              <a:t> </a:t>
            </a:r>
            <a:r>
              <a:rPr lang="ro-RO" sz="800" dirty="0">
                <a:cs typeface="Arial"/>
              </a:rPr>
              <a:t>J</a:t>
            </a:r>
            <a:r>
              <a:rPr lang="ro-RO" sz="800" spc="-10" dirty="0">
                <a:cs typeface="Arial"/>
              </a:rPr>
              <a:t> </a:t>
            </a:r>
            <a:r>
              <a:rPr lang="ro-RO" sz="800" dirty="0">
                <a:cs typeface="Arial"/>
              </a:rPr>
              <a:t>et</a:t>
            </a:r>
            <a:r>
              <a:rPr lang="ro-RO" sz="800" spc="-5" dirty="0">
                <a:cs typeface="Arial"/>
              </a:rPr>
              <a:t> </a:t>
            </a:r>
            <a:r>
              <a:rPr lang="ro-RO" sz="800" dirty="0">
                <a:cs typeface="Arial"/>
              </a:rPr>
              <a:t>al</a:t>
            </a:r>
            <a:r>
              <a:rPr lang="ro-RO" sz="800" i="1" dirty="0">
                <a:cs typeface="Arial"/>
              </a:rPr>
              <a:t>.</a:t>
            </a:r>
            <a:r>
              <a:rPr lang="ro-RO" sz="800" i="1" spc="-5" dirty="0">
                <a:cs typeface="Arial"/>
              </a:rPr>
              <a:t> </a:t>
            </a:r>
            <a:r>
              <a:rPr lang="ro-RO" sz="800" i="1" dirty="0">
                <a:cs typeface="Arial"/>
              </a:rPr>
              <a:t>Thromb</a:t>
            </a:r>
            <a:r>
              <a:rPr lang="ro-RO" sz="800" i="1" spc="5" dirty="0">
                <a:cs typeface="Arial"/>
              </a:rPr>
              <a:t> </a:t>
            </a:r>
            <a:r>
              <a:rPr lang="ro-RO" sz="800" i="1" dirty="0">
                <a:cs typeface="Arial"/>
              </a:rPr>
              <a:t>Haemost</a:t>
            </a:r>
            <a:r>
              <a:rPr lang="ro-RO" sz="800" dirty="0">
                <a:cs typeface="Arial"/>
              </a:rPr>
              <a:t>.</a:t>
            </a:r>
            <a:r>
              <a:rPr lang="ro-RO" sz="800" spc="5" dirty="0">
                <a:cs typeface="Arial"/>
              </a:rPr>
              <a:t> </a:t>
            </a:r>
            <a:r>
              <a:rPr lang="ro-RO" sz="800" spc="-10" dirty="0">
                <a:cs typeface="Arial"/>
              </a:rPr>
              <a:t>2013;110(2):205-</a:t>
            </a:r>
            <a:r>
              <a:rPr lang="ro-RO" sz="800" dirty="0">
                <a:cs typeface="Arial"/>
              </a:rPr>
              <a:t>212;</a:t>
            </a:r>
            <a:r>
              <a:rPr lang="ro-RO" sz="800" spc="229" dirty="0">
                <a:cs typeface="Arial"/>
              </a:rPr>
              <a:t>         </a:t>
            </a:r>
            <a:r>
              <a:rPr lang="ro-RO" sz="800" b="1" dirty="0">
                <a:cs typeface="Arial"/>
              </a:rPr>
              <a:t>5.</a:t>
            </a:r>
            <a:r>
              <a:rPr lang="ro-RO" sz="800" b="1" spc="-5" dirty="0">
                <a:cs typeface="Arial"/>
              </a:rPr>
              <a:t> </a:t>
            </a:r>
            <a:r>
              <a:rPr lang="ro-RO" sz="800" dirty="0">
                <a:cs typeface="Arial"/>
              </a:rPr>
              <a:t>Coleman CI</a:t>
            </a:r>
            <a:r>
              <a:rPr lang="ro-RO" sz="800" spc="-15" dirty="0">
                <a:cs typeface="Arial"/>
              </a:rPr>
              <a:t> </a:t>
            </a:r>
            <a:r>
              <a:rPr lang="ro-RO" sz="800" dirty="0">
                <a:cs typeface="Arial"/>
              </a:rPr>
              <a:t>et</a:t>
            </a:r>
            <a:r>
              <a:rPr lang="ro-RO" sz="800" spc="-5" dirty="0">
                <a:cs typeface="Arial"/>
              </a:rPr>
              <a:t> </a:t>
            </a:r>
            <a:r>
              <a:rPr lang="ro-RO" sz="800" spc="-25" dirty="0">
                <a:cs typeface="Arial"/>
              </a:rPr>
              <a:t>al. </a:t>
            </a:r>
            <a:r>
              <a:rPr lang="ro-RO" sz="800" i="1" dirty="0">
                <a:cs typeface="Arial"/>
              </a:rPr>
              <a:t>Future</a:t>
            </a:r>
            <a:r>
              <a:rPr lang="ro-RO" sz="800" i="1" spc="5" dirty="0">
                <a:cs typeface="Arial"/>
              </a:rPr>
              <a:t> </a:t>
            </a:r>
            <a:r>
              <a:rPr lang="ro-RO" sz="800" i="1" dirty="0">
                <a:cs typeface="Arial"/>
              </a:rPr>
              <a:t>Cardiol. </a:t>
            </a:r>
            <a:r>
              <a:rPr lang="ro-RO" sz="800" spc="-10" dirty="0">
                <a:cs typeface="Arial"/>
              </a:rPr>
              <a:t>2021;17(1):127-</a:t>
            </a:r>
            <a:r>
              <a:rPr lang="ro-RO" sz="800" dirty="0">
                <a:cs typeface="Arial"/>
              </a:rPr>
              <a:t>135;</a:t>
            </a:r>
            <a:r>
              <a:rPr lang="ro-RO" sz="800" spc="15" dirty="0">
                <a:cs typeface="Arial"/>
              </a:rPr>
              <a:t> </a:t>
            </a:r>
            <a:r>
              <a:rPr lang="ro-RO" sz="800" b="1" dirty="0">
                <a:cs typeface="Arial"/>
              </a:rPr>
              <a:t>6.</a:t>
            </a:r>
            <a:r>
              <a:rPr lang="ro-RO" sz="800" b="1" spc="-5" dirty="0">
                <a:cs typeface="Arial"/>
              </a:rPr>
              <a:t> </a:t>
            </a:r>
            <a:r>
              <a:rPr lang="ro-RO" sz="800" dirty="0">
                <a:cs typeface="Arial"/>
              </a:rPr>
              <a:t>Milling</a:t>
            </a:r>
            <a:r>
              <a:rPr lang="ro-RO" sz="800" spc="-15" dirty="0">
                <a:cs typeface="Arial"/>
              </a:rPr>
              <a:t> </a:t>
            </a:r>
            <a:r>
              <a:rPr lang="ro-RO" sz="800" dirty="0">
                <a:cs typeface="Arial"/>
              </a:rPr>
              <a:t>TJ</a:t>
            </a:r>
            <a:r>
              <a:rPr lang="ro-RO" sz="800" spc="-10" dirty="0">
                <a:cs typeface="Arial"/>
              </a:rPr>
              <a:t> </a:t>
            </a:r>
            <a:r>
              <a:rPr lang="ro-RO" sz="800" dirty="0">
                <a:cs typeface="Arial"/>
              </a:rPr>
              <a:t>Jr</a:t>
            </a:r>
            <a:r>
              <a:rPr lang="ro-RO" sz="800" spc="-15" dirty="0">
                <a:cs typeface="Arial"/>
              </a:rPr>
              <a:t> </a:t>
            </a:r>
            <a:r>
              <a:rPr lang="ro-RO" sz="800" dirty="0">
                <a:cs typeface="Arial"/>
              </a:rPr>
              <a:t>et</a:t>
            </a:r>
            <a:r>
              <a:rPr lang="ro-RO" sz="800" spc="-5" dirty="0">
                <a:cs typeface="Arial"/>
              </a:rPr>
              <a:t> </a:t>
            </a:r>
            <a:r>
              <a:rPr lang="ro-RO" sz="800" dirty="0">
                <a:cs typeface="Arial"/>
              </a:rPr>
              <a:t>al.</a:t>
            </a:r>
            <a:r>
              <a:rPr lang="ro-RO" sz="800" spc="-5" dirty="0">
                <a:cs typeface="Arial"/>
              </a:rPr>
              <a:t> </a:t>
            </a:r>
            <a:r>
              <a:rPr lang="ro-RO" sz="800" i="1" dirty="0">
                <a:cs typeface="Arial"/>
              </a:rPr>
              <a:t>Am</a:t>
            </a:r>
            <a:r>
              <a:rPr lang="ro-RO" sz="800" i="1" spc="-10" dirty="0">
                <a:cs typeface="Arial"/>
              </a:rPr>
              <a:t> </a:t>
            </a:r>
            <a:r>
              <a:rPr lang="ro-RO" sz="800" i="1" dirty="0">
                <a:cs typeface="Arial"/>
              </a:rPr>
              <a:t>J</a:t>
            </a:r>
            <a:r>
              <a:rPr lang="ro-RO" sz="800" i="1" spc="-10" dirty="0">
                <a:cs typeface="Arial"/>
              </a:rPr>
              <a:t> </a:t>
            </a:r>
            <a:r>
              <a:rPr lang="ro-RO" sz="800" i="1" dirty="0">
                <a:cs typeface="Arial"/>
              </a:rPr>
              <a:t>Emerg</a:t>
            </a:r>
            <a:r>
              <a:rPr lang="ro-RO" sz="800" i="1" spc="5" dirty="0">
                <a:cs typeface="Arial"/>
              </a:rPr>
              <a:t> </a:t>
            </a:r>
            <a:r>
              <a:rPr lang="ro-RO" sz="800" i="1" dirty="0">
                <a:cs typeface="Arial"/>
              </a:rPr>
              <a:t>Med.</a:t>
            </a:r>
            <a:r>
              <a:rPr lang="ro-RO" sz="800" i="1" spc="5" dirty="0">
                <a:cs typeface="Arial"/>
              </a:rPr>
              <a:t> </a:t>
            </a:r>
            <a:r>
              <a:rPr lang="ro-RO" sz="800" spc="-10" dirty="0">
                <a:cs typeface="Arial"/>
              </a:rPr>
              <a:t>2018;36(3):396-</a:t>
            </a:r>
            <a:r>
              <a:rPr lang="ro-RO" sz="800" dirty="0">
                <a:cs typeface="Arial"/>
              </a:rPr>
              <a:t>402;</a:t>
            </a:r>
            <a:r>
              <a:rPr lang="ro-RO" sz="800" spc="229" dirty="0">
                <a:cs typeface="Arial"/>
              </a:rPr>
              <a:t> </a:t>
            </a:r>
            <a:r>
              <a:rPr lang="ro-RO" sz="800" b="1" dirty="0">
                <a:cs typeface="Arial"/>
              </a:rPr>
              <a:t>7.</a:t>
            </a:r>
            <a:r>
              <a:rPr lang="ro-RO" sz="800" dirty="0">
                <a:cs typeface="Arial"/>
              </a:rPr>
              <a:t> Miao</a:t>
            </a:r>
            <a:r>
              <a:rPr lang="ro-RO" sz="800" spc="-10" dirty="0">
                <a:cs typeface="Arial"/>
              </a:rPr>
              <a:t> </a:t>
            </a:r>
            <a:r>
              <a:rPr lang="ro-RO" sz="800" dirty="0">
                <a:cs typeface="Arial"/>
              </a:rPr>
              <a:t>et al.</a:t>
            </a:r>
            <a:r>
              <a:rPr lang="ro-RO" sz="800" spc="-5" dirty="0">
                <a:cs typeface="Arial"/>
              </a:rPr>
              <a:t> </a:t>
            </a:r>
            <a:r>
              <a:rPr lang="ro-RO" sz="800" dirty="0">
                <a:cs typeface="Arial"/>
              </a:rPr>
              <a:t>TH</a:t>
            </a:r>
            <a:r>
              <a:rPr lang="ro-RO" sz="800" spc="-15" dirty="0">
                <a:cs typeface="Arial"/>
              </a:rPr>
              <a:t> </a:t>
            </a:r>
            <a:r>
              <a:rPr lang="ro-RO" sz="800" dirty="0">
                <a:cs typeface="Arial"/>
              </a:rPr>
              <a:t>Open.</a:t>
            </a:r>
            <a:r>
              <a:rPr lang="ro-RO" sz="800" spc="15" dirty="0">
                <a:cs typeface="Arial"/>
              </a:rPr>
              <a:t> </a:t>
            </a:r>
            <a:r>
              <a:rPr lang="ro-RO" sz="800" dirty="0">
                <a:cs typeface="Arial"/>
              </a:rPr>
              <a:t>2020;</a:t>
            </a:r>
            <a:r>
              <a:rPr lang="ro-RO" sz="800" spc="10" dirty="0">
                <a:cs typeface="Arial"/>
              </a:rPr>
              <a:t> </a:t>
            </a:r>
            <a:r>
              <a:rPr lang="ro-RO" sz="800" spc="-10" dirty="0">
                <a:cs typeface="Arial"/>
              </a:rPr>
              <a:t>4:e211-</a:t>
            </a:r>
            <a:r>
              <a:rPr lang="ro-RO" sz="800" dirty="0">
                <a:cs typeface="Arial"/>
              </a:rPr>
              <a:t>e217;</a:t>
            </a:r>
            <a:r>
              <a:rPr lang="ro-RO" sz="800" spc="20" dirty="0">
                <a:cs typeface="Arial"/>
              </a:rPr>
              <a:t> </a:t>
            </a:r>
            <a:r>
              <a:rPr lang="ro-RO" sz="800" b="1" dirty="0">
                <a:cs typeface="Arial"/>
              </a:rPr>
              <a:t>8.</a:t>
            </a:r>
            <a:r>
              <a:rPr lang="ro-RO" sz="800" dirty="0">
                <a:cs typeface="Arial"/>
              </a:rPr>
              <a:t> Singer AJ</a:t>
            </a:r>
            <a:r>
              <a:rPr lang="ro-RO" sz="800" spc="-10" dirty="0">
                <a:cs typeface="Arial"/>
              </a:rPr>
              <a:t> </a:t>
            </a:r>
            <a:r>
              <a:rPr lang="ro-RO" sz="800" dirty="0">
                <a:cs typeface="Arial"/>
              </a:rPr>
              <a:t>et al.</a:t>
            </a:r>
            <a:r>
              <a:rPr lang="ro-RO" sz="800" spc="-5" dirty="0">
                <a:cs typeface="Arial"/>
              </a:rPr>
              <a:t> </a:t>
            </a:r>
            <a:r>
              <a:rPr lang="ro-RO" sz="800" dirty="0">
                <a:cs typeface="Arial"/>
              </a:rPr>
              <a:t>J</a:t>
            </a:r>
            <a:r>
              <a:rPr lang="ro-RO" sz="800" spc="-5" dirty="0">
                <a:cs typeface="Arial"/>
              </a:rPr>
              <a:t> </a:t>
            </a:r>
            <a:r>
              <a:rPr lang="ro-RO" sz="800" dirty="0">
                <a:cs typeface="Arial"/>
              </a:rPr>
              <a:t>Emerg</a:t>
            </a:r>
            <a:r>
              <a:rPr lang="ro-RO" sz="800" spc="-5" dirty="0">
                <a:cs typeface="Arial"/>
              </a:rPr>
              <a:t> </a:t>
            </a:r>
            <a:r>
              <a:rPr lang="ro-RO" sz="800" dirty="0">
                <a:cs typeface="Arial"/>
              </a:rPr>
              <a:t>Med. </a:t>
            </a:r>
            <a:r>
              <a:rPr lang="ro-RO" sz="800" spc="-10" dirty="0">
                <a:cs typeface="Arial"/>
              </a:rPr>
              <a:t>2017;52(1):1-</a:t>
            </a:r>
            <a:r>
              <a:rPr lang="ro-RO" sz="800" dirty="0">
                <a:cs typeface="Arial"/>
              </a:rPr>
              <a:t>7;</a:t>
            </a:r>
            <a:r>
              <a:rPr lang="ro-RO" sz="800" spc="20" dirty="0">
                <a:cs typeface="Arial"/>
              </a:rPr>
              <a:t> </a:t>
            </a:r>
            <a:r>
              <a:rPr lang="ro-RO" sz="800" b="1" dirty="0">
                <a:cs typeface="Arial"/>
              </a:rPr>
              <a:t>9.</a:t>
            </a:r>
            <a:r>
              <a:rPr lang="ro-RO" sz="800" dirty="0">
                <a:cs typeface="Arial"/>
              </a:rPr>
              <a:t> J</a:t>
            </a:r>
            <a:r>
              <a:rPr lang="ro-RO" sz="800" spc="-10" dirty="0">
                <a:cs typeface="Arial"/>
              </a:rPr>
              <a:t> </a:t>
            </a:r>
            <a:r>
              <a:rPr lang="ro-RO" sz="800" dirty="0">
                <a:cs typeface="Arial"/>
              </a:rPr>
              <a:t>Med</a:t>
            </a:r>
            <a:r>
              <a:rPr lang="ro-RO" sz="800" spc="-5" dirty="0">
                <a:cs typeface="Arial"/>
              </a:rPr>
              <a:t> </a:t>
            </a:r>
            <a:r>
              <a:rPr lang="ro-RO" sz="800" dirty="0">
                <a:cs typeface="Arial"/>
              </a:rPr>
              <a:t>Econ.</a:t>
            </a:r>
            <a:r>
              <a:rPr lang="ro-RO" sz="800" spc="5" dirty="0">
                <a:cs typeface="Arial"/>
              </a:rPr>
              <a:t> </a:t>
            </a:r>
            <a:r>
              <a:rPr lang="ro-RO" sz="800" dirty="0">
                <a:cs typeface="Arial"/>
              </a:rPr>
              <a:t>2020.</a:t>
            </a:r>
            <a:r>
              <a:rPr lang="ro-RO" sz="800" spc="15" dirty="0">
                <a:cs typeface="Arial"/>
              </a:rPr>
              <a:t> </a:t>
            </a:r>
            <a:r>
              <a:rPr lang="ro-RO" sz="800" dirty="0">
                <a:cs typeface="Arial"/>
              </a:rPr>
              <a:t>DOI: </a:t>
            </a:r>
            <a:r>
              <a:rPr lang="ro-RO" sz="800" spc="-10" dirty="0">
                <a:cs typeface="Arial"/>
              </a:rPr>
              <a:t>10.1080/13696998.2020.1837502</a:t>
            </a:r>
            <a:endParaRPr lang="ro-RO" sz="8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42500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4D992AE-8E0C-4DB8-A085-FE5D03433A1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9FD89741-3C90-4017-84E9-9625A83E91BE}"/>
              </a:ext>
            </a:extLst>
          </p:cNvPr>
          <p:cNvSpPr txBox="1">
            <a:spLocks/>
          </p:cNvSpPr>
          <p:nvPr/>
        </p:nvSpPr>
        <p:spPr bwMode="auto">
          <a:xfrm>
            <a:off x="86378" y="2580568"/>
            <a:ext cx="9021763" cy="2566987"/>
          </a:xfrm>
          <a:prstGeom prst="rect">
            <a:avLst/>
          </a:prstGeom>
          <a:noFill/>
          <a:ln w="1079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4000" b="1" dirty="0" err="1">
                <a:solidFill>
                  <a:srgbClr val="C00000"/>
                </a:solidFill>
              </a:rPr>
              <a:t>Antidoturi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sau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agenti</a:t>
            </a:r>
            <a:r>
              <a:rPr lang="en-US" sz="4000" b="1" dirty="0">
                <a:solidFill>
                  <a:srgbClr val="C00000"/>
                </a:solidFill>
              </a:rPr>
              <a:t> de </a:t>
            </a:r>
            <a:r>
              <a:rPr lang="en-US" sz="4000" b="1" dirty="0" err="1">
                <a:solidFill>
                  <a:srgbClr val="C00000"/>
                </a:solidFill>
              </a:rPr>
              <a:t>inversare</a:t>
            </a:r>
            <a:r>
              <a:rPr lang="en-US" sz="4000" b="1" dirty="0">
                <a:solidFill>
                  <a:srgbClr val="C00000"/>
                </a:solidFill>
              </a:rPr>
              <a:t> a </a:t>
            </a:r>
            <a:r>
              <a:rPr lang="en-US" sz="4000" b="1" dirty="0" err="1">
                <a:solidFill>
                  <a:srgbClr val="C00000"/>
                </a:solidFill>
              </a:rPr>
              <a:t>efectului</a:t>
            </a:r>
            <a:r>
              <a:rPr lang="en-US" sz="4000" b="1" dirty="0">
                <a:solidFill>
                  <a:srgbClr val="C00000"/>
                </a:solidFill>
              </a:rPr>
              <a:t> anticoagulant</a:t>
            </a:r>
            <a:endParaRPr lang="en-US" sz="4000" b="1" baseline="30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8150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4BC773F-1FFA-4244-AA10-6A3B1A2528D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B95C62D-F1B7-4E91-85C5-6E79D40BF4D3}"/>
              </a:ext>
            </a:extLst>
          </p:cNvPr>
          <p:cNvSpPr txBox="1">
            <a:spLocks noChangeArrowheads="1"/>
          </p:cNvSpPr>
          <p:nvPr/>
        </p:nvSpPr>
        <p:spPr>
          <a:xfrm>
            <a:off x="235973" y="1794439"/>
            <a:ext cx="8731044" cy="4699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RO" sz="2000" b="1" spc="-111">
                <a:solidFill>
                  <a:srgbClr val="231F20"/>
                </a:solidFill>
                <a:cs typeface="Arial"/>
              </a:rPr>
              <a:t>Agenții de inversare ai efectelor anticoagulantelor orale trebuie să fie specifici și rapizi</a:t>
            </a:r>
            <a:endParaRPr lang="ro-RO" alt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5BF132-F769-4F09-ABEC-BD116E007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934" y="2174246"/>
            <a:ext cx="7970131" cy="3796247"/>
          </a:xfrm>
          <a:prstGeom prst="rect">
            <a:avLst/>
          </a:prstGeom>
        </p:spPr>
      </p:pic>
      <p:sp>
        <p:nvSpPr>
          <p:cNvPr id="5" name="object 8">
            <a:extLst>
              <a:ext uri="{FF2B5EF4-FFF2-40B4-BE49-F238E27FC236}">
                <a16:creationId xmlns:a16="http://schemas.microsoft.com/office/drawing/2014/main" id="{BF992D6F-47FB-4858-BAAD-BF42716147A1}"/>
              </a:ext>
            </a:extLst>
          </p:cNvPr>
          <p:cNvSpPr txBox="1"/>
          <p:nvPr/>
        </p:nvSpPr>
        <p:spPr>
          <a:xfrm>
            <a:off x="385809" y="6106775"/>
            <a:ext cx="11059324" cy="1726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5" marR="2310">
              <a:lnSpc>
                <a:spcPts val="745"/>
              </a:lnSpc>
            </a:pPr>
            <a:r>
              <a:rPr lang="en-US" sz="800" spc="-7">
                <a:solidFill>
                  <a:srgbClr val="231F20"/>
                </a:solidFill>
                <a:latin typeface="+mj-lt"/>
                <a:cs typeface="Arial"/>
              </a:rPr>
              <a:t>aPCC, activated prothrombin complex concentrate; DOAC, direct oral anticoagulant; ICH, intracerebral hemorrhage; INR, international normalized ratio; 4F-PCC, four factor prothrombin complex concentrate</a:t>
            </a:r>
          </a:p>
          <a:p>
            <a:pPr marL="5775" marR="2310">
              <a:lnSpc>
                <a:spcPts val="745"/>
              </a:lnSpc>
            </a:pPr>
            <a:endParaRPr lang="en-US" sz="800" baseline="30864">
              <a:solidFill>
                <a:srgbClr val="231F20"/>
              </a:solidFill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10875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2893CFE-FC3C-404F-820B-DE2671A9514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11E8DD41-C486-448C-9FE6-E0409BDF6835}"/>
              </a:ext>
            </a:extLst>
          </p:cNvPr>
          <p:cNvSpPr txBox="1">
            <a:spLocks/>
          </p:cNvSpPr>
          <p:nvPr/>
        </p:nvSpPr>
        <p:spPr bwMode="auto">
          <a:xfrm>
            <a:off x="235973" y="2356449"/>
            <a:ext cx="9021763" cy="2566987"/>
          </a:xfrm>
          <a:prstGeom prst="rect">
            <a:avLst/>
          </a:prstGeom>
          <a:noFill/>
          <a:ln w="1079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Arial" panose="020B0604020202020204" pitchFamily="34" charset="0"/>
              </a:defRPr>
            </a:lvl2pPr>
            <a:lvl3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Arial" panose="020B0604020202020204" pitchFamily="34" charset="0"/>
              </a:defRPr>
            </a:lvl3pPr>
            <a:lvl4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Arial" panose="020B0604020202020204" pitchFamily="34" charset="0"/>
              </a:defRPr>
            </a:lvl4pPr>
            <a:lvl5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Arial" panose="020B0604020202020204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Arial" panose="020B0604020202020204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Arial" panose="020B0604020202020204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Arial" panose="020B0604020202020204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dirty="0" err="1"/>
              <a:t>Interacțiuni</a:t>
            </a:r>
            <a:r>
              <a:rPr lang="en-US" dirty="0"/>
              <a:t> cu </a:t>
            </a:r>
            <a:r>
              <a:rPr lang="en-US" dirty="0" err="1"/>
              <a:t>alte</a:t>
            </a:r>
            <a:r>
              <a:rPr lang="en-US" dirty="0"/>
              <a:t> </a:t>
            </a:r>
            <a:r>
              <a:rPr lang="en-US" dirty="0" err="1"/>
              <a:t>medicamente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alimente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2402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3D76DCE-2055-4700-9B09-48C2CCA5394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0BEE75-48D5-41DA-8773-9C82A36E759F}"/>
              </a:ext>
            </a:extLst>
          </p:cNvPr>
          <p:cNvSpPr txBox="1">
            <a:spLocks/>
          </p:cNvSpPr>
          <p:nvPr/>
        </p:nvSpPr>
        <p:spPr>
          <a:xfrm>
            <a:off x="369934" y="1845142"/>
            <a:ext cx="8487195" cy="4699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RO" altLang="en-US" sz="2500" b="1"/>
              <a:t>Anticoagulante – </a:t>
            </a:r>
            <a:r>
              <a:rPr lang="en-US" altLang="en-US" sz="2500" b="1"/>
              <a:t>interactiuni medicamentoase</a:t>
            </a:r>
            <a:endParaRPr lang="ro-RO" altLang="en-US" sz="25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97DDD5-E8DF-45CE-B33F-EF3745BDB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056" y="2315042"/>
            <a:ext cx="4572651" cy="394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6676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0443895-D4BC-420D-8B25-819EDBD3044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AD31A6-EA95-4708-A6F9-99C70E1FD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988" y="2252319"/>
            <a:ext cx="7360024" cy="3887252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2BA57BB9-797B-4B73-B3B2-86757298FB74}"/>
              </a:ext>
            </a:extLst>
          </p:cNvPr>
          <p:cNvSpPr txBox="1">
            <a:spLocks/>
          </p:cNvSpPr>
          <p:nvPr/>
        </p:nvSpPr>
        <p:spPr bwMode="auto">
          <a:xfrm>
            <a:off x="1598098" y="1782419"/>
            <a:ext cx="700802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en-US" sz="2500" b="1" dirty="0"/>
              <a:t>Anticoagulante – </a:t>
            </a:r>
            <a:r>
              <a:rPr lang="en-US" altLang="en-US" sz="2500" b="1" dirty="0" err="1"/>
              <a:t>interactiuni</a:t>
            </a:r>
            <a:r>
              <a:rPr lang="en-US" altLang="en-US" sz="2500" b="1" dirty="0"/>
              <a:t> </a:t>
            </a:r>
            <a:r>
              <a:rPr lang="en-US" altLang="en-US" sz="2500" b="1" dirty="0" err="1"/>
              <a:t>medicamentoase</a:t>
            </a:r>
            <a:endParaRPr lang="ro-RO" alt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2939133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C799DC0-D0EF-4A49-9E58-41D0EBAB995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FFF315-F9A6-4D12-863C-3542DAA07A8C}"/>
              </a:ext>
            </a:extLst>
          </p:cNvPr>
          <p:cNvSpPr txBox="1">
            <a:spLocks/>
          </p:cNvSpPr>
          <p:nvPr/>
        </p:nvSpPr>
        <p:spPr>
          <a:xfrm>
            <a:off x="-1001666" y="1773425"/>
            <a:ext cx="11450638" cy="4699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RO" altLang="en-US" sz="2500" b="1"/>
              <a:t>Anticoagulante – </a:t>
            </a:r>
            <a:r>
              <a:rPr lang="en-US" altLang="en-US" sz="2500" b="1"/>
              <a:t>interactiuni medicamentoase</a:t>
            </a:r>
            <a:endParaRPr lang="ro-RO" altLang="en-US" sz="2500" b="1" dirty="0"/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id="{A49A82FB-020F-4C6D-B471-D1134BD94415}"/>
              </a:ext>
            </a:extLst>
          </p:cNvPr>
          <p:cNvGrpSpPr>
            <a:grpSpLocks/>
          </p:cNvGrpSpPr>
          <p:nvPr/>
        </p:nvGrpSpPr>
        <p:grpSpPr bwMode="auto">
          <a:xfrm>
            <a:off x="1619189" y="2561050"/>
            <a:ext cx="6208928" cy="3447957"/>
            <a:chOff x="6385036" y="1630291"/>
            <a:chExt cx="5472000" cy="1877256"/>
          </a:xfrm>
        </p:grpSpPr>
        <p:sp>
          <p:nvSpPr>
            <p:cNvPr id="5" name="Text Placeholder 21">
              <a:extLst>
                <a:ext uri="{FF2B5EF4-FFF2-40B4-BE49-F238E27FC236}">
                  <a16:creationId xmlns:a16="http://schemas.microsoft.com/office/drawing/2014/main" id="{05842E6F-8F46-4A1C-BEC0-45535E22FCC8}"/>
                </a:ext>
              </a:extLst>
            </p:cNvPr>
            <p:cNvSpPr txBox="1">
              <a:spLocks/>
            </p:cNvSpPr>
            <p:nvPr/>
          </p:nvSpPr>
          <p:spPr>
            <a:xfrm>
              <a:off x="6385036" y="2177772"/>
              <a:ext cx="5472000" cy="1329775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txBody>
            <a:bodyPr lIns="144000" tIns="50400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2"/>
                </a:buClr>
                <a:buFont typeface="Arial"/>
                <a:buChar char="•"/>
                <a:defRPr sz="1600" kern="1200">
                  <a:solidFill>
                    <a:schemeClr val="accent5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/>
                <a:buChar char="•"/>
                <a:defRPr sz="1600" kern="1200">
                  <a:solidFill>
                    <a:schemeClr val="accent5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/>
                <a:buChar char="•"/>
                <a:defRPr sz="1600" kern="1200">
                  <a:solidFill>
                    <a:schemeClr val="accent5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/>
                <a:buChar char="•"/>
                <a:defRPr sz="1600" kern="1200">
                  <a:solidFill>
                    <a:schemeClr val="accent5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/>
                <a:buChar char="•"/>
                <a:defRPr sz="1600" kern="1200">
                  <a:solidFill>
                    <a:schemeClr val="accent5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>
                <a:lnSpc>
                  <a:spcPct val="110000"/>
                </a:lnSpc>
                <a:buClr>
                  <a:srgbClr val="D6232B"/>
                </a:buClr>
                <a:defRPr/>
              </a:pPr>
              <a:r>
                <a:rPr lang="en-US" sz="2400" dirty="0" err="1">
                  <a:solidFill>
                    <a:prstClr val="black"/>
                  </a:solidFill>
                  <a:latin typeface="Arial" panose="020B0604020202020204"/>
                </a:rPr>
                <a:t>Antiplachetare</a:t>
              </a:r>
              <a:r>
                <a:rPr lang="en-US" sz="2400" dirty="0">
                  <a:solidFill>
                    <a:prstClr val="black"/>
                  </a:solidFill>
                  <a:latin typeface="Arial" panose="020B0604020202020204"/>
                </a:rPr>
                <a:t>, AINS </a:t>
              </a:r>
              <a:r>
                <a:rPr lang="en-US" sz="2400" dirty="0" err="1">
                  <a:solidFill>
                    <a:prstClr val="black"/>
                  </a:solidFill>
                  <a:latin typeface="Arial" panose="020B0604020202020204"/>
                </a:rPr>
                <a:t>și</a:t>
              </a:r>
              <a:r>
                <a:rPr lang="en-US" sz="24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Arial" panose="020B0604020202020204"/>
                </a:rPr>
                <a:t>aspirină</a:t>
              </a:r>
              <a:r>
                <a:rPr lang="en-US" sz="2400" dirty="0">
                  <a:solidFill>
                    <a:prstClr val="black"/>
                  </a:solidFill>
                  <a:latin typeface="Arial" panose="020B0604020202020204"/>
                </a:rPr>
                <a:t>: </a:t>
              </a:r>
              <a:r>
                <a:rPr lang="en-US" sz="2400" b="1" dirty="0" err="1">
                  <a:solidFill>
                    <a:srgbClr val="FF0000"/>
                  </a:solidFill>
                  <a:latin typeface="Arial" panose="020B0604020202020204"/>
                </a:rPr>
                <a:t>Utilizarea</a:t>
              </a:r>
              <a:r>
                <a:rPr lang="en-US" sz="2400" b="1" dirty="0">
                  <a:solidFill>
                    <a:srgbClr val="FF0000"/>
                  </a:solidFill>
                  <a:latin typeface="Arial" panose="020B0604020202020204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anose="020B0604020202020204"/>
                </a:rPr>
                <a:t>concomitentă</a:t>
              </a:r>
              <a:r>
                <a:rPr lang="en-US" sz="2400" b="1" dirty="0">
                  <a:solidFill>
                    <a:srgbClr val="FF0000"/>
                  </a:solidFill>
                  <a:latin typeface="Arial" panose="020B0604020202020204"/>
                </a:rPr>
                <a:t> cu DOAC cu AINS </a:t>
              </a:r>
              <a:r>
                <a:rPr lang="en-US" sz="2400" b="1" dirty="0" err="1">
                  <a:solidFill>
                    <a:srgbClr val="FF0000"/>
                  </a:solidFill>
                  <a:latin typeface="Arial" panose="020B0604020202020204"/>
                </a:rPr>
                <a:t>sau</a:t>
              </a:r>
              <a:r>
                <a:rPr lang="en-US" sz="2400" b="1" dirty="0">
                  <a:solidFill>
                    <a:srgbClr val="FF0000"/>
                  </a:solidFill>
                  <a:latin typeface="Arial" panose="020B0604020202020204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anose="020B0604020202020204"/>
                </a:rPr>
                <a:t>aspirină</a:t>
              </a:r>
              <a:r>
                <a:rPr lang="en-US" sz="2400" b="1" dirty="0">
                  <a:solidFill>
                    <a:srgbClr val="FF0000"/>
                  </a:solidFill>
                  <a:latin typeface="Arial" panose="020B0604020202020204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anose="020B0604020202020204"/>
                </a:rPr>
                <a:t>poate</a:t>
              </a:r>
              <a:r>
                <a:rPr lang="en-US" sz="2400" b="1" dirty="0">
                  <a:solidFill>
                    <a:srgbClr val="FF0000"/>
                  </a:solidFill>
                  <a:latin typeface="Arial" panose="020B0604020202020204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anose="020B0604020202020204"/>
                </a:rPr>
                <a:t>crește</a:t>
              </a:r>
              <a:r>
                <a:rPr lang="en-US" sz="2400" b="1" dirty="0">
                  <a:solidFill>
                    <a:srgbClr val="FF0000"/>
                  </a:solidFill>
                  <a:latin typeface="Arial" panose="020B0604020202020204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anose="020B0604020202020204"/>
                </a:rPr>
                <a:t>riscul</a:t>
              </a:r>
              <a:r>
                <a:rPr lang="en-US" sz="2400" b="1" dirty="0">
                  <a:solidFill>
                    <a:srgbClr val="FF0000"/>
                  </a:solidFill>
                  <a:latin typeface="Arial" panose="020B0604020202020204"/>
                </a:rPr>
                <a:t> de </a:t>
              </a:r>
              <a:r>
                <a:rPr lang="en-US" sz="2400" b="1" dirty="0" err="1">
                  <a:solidFill>
                    <a:srgbClr val="FF0000"/>
                  </a:solidFill>
                  <a:latin typeface="Arial" panose="020B0604020202020204"/>
                </a:rPr>
                <a:t>sângerare</a:t>
              </a:r>
              <a:r>
                <a:rPr lang="en-US" sz="1400" b="1" dirty="0">
                  <a:solidFill>
                    <a:srgbClr val="FF0000"/>
                  </a:solidFill>
                  <a:latin typeface="Arial" panose="020B0604020202020204"/>
                </a:rPr>
                <a:t>.</a:t>
              </a:r>
            </a:p>
            <a:p>
              <a:pPr marL="457200" lvl="1" indent="0">
                <a:buClr>
                  <a:srgbClr val="1C4896"/>
                </a:buClr>
                <a:buNone/>
                <a:defRPr/>
              </a:pPr>
              <a:endParaRPr lang="it-IT" sz="1400" dirty="0">
                <a:solidFill>
                  <a:prstClr val="black"/>
                </a:solidFill>
                <a:latin typeface="Arial" panose="020B0604020202020204"/>
              </a:endParaRPr>
            </a:p>
            <a:p>
              <a:pPr lvl="2">
                <a:buClr>
                  <a:srgbClr val="1C4896"/>
                </a:buClr>
                <a:defRPr/>
              </a:pPr>
              <a:endParaRPr lang="ro-RO" sz="140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6" name="Text Placeholder 3">
              <a:extLst>
                <a:ext uri="{FF2B5EF4-FFF2-40B4-BE49-F238E27FC236}">
                  <a16:creationId xmlns:a16="http://schemas.microsoft.com/office/drawing/2014/main" id="{0E54AB73-2D2E-43E1-AB95-F9657E4A949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385036" y="1630291"/>
              <a:ext cx="5472000" cy="54748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>
                  <a:srgbClr val="E30B2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 general</a:t>
              </a:r>
              <a:endParaRPr kumimoji="0" lang="ro-RO" altLang="en-US" sz="1800" b="1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91837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D4338F9-C32C-4A18-BC76-0761002070A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0B3D1CD4-2F5A-4D45-8094-1EF07D62DB49}"/>
              </a:ext>
            </a:extLst>
          </p:cNvPr>
          <p:cNvSpPr txBox="1">
            <a:spLocks/>
          </p:cNvSpPr>
          <p:nvPr/>
        </p:nvSpPr>
        <p:spPr bwMode="auto">
          <a:xfrm>
            <a:off x="823118" y="2490920"/>
            <a:ext cx="9021763" cy="2566987"/>
          </a:xfrm>
          <a:prstGeom prst="rect">
            <a:avLst/>
          </a:prstGeom>
          <a:noFill/>
          <a:ln w="1079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Arial" panose="020B0604020202020204" pitchFamily="34" charset="0"/>
              </a:defRPr>
            </a:lvl2pPr>
            <a:lvl3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Arial" panose="020B0604020202020204" pitchFamily="34" charset="0"/>
              </a:defRPr>
            </a:lvl3pPr>
            <a:lvl4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Arial" panose="020B0604020202020204" pitchFamily="34" charset="0"/>
              </a:defRPr>
            </a:lvl4pPr>
            <a:lvl5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Arial" panose="020B0604020202020204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Arial" panose="020B0604020202020204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Arial" panose="020B0604020202020204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Arial" panose="020B0604020202020204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Arial" panose="020B0604020202020204" pitchFamily="34" charset="0"/>
              </a:defRPr>
            </a:lvl9pPr>
          </a:lstStyle>
          <a:p>
            <a:r>
              <a:rPr lang="en-US" dirty="0" err="1"/>
              <a:t>Administrarea</a:t>
            </a:r>
            <a:r>
              <a:rPr lang="en-US" dirty="0"/>
              <a:t> </a:t>
            </a:r>
            <a:r>
              <a:rPr lang="en-US" dirty="0" err="1"/>
              <a:t>împreună</a:t>
            </a:r>
            <a:r>
              <a:rPr lang="en-US" dirty="0"/>
              <a:t> cu </a:t>
            </a:r>
            <a:r>
              <a:rPr lang="en-US" dirty="0" err="1"/>
              <a:t>alimente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7529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642121-2B54-48F7-9EF2-DC8E1A7ABDD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293590-FBC0-43DB-93B8-5050FF86E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364" y="2333227"/>
            <a:ext cx="7297271" cy="3858049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78BF46C2-6F21-4F81-92D6-494711EE3B6C}"/>
              </a:ext>
            </a:extLst>
          </p:cNvPr>
          <p:cNvSpPr txBox="1">
            <a:spLocks/>
          </p:cNvSpPr>
          <p:nvPr/>
        </p:nvSpPr>
        <p:spPr>
          <a:xfrm>
            <a:off x="2135981" y="1863327"/>
            <a:ext cx="5439195" cy="4699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altLang="en-US" sz="2500" b="1"/>
              <a:t>Anticoagulante – </a:t>
            </a:r>
            <a:r>
              <a:rPr lang="en-US" altLang="en-US" sz="2500" b="1"/>
              <a:t>interactiuni cu alimente</a:t>
            </a:r>
            <a:endParaRPr lang="ro-RO" alt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827855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CC7F8F6-58F4-4BD1-859C-CD47EC9B59F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asetăText 2">
            <a:extLst>
              <a:ext uri="{FF2B5EF4-FFF2-40B4-BE49-F238E27FC236}">
                <a16:creationId xmlns:a16="http://schemas.microsoft.com/office/drawing/2014/main" id="{7A8068E9-BB23-4A20-B24B-228A39F416EB}"/>
              </a:ext>
            </a:extLst>
          </p:cNvPr>
          <p:cNvSpPr txBox="1"/>
          <p:nvPr/>
        </p:nvSpPr>
        <p:spPr>
          <a:xfrm>
            <a:off x="420060" y="2373484"/>
            <a:ext cx="830388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Farmacovigilenţa,</a:t>
            </a:r>
            <a:r>
              <a:rPr kumimoji="0" lang="ro-R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este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definită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Organizaţia</a:t>
            </a:r>
            <a:r>
              <a:rPr kumimoji="0" lang="ro-R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Mondială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Sănătăţii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ca „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C489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ştiinţa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C489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C489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şi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C489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C489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activităţile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C489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desfăşurate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referitoare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la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C4896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depistarea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C4896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C4896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evaluarea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C4896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C4896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înţelegerea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C4896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C4896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şi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C4896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C4896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prevenirea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C4896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C4896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apariţiei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C4896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C4896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efecte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C4896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adverse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C4896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C4896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C4896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oricăror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C4896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C4896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altor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C4896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C4896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probleme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C4896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C4896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privind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C4896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C4896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medicamentele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C4896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”,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are ca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principale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obiective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prevenirea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apariţiei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la om 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unor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efecte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nocive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din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cauza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reacţiilor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adverse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şi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1C4896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promovarea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1C4896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1C4896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utilizării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1C4896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1C4896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medicamentelor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1C4896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1C4896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în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1C4896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1C4896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condiţii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1C4896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de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1C4896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siguranţă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1C4896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1C4896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şi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1C4896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1C4896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eficacitate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54320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FD08CA9-3458-4E30-B0B8-E64B6F97C64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F33959E0-7D7A-4592-981F-C663B2D90EA3}"/>
              </a:ext>
            </a:extLst>
          </p:cNvPr>
          <p:cNvSpPr txBox="1">
            <a:spLocks/>
          </p:cNvSpPr>
          <p:nvPr/>
        </p:nvSpPr>
        <p:spPr bwMode="auto">
          <a:xfrm>
            <a:off x="235973" y="2446097"/>
            <a:ext cx="9021763" cy="2566987"/>
          </a:xfrm>
          <a:prstGeom prst="rect">
            <a:avLst/>
          </a:prstGeom>
          <a:noFill/>
          <a:ln w="1079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Arial" panose="020B0604020202020204" pitchFamily="34" charset="0"/>
              </a:defRPr>
            </a:lvl2pPr>
            <a:lvl3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Arial" panose="020B0604020202020204" pitchFamily="34" charset="0"/>
              </a:defRPr>
            </a:lvl3pPr>
            <a:lvl4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Arial" panose="020B0604020202020204" pitchFamily="34" charset="0"/>
              </a:defRPr>
            </a:lvl4pPr>
            <a:lvl5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Arial" panose="020B0604020202020204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Arial" panose="020B0604020202020204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Arial" panose="020B0604020202020204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Arial" panose="020B0604020202020204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dirty="0" err="1"/>
              <a:t>Recomandari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pacientii</a:t>
            </a:r>
            <a:r>
              <a:rPr lang="en-US" dirty="0"/>
              <a:t> </a:t>
            </a:r>
            <a:r>
              <a:rPr lang="en-US" dirty="0" err="1"/>
              <a:t>dumneavoastra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8639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3A50DB-A02C-465C-8312-835B38868D1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2B062A-F41C-4A73-879B-98C6D1A7C56C}"/>
              </a:ext>
            </a:extLst>
          </p:cNvPr>
          <p:cNvSpPr txBox="1"/>
          <p:nvPr/>
        </p:nvSpPr>
        <p:spPr>
          <a:xfrm>
            <a:off x="357667" y="2606170"/>
            <a:ext cx="848765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+mj-lt"/>
              <a:buAutoNum type="arabicPeriod"/>
            </a:pPr>
            <a:r>
              <a:rPr lang="en-US" sz="1400" b="1" i="0" dirty="0">
                <a:effectLst/>
              </a:rPr>
              <a:t> </a:t>
            </a:r>
            <a:r>
              <a:rPr lang="en-US" sz="1400" b="1" i="0" dirty="0" err="1">
                <a:effectLst/>
              </a:rPr>
              <a:t>Respectați</a:t>
            </a:r>
            <a:r>
              <a:rPr lang="en-US" sz="1400" b="1" i="0" dirty="0">
                <a:effectLst/>
              </a:rPr>
              <a:t> </a:t>
            </a:r>
            <a:r>
              <a:rPr lang="en-US" sz="1400" b="1" i="0" dirty="0" err="1">
                <a:effectLst/>
              </a:rPr>
              <a:t>întotdeauna</a:t>
            </a:r>
            <a:r>
              <a:rPr lang="en-US" sz="1400" b="1" i="0" dirty="0">
                <a:effectLst/>
              </a:rPr>
              <a:t> </a:t>
            </a:r>
            <a:r>
              <a:rPr lang="en-US" sz="1400" b="1" i="0" dirty="0" err="1">
                <a:effectLst/>
              </a:rPr>
              <a:t>doza</a:t>
            </a:r>
            <a:r>
              <a:rPr lang="en-US" sz="1400" b="1" i="0" dirty="0">
                <a:effectLst/>
              </a:rPr>
              <a:t> </a:t>
            </a:r>
            <a:r>
              <a:rPr lang="en-US" sz="1400" b="1" i="0" dirty="0" err="1">
                <a:effectLst/>
              </a:rPr>
              <a:t>prescrisă</a:t>
            </a:r>
            <a:endParaRPr lang="en-US" sz="1400" b="1" i="0" dirty="0">
              <a:effectLst/>
            </a:endParaRPr>
          </a:p>
          <a:p>
            <a:pPr algn="l">
              <a:buFont typeface="+mj-lt"/>
              <a:buAutoNum type="arabicPeriod"/>
            </a:pPr>
            <a:endParaRPr lang="en-US" sz="1400" b="1" i="0" dirty="0"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en-US" sz="1400" b="1" i="0" dirty="0">
                <a:effectLst/>
              </a:rPr>
              <a:t> Nu </a:t>
            </a:r>
            <a:r>
              <a:rPr lang="en-US" sz="1400" b="1" i="0" dirty="0" err="1">
                <a:effectLst/>
              </a:rPr>
              <a:t>întrerupeți</a:t>
            </a:r>
            <a:r>
              <a:rPr lang="en-US" sz="1400" b="1" i="0" dirty="0">
                <a:effectLst/>
              </a:rPr>
              <a:t> </a:t>
            </a:r>
            <a:r>
              <a:rPr lang="en-US" sz="1400" b="1" i="0" dirty="0" err="1">
                <a:effectLst/>
              </a:rPr>
              <a:t>tratamentul</a:t>
            </a:r>
            <a:r>
              <a:rPr lang="en-US" sz="1400" b="1" i="0" dirty="0">
                <a:effectLst/>
              </a:rPr>
              <a:t> </a:t>
            </a:r>
            <a:r>
              <a:rPr lang="en-US" sz="1400" b="1" i="0" dirty="0" err="1">
                <a:effectLst/>
              </a:rPr>
              <a:t>fără</a:t>
            </a:r>
            <a:r>
              <a:rPr lang="en-US" sz="1400" b="1" i="0" dirty="0">
                <a:effectLst/>
              </a:rPr>
              <a:t> a consulta </a:t>
            </a:r>
            <a:r>
              <a:rPr lang="en-US" sz="1400" b="1" i="0" dirty="0" err="1">
                <a:effectLst/>
              </a:rPr>
              <a:t>medicul</a:t>
            </a:r>
            <a:endParaRPr lang="en-US" sz="1400" b="1" i="0" dirty="0">
              <a:effectLst/>
            </a:endParaRPr>
          </a:p>
          <a:p>
            <a:pPr algn="l">
              <a:buFont typeface="+mj-lt"/>
              <a:buAutoNum type="arabicPeriod"/>
            </a:pPr>
            <a:endParaRPr lang="en-US" sz="1400" b="1" i="0" dirty="0"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en-US" sz="1400" b="1" i="0" dirty="0">
                <a:effectLst/>
              </a:rPr>
              <a:t> </a:t>
            </a:r>
            <a:r>
              <a:rPr lang="en-US" sz="1400" b="1" i="0" dirty="0" err="1">
                <a:effectLst/>
              </a:rPr>
              <a:t>Informați-vă</a:t>
            </a:r>
            <a:r>
              <a:rPr lang="en-US" sz="1400" b="1" i="0" dirty="0">
                <a:effectLst/>
              </a:rPr>
              <a:t> </a:t>
            </a:r>
            <a:r>
              <a:rPr lang="en-US" sz="1400" b="1" i="0" dirty="0" err="1">
                <a:effectLst/>
              </a:rPr>
              <a:t>medicul</a:t>
            </a:r>
            <a:r>
              <a:rPr lang="en-US" sz="1400" b="1" i="0" dirty="0">
                <a:effectLst/>
              </a:rPr>
              <a:t> </a:t>
            </a:r>
            <a:r>
              <a:rPr lang="en-US" sz="1400" b="1" i="0" dirty="0" err="1">
                <a:effectLst/>
              </a:rPr>
              <a:t>despre</a:t>
            </a:r>
            <a:r>
              <a:rPr lang="en-US" sz="1400" b="1" i="0" dirty="0">
                <a:effectLst/>
              </a:rPr>
              <a:t> </a:t>
            </a:r>
            <a:r>
              <a:rPr lang="en-US" sz="1400" b="1" i="0" dirty="0" err="1">
                <a:effectLst/>
              </a:rPr>
              <a:t>orice</a:t>
            </a:r>
            <a:r>
              <a:rPr lang="en-US" sz="1400" b="1" i="0" dirty="0">
                <a:effectLst/>
              </a:rPr>
              <a:t> </a:t>
            </a:r>
            <a:r>
              <a:rPr lang="en-US" sz="1400" b="1" i="0" dirty="0" err="1">
                <a:effectLst/>
              </a:rPr>
              <a:t>alte</a:t>
            </a:r>
            <a:r>
              <a:rPr lang="en-US" sz="1400" b="1" i="0" dirty="0">
                <a:effectLst/>
              </a:rPr>
              <a:t> </a:t>
            </a:r>
            <a:r>
              <a:rPr lang="en-US" sz="1400" b="1" i="0" dirty="0" err="1">
                <a:effectLst/>
              </a:rPr>
              <a:t>medicamente</a:t>
            </a:r>
            <a:r>
              <a:rPr lang="en-US" sz="1400" b="1" i="0" dirty="0">
                <a:effectLst/>
              </a:rPr>
              <a:t> </a:t>
            </a:r>
            <a:r>
              <a:rPr lang="en-US" sz="1400" b="1" i="0" dirty="0" err="1">
                <a:effectLst/>
              </a:rPr>
              <a:t>sau</a:t>
            </a:r>
            <a:r>
              <a:rPr lang="en-US" sz="1400" b="1" i="0" dirty="0">
                <a:effectLst/>
              </a:rPr>
              <a:t> </a:t>
            </a:r>
            <a:r>
              <a:rPr lang="en-US" sz="1400" b="1" i="0" dirty="0" err="1">
                <a:effectLst/>
              </a:rPr>
              <a:t>suplimente</a:t>
            </a:r>
            <a:r>
              <a:rPr lang="en-US" sz="1400" b="1" i="0" dirty="0">
                <a:effectLst/>
              </a:rPr>
              <a:t> pe care le </a:t>
            </a:r>
            <a:r>
              <a:rPr lang="en-US" sz="1400" b="1" i="0" dirty="0" err="1">
                <a:effectLst/>
              </a:rPr>
              <a:t>luați</a:t>
            </a:r>
            <a:endParaRPr lang="en-US" sz="1400" b="1" dirty="0"/>
          </a:p>
          <a:p>
            <a:pPr algn="l">
              <a:buFont typeface="+mj-lt"/>
              <a:buAutoNum type="arabicPeriod"/>
            </a:pPr>
            <a:endParaRPr lang="en-US" sz="1400" b="1" i="0" dirty="0"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en-US" sz="1400" b="1" i="0" dirty="0">
                <a:effectLst/>
              </a:rPr>
              <a:t> </a:t>
            </a:r>
            <a:r>
              <a:rPr lang="en-US" sz="1400" b="1" i="0" dirty="0" err="1">
                <a:effectLst/>
              </a:rPr>
              <a:t>Fiți</a:t>
            </a:r>
            <a:r>
              <a:rPr lang="en-US" sz="1400" b="1" i="0" dirty="0">
                <a:effectLst/>
              </a:rPr>
              <a:t> </a:t>
            </a:r>
            <a:r>
              <a:rPr lang="en-US" sz="1400" b="1" i="0" dirty="0" err="1">
                <a:effectLst/>
              </a:rPr>
              <a:t>atent</a:t>
            </a:r>
            <a:r>
              <a:rPr lang="en-US" sz="1400" b="1" i="0" dirty="0">
                <a:effectLst/>
              </a:rPr>
              <a:t> cu </a:t>
            </a:r>
            <a:r>
              <a:rPr lang="en-US" sz="1400" b="1" i="0" dirty="0" err="1">
                <a:effectLst/>
              </a:rPr>
              <a:t>alimentația</a:t>
            </a:r>
            <a:r>
              <a:rPr lang="en-US" sz="1400" b="1" i="0" dirty="0">
                <a:effectLst/>
              </a:rPr>
              <a:t> </a:t>
            </a:r>
            <a:r>
              <a:rPr lang="en-US" sz="1400" b="1" i="0" dirty="0" err="1">
                <a:effectLst/>
              </a:rPr>
              <a:t>dumneavoastră</a:t>
            </a:r>
            <a:r>
              <a:rPr lang="en-US" sz="1400" b="1" i="0" dirty="0">
                <a:effectLst/>
              </a:rPr>
              <a:t>.</a:t>
            </a:r>
          </a:p>
          <a:p>
            <a:pPr algn="l">
              <a:buFont typeface="+mj-lt"/>
              <a:buAutoNum type="arabicPeriod"/>
            </a:pPr>
            <a:endParaRPr lang="en-US" sz="1400" b="1" dirty="0"/>
          </a:p>
          <a:p>
            <a:pPr algn="l">
              <a:buFont typeface="+mj-lt"/>
              <a:buAutoNum type="arabicPeriod"/>
            </a:pPr>
            <a:r>
              <a:rPr lang="en-US" sz="1400" b="1" i="0" dirty="0">
                <a:effectLst/>
              </a:rPr>
              <a:t> </a:t>
            </a:r>
            <a:r>
              <a:rPr lang="en-US" sz="1400" b="1" i="0" dirty="0" err="1">
                <a:effectLst/>
              </a:rPr>
              <a:t>Evitați</a:t>
            </a:r>
            <a:r>
              <a:rPr lang="en-US" sz="1400" b="1" i="0" dirty="0">
                <a:effectLst/>
              </a:rPr>
              <a:t> </a:t>
            </a:r>
            <a:r>
              <a:rPr lang="en-US" sz="1400" b="1" i="0" dirty="0" err="1">
                <a:effectLst/>
              </a:rPr>
              <a:t>rănirile</a:t>
            </a:r>
            <a:r>
              <a:rPr lang="en-US" sz="1400" b="1" i="0" dirty="0">
                <a:effectLst/>
              </a:rPr>
              <a:t> </a:t>
            </a:r>
            <a:r>
              <a:rPr lang="en-US" sz="1400" b="1" i="0" dirty="0" err="1">
                <a:effectLst/>
              </a:rPr>
              <a:t>și</a:t>
            </a:r>
            <a:r>
              <a:rPr lang="en-US" sz="1400" b="1" i="0" dirty="0">
                <a:effectLst/>
              </a:rPr>
              <a:t> </a:t>
            </a:r>
            <a:r>
              <a:rPr lang="en-US" sz="1400" b="1" i="0" dirty="0" err="1">
                <a:effectLst/>
              </a:rPr>
              <a:t>leziunile</a:t>
            </a:r>
            <a:r>
              <a:rPr lang="en-US" sz="1400" b="1" i="0" dirty="0">
                <a:effectLst/>
              </a:rPr>
              <a:t>, </a:t>
            </a:r>
            <a:r>
              <a:rPr lang="en-US" sz="1400" b="1" i="0" dirty="0" err="1">
                <a:effectLst/>
              </a:rPr>
              <a:t>manevrati</a:t>
            </a:r>
            <a:r>
              <a:rPr lang="en-US" sz="1400" b="1" i="0" dirty="0">
                <a:effectLst/>
              </a:rPr>
              <a:t> cu </a:t>
            </a:r>
            <a:r>
              <a:rPr lang="en-US" sz="1400" b="1" i="0" dirty="0" err="1">
                <a:effectLst/>
              </a:rPr>
              <a:t>atentie</a:t>
            </a:r>
            <a:r>
              <a:rPr lang="en-US" sz="1400" b="1" i="0" dirty="0">
                <a:effectLst/>
              </a:rPr>
              <a:t> </a:t>
            </a:r>
            <a:r>
              <a:rPr lang="en-US" sz="1400" b="1" i="0" dirty="0" err="1">
                <a:effectLst/>
              </a:rPr>
              <a:t>obiecte</a:t>
            </a:r>
            <a:r>
              <a:rPr lang="en-US" sz="1400" b="1" i="0" dirty="0">
                <a:effectLst/>
              </a:rPr>
              <a:t> </a:t>
            </a:r>
            <a:r>
              <a:rPr lang="en-US" sz="1400" b="1" i="0" dirty="0" err="1">
                <a:effectLst/>
              </a:rPr>
              <a:t>ascutite</a:t>
            </a:r>
            <a:r>
              <a:rPr lang="en-US" sz="1400" b="1" i="0" dirty="0">
                <a:effectLst/>
              </a:rPr>
              <a:t> </a:t>
            </a:r>
            <a:r>
              <a:rPr lang="en-US" sz="1400" b="1" i="0" dirty="0" err="1">
                <a:effectLst/>
              </a:rPr>
              <a:t>și</a:t>
            </a:r>
            <a:r>
              <a:rPr lang="en-US" sz="1400" b="1" i="0" dirty="0">
                <a:effectLst/>
              </a:rPr>
              <a:t> </a:t>
            </a:r>
            <a:r>
              <a:rPr lang="en-US" sz="1400" b="1" i="0" dirty="0" err="1">
                <a:effectLst/>
              </a:rPr>
              <a:t>evitați</a:t>
            </a:r>
            <a:r>
              <a:rPr lang="en-US" sz="1400" b="1" i="0" dirty="0">
                <a:effectLst/>
              </a:rPr>
              <a:t> </a:t>
            </a:r>
            <a:r>
              <a:rPr lang="en-US" sz="1400" b="1" i="0" dirty="0" err="1">
                <a:effectLst/>
              </a:rPr>
              <a:t>activitățile</a:t>
            </a:r>
            <a:r>
              <a:rPr lang="en-US" sz="1400" b="1" i="0" dirty="0">
                <a:effectLst/>
              </a:rPr>
              <a:t> care </a:t>
            </a:r>
            <a:r>
              <a:rPr lang="en-US" sz="1400" b="1" i="0" dirty="0" err="1">
                <a:effectLst/>
              </a:rPr>
              <a:t>vă</a:t>
            </a:r>
            <a:r>
              <a:rPr lang="en-US" sz="1400" b="1" i="0" dirty="0">
                <a:effectLst/>
              </a:rPr>
              <a:t> pot </a:t>
            </a:r>
            <a:r>
              <a:rPr lang="en-US" sz="1400" b="1" i="0" dirty="0" err="1">
                <a:effectLst/>
              </a:rPr>
              <a:t>crește</a:t>
            </a:r>
            <a:r>
              <a:rPr lang="en-US" sz="1400" b="1" i="0" dirty="0">
                <a:effectLst/>
              </a:rPr>
              <a:t> </a:t>
            </a:r>
            <a:r>
              <a:rPr lang="en-US" sz="1400" b="1" i="0" dirty="0" err="1">
                <a:effectLst/>
              </a:rPr>
              <a:t>riscul</a:t>
            </a:r>
            <a:r>
              <a:rPr lang="en-US" sz="1400" b="1" i="0" dirty="0">
                <a:effectLst/>
              </a:rPr>
              <a:t> de </a:t>
            </a:r>
            <a:r>
              <a:rPr lang="en-US" sz="1400" b="1" i="0" dirty="0" err="1">
                <a:effectLst/>
              </a:rPr>
              <a:t>rănire</a:t>
            </a:r>
            <a:r>
              <a:rPr lang="en-US" sz="1400" b="1" i="0" dirty="0">
                <a:effectLst/>
              </a:rPr>
              <a:t>.</a:t>
            </a:r>
          </a:p>
          <a:p>
            <a:pPr algn="l">
              <a:buFont typeface="+mj-lt"/>
              <a:buAutoNum type="arabicPeriod"/>
            </a:pPr>
            <a:endParaRPr lang="en-US" sz="1400" b="1" i="0" dirty="0"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en-US" sz="1400" b="1" i="0" dirty="0" err="1">
                <a:effectLst/>
              </a:rPr>
              <a:t>Păstrați</a:t>
            </a:r>
            <a:r>
              <a:rPr lang="en-US" sz="1400" b="1" i="0" dirty="0">
                <a:effectLst/>
              </a:rPr>
              <a:t> o </a:t>
            </a:r>
            <a:r>
              <a:rPr lang="en-US" sz="1400" b="1" i="0" dirty="0" err="1">
                <a:effectLst/>
              </a:rPr>
              <a:t>listă</a:t>
            </a:r>
            <a:r>
              <a:rPr lang="en-US" sz="1400" b="1" i="0" dirty="0">
                <a:effectLst/>
              </a:rPr>
              <a:t> </a:t>
            </a:r>
            <a:r>
              <a:rPr lang="en-US" sz="1400" b="1" i="0" dirty="0" err="1">
                <a:effectLst/>
              </a:rPr>
              <a:t>actualizată</a:t>
            </a:r>
            <a:r>
              <a:rPr lang="en-US" sz="1400" b="1" i="0" dirty="0">
                <a:effectLst/>
              </a:rPr>
              <a:t> a </a:t>
            </a:r>
            <a:r>
              <a:rPr lang="en-US" sz="1400" b="1" i="0" dirty="0" err="1">
                <a:effectLst/>
              </a:rPr>
              <a:t>medicamentelor</a:t>
            </a:r>
            <a:r>
              <a:rPr lang="en-US" sz="1400" b="1" i="0" dirty="0">
                <a:effectLst/>
              </a:rPr>
              <a:t> administrate, </a:t>
            </a:r>
            <a:r>
              <a:rPr lang="en-US" sz="1400" b="1" i="0" dirty="0" err="1">
                <a:effectLst/>
              </a:rPr>
              <a:t>pastrati</a:t>
            </a:r>
            <a:r>
              <a:rPr lang="en-US" sz="1400" b="1" i="0" dirty="0">
                <a:effectLst/>
              </a:rPr>
              <a:t> </a:t>
            </a:r>
            <a:r>
              <a:rPr lang="en-US" sz="1400" b="1" i="0" dirty="0" err="1">
                <a:effectLst/>
              </a:rPr>
              <a:t>mereu</a:t>
            </a:r>
            <a:r>
              <a:rPr lang="en-US" sz="1400" b="1" i="0" dirty="0">
                <a:effectLst/>
              </a:rPr>
              <a:t> la </a:t>
            </a:r>
            <a:r>
              <a:rPr lang="en-US" sz="1400" b="1" i="0" dirty="0" err="1">
                <a:effectLst/>
              </a:rPr>
              <a:t>dumneavoastră</a:t>
            </a:r>
            <a:r>
              <a:rPr lang="en-US" sz="1400" b="1" i="0" dirty="0">
                <a:effectLst/>
              </a:rPr>
              <a:t> </a:t>
            </a:r>
            <a:r>
              <a:rPr lang="en-US" sz="1400" b="1" i="0" dirty="0" err="1">
                <a:effectLst/>
              </a:rPr>
              <a:t>aceste</a:t>
            </a:r>
            <a:r>
              <a:rPr lang="en-US" sz="1400" b="1" i="0" dirty="0">
                <a:effectLst/>
              </a:rPr>
              <a:t> </a:t>
            </a:r>
            <a:r>
              <a:rPr lang="en-US" sz="1400" b="1" i="0" dirty="0" err="1">
                <a:effectLst/>
              </a:rPr>
              <a:t>informații</a:t>
            </a:r>
            <a:r>
              <a:rPr lang="en-US" sz="1400" b="1" i="0" dirty="0">
                <a:effectLst/>
              </a:rPr>
              <a:t> </a:t>
            </a:r>
            <a:r>
              <a:rPr lang="en-US" sz="1400" b="1" i="0" dirty="0" err="1">
                <a:effectLst/>
              </a:rPr>
              <a:t>în</a:t>
            </a:r>
            <a:r>
              <a:rPr lang="en-US" sz="1400" b="1" i="0" dirty="0">
                <a:effectLst/>
              </a:rPr>
              <a:t> </a:t>
            </a:r>
            <a:r>
              <a:rPr lang="en-US" sz="1400" b="1" i="0" dirty="0" err="1">
                <a:effectLst/>
              </a:rPr>
              <a:t>caz</a:t>
            </a:r>
            <a:r>
              <a:rPr lang="en-US" sz="1400" b="1" i="0" dirty="0">
                <a:effectLst/>
              </a:rPr>
              <a:t> de </a:t>
            </a:r>
            <a:r>
              <a:rPr lang="en-US" sz="1400" b="1" i="0" dirty="0" err="1">
                <a:effectLst/>
              </a:rPr>
              <a:t>urgențe</a:t>
            </a:r>
            <a:r>
              <a:rPr lang="en-US" sz="1400" b="1" i="0" dirty="0">
                <a:effectLst/>
              </a:rPr>
              <a:t> </a:t>
            </a:r>
            <a:r>
              <a:rPr lang="en-US" sz="1400" b="1" i="0" dirty="0" err="1">
                <a:effectLst/>
              </a:rPr>
              <a:t>medicale</a:t>
            </a:r>
            <a:r>
              <a:rPr lang="en-US" sz="1400" b="1" i="0" dirty="0">
                <a:effectLst/>
              </a:rPr>
              <a:t>.</a:t>
            </a:r>
          </a:p>
          <a:p>
            <a:pPr algn="l">
              <a:buFont typeface="+mj-lt"/>
              <a:buAutoNum type="arabicPeriod"/>
            </a:pPr>
            <a:endParaRPr lang="en-US" sz="1400" b="1" i="0" dirty="0"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en-US" sz="1400" b="1" i="0" dirty="0" err="1">
                <a:effectLst/>
              </a:rPr>
              <a:t>Consultați</a:t>
            </a:r>
            <a:r>
              <a:rPr lang="en-US" sz="1400" b="1" i="0" dirty="0">
                <a:effectLst/>
              </a:rPr>
              <a:t> </a:t>
            </a:r>
            <a:r>
              <a:rPr lang="en-US" sz="1400" b="1" i="0" dirty="0" err="1">
                <a:effectLst/>
              </a:rPr>
              <a:t>medicul</a:t>
            </a:r>
            <a:r>
              <a:rPr lang="en-US" sz="1400" b="1" i="0" dirty="0">
                <a:effectLst/>
              </a:rPr>
              <a:t> </a:t>
            </a:r>
            <a:r>
              <a:rPr lang="en-US" sz="1400" b="1" i="0" dirty="0" err="1">
                <a:effectLst/>
              </a:rPr>
              <a:t>imediat</a:t>
            </a:r>
            <a:r>
              <a:rPr lang="en-US" sz="1400" b="1" i="0" dirty="0">
                <a:effectLst/>
              </a:rPr>
              <a:t> </a:t>
            </a:r>
            <a:r>
              <a:rPr lang="en-US" sz="1400" b="1" i="0" dirty="0" err="1">
                <a:effectLst/>
              </a:rPr>
              <a:t>dacă</a:t>
            </a:r>
            <a:r>
              <a:rPr lang="en-US" sz="1400" b="1" i="0" dirty="0">
                <a:effectLst/>
              </a:rPr>
              <a:t> </a:t>
            </a:r>
            <a:r>
              <a:rPr lang="en-US" sz="1400" b="1" i="0" dirty="0" err="1">
                <a:effectLst/>
              </a:rPr>
              <a:t>aveți</a:t>
            </a:r>
            <a:r>
              <a:rPr lang="en-US" sz="1400" b="1" i="0" dirty="0">
                <a:effectLst/>
              </a:rPr>
              <a:t> </a:t>
            </a:r>
            <a:r>
              <a:rPr lang="en-US" sz="1400" b="1" i="0" dirty="0" err="1">
                <a:effectLst/>
              </a:rPr>
              <a:t>sângerări</a:t>
            </a:r>
            <a:r>
              <a:rPr lang="en-US" sz="1400" b="1" i="0" dirty="0">
                <a:effectLst/>
              </a:rPr>
              <a:t> </a:t>
            </a:r>
            <a:r>
              <a:rPr lang="en-US" sz="1400" b="1" i="0" dirty="0" err="1">
                <a:effectLst/>
              </a:rPr>
              <a:t>neobișnuite</a:t>
            </a:r>
            <a:r>
              <a:rPr lang="en-US" sz="1400" b="1" i="0" dirty="0">
                <a:effectLst/>
              </a:rPr>
              <a:t> </a:t>
            </a:r>
            <a:r>
              <a:rPr lang="en-US" sz="1400" b="1" i="0" dirty="0" err="1">
                <a:effectLst/>
              </a:rPr>
              <a:t>sau</a:t>
            </a:r>
            <a:r>
              <a:rPr lang="en-US" sz="1400" b="1" i="0" dirty="0">
                <a:effectLst/>
              </a:rPr>
              <a:t> </a:t>
            </a:r>
            <a:r>
              <a:rPr lang="en-US" sz="1400" b="1" i="0" dirty="0" err="1">
                <a:effectLst/>
              </a:rPr>
              <a:t>semne</a:t>
            </a:r>
            <a:r>
              <a:rPr lang="en-US" sz="1400" b="1" i="0" dirty="0">
                <a:effectLst/>
              </a:rPr>
              <a:t> de </a:t>
            </a:r>
            <a:r>
              <a:rPr lang="en-US" sz="1400" b="1" i="0" dirty="0" err="1">
                <a:effectLst/>
              </a:rPr>
              <a:t>hemoragie</a:t>
            </a:r>
            <a:r>
              <a:rPr lang="en-US" sz="1400" b="1" i="0" dirty="0">
                <a:effectLst/>
              </a:rPr>
              <a:t> </a:t>
            </a:r>
            <a:r>
              <a:rPr lang="en-US" sz="1400" b="1" i="0" dirty="0" err="1">
                <a:effectLst/>
              </a:rPr>
              <a:t>internă</a:t>
            </a:r>
            <a:r>
              <a:rPr lang="en-US" sz="1400" b="1" i="0" dirty="0">
                <a:effectLst/>
              </a:rPr>
              <a:t>, cum </a:t>
            </a:r>
            <a:r>
              <a:rPr lang="en-US" sz="1400" b="1" i="0" dirty="0" err="1">
                <a:effectLst/>
              </a:rPr>
              <a:t>ar</a:t>
            </a:r>
            <a:r>
              <a:rPr lang="en-US" sz="1400" b="1" i="0" dirty="0">
                <a:effectLst/>
              </a:rPr>
              <a:t> fi </a:t>
            </a:r>
            <a:r>
              <a:rPr lang="en-US" sz="1400" b="1" i="0" dirty="0" err="1">
                <a:effectLst/>
              </a:rPr>
              <a:t>sânge</a:t>
            </a:r>
            <a:r>
              <a:rPr lang="en-US" sz="1400" b="1" i="0" dirty="0">
                <a:effectLst/>
              </a:rPr>
              <a:t> </a:t>
            </a:r>
            <a:r>
              <a:rPr lang="en-US" sz="1400" b="1" i="0" dirty="0" err="1">
                <a:effectLst/>
              </a:rPr>
              <a:t>în</a:t>
            </a:r>
            <a:r>
              <a:rPr lang="en-US" sz="1400" b="1" i="0" dirty="0">
                <a:effectLst/>
              </a:rPr>
              <a:t> </a:t>
            </a:r>
            <a:r>
              <a:rPr lang="en-US" sz="1400" b="1" i="0" dirty="0" err="1">
                <a:effectLst/>
              </a:rPr>
              <a:t>urină</a:t>
            </a:r>
            <a:r>
              <a:rPr lang="en-US" sz="1400" b="1" i="0" dirty="0">
                <a:effectLst/>
              </a:rPr>
              <a:t> </a:t>
            </a:r>
            <a:r>
              <a:rPr lang="en-US" sz="1400" b="1" i="0" dirty="0" err="1">
                <a:effectLst/>
              </a:rPr>
              <a:t>sau</a:t>
            </a:r>
            <a:r>
              <a:rPr lang="en-US" sz="1400" b="1" i="0" dirty="0">
                <a:effectLst/>
              </a:rPr>
              <a:t> </a:t>
            </a:r>
            <a:r>
              <a:rPr lang="en-US" sz="1400" b="1" i="0" dirty="0" err="1">
                <a:effectLst/>
              </a:rPr>
              <a:t>fecale</a:t>
            </a:r>
            <a:r>
              <a:rPr lang="en-US" sz="1400" b="1" i="0" dirty="0">
                <a:effectLst/>
              </a:rPr>
              <a:t>, </a:t>
            </a:r>
            <a:r>
              <a:rPr lang="en-US" sz="1400" b="1" i="0" dirty="0" err="1">
                <a:effectLst/>
              </a:rPr>
              <a:t>sângerare</a:t>
            </a:r>
            <a:r>
              <a:rPr lang="en-US" sz="1400" b="1" i="0" dirty="0">
                <a:effectLst/>
              </a:rPr>
              <a:t> </a:t>
            </a:r>
            <a:r>
              <a:rPr lang="en-US" sz="1400" b="1" i="0" dirty="0" err="1">
                <a:effectLst/>
              </a:rPr>
              <a:t>nazală</a:t>
            </a:r>
            <a:r>
              <a:rPr lang="en-US" sz="1400" b="1" i="0" dirty="0">
                <a:effectLst/>
              </a:rPr>
              <a:t> </a:t>
            </a:r>
            <a:r>
              <a:rPr lang="en-US" sz="1400" b="1" i="0" dirty="0" err="1">
                <a:effectLst/>
              </a:rPr>
              <a:t>sau</a:t>
            </a:r>
            <a:r>
              <a:rPr lang="en-US" sz="1400" b="1" i="0" dirty="0">
                <a:effectLst/>
              </a:rPr>
              <a:t> </a:t>
            </a:r>
            <a:r>
              <a:rPr lang="en-US" sz="1400" b="1" i="0" dirty="0" err="1">
                <a:effectLst/>
              </a:rPr>
              <a:t>vânătăi</a:t>
            </a:r>
            <a:r>
              <a:rPr lang="en-US" sz="1400" b="1" i="0" dirty="0">
                <a:effectLst/>
              </a:rPr>
              <a:t> </a:t>
            </a:r>
            <a:r>
              <a:rPr lang="en-US" sz="1400" b="1" i="0" dirty="0" err="1">
                <a:effectLst/>
              </a:rPr>
              <a:t>neobișnuite</a:t>
            </a:r>
            <a:r>
              <a:rPr lang="en-US" sz="1400" b="1" i="0" dirty="0">
                <a:effectLst/>
              </a:rPr>
              <a:t>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CC92922-D13C-4E34-A134-9AA858C3F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53319" y="1955137"/>
            <a:ext cx="1145063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500" b="1" dirty="0" err="1"/>
              <a:t>Recomandari</a:t>
            </a:r>
            <a:r>
              <a:rPr lang="en-US" altLang="en-US" sz="2500" b="1" dirty="0"/>
              <a:t> </a:t>
            </a:r>
            <a:r>
              <a:rPr lang="en-US" altLang="en-US" sz="2500" b="1" dirty="0" err="1"/>
              <a:t>pentru</a:t>
            </a:r>
            <a:r>
              <a:rPr lang="en-US" altLang="en-US" sz="2500" b="1" dirty="0"/>
              <a:t> </a:t>
            </a:r>
            <a:r>
              <a:rPr lang="en-US" altLang="en-US" sz="2500" b="1" dirty="0" err="1"/>
              <a:t>pacientii</a:t>
            </a:r>
            <a:r>
              <a:rPr lang="en-US" altLang="en-US" sz="2500" b="1" dirty="0"/>
              <a:t> </a:t>
            </a:r>
            <a:r>
              <a:rPr lang="en-US" altLang="en-US" sz="2500" b="1" dirty="0" err="1"/>
              <a:t>dvs</a:t>
            </a:r>
            <a:endParaRPr lang="ro-RO" alt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8799464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14A17DA-2C1A-443A-AD13-AE4E4932FA5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30C78D1C-E861-4E8D-8F5D-91A633511979}"/>
              </a:ext>
            </a:extLst>
          </p:cNvPr>
          <p:cNvSpPr txBox="1">
            <a:spLocks/>
          </p:cNvSpPr>
          <p:nvPr/>
        </p:nvSpPr>
        <p:spPr bwMode="auto">
          <a:xfrm>
            <a:off x="577583" y="1674179"/>
            <a:ext cx="7587583" cy="80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hangingPunct="1"/>
            <a:r>
              <a:rPr lang="en-US" altLang="en-US" sz="2000" dirty="0" err="1">
                <a:solidFill>
                  <a:prstClr val="black"/>
                </a:solidFill>
                <a:latin typeface="Arial" panose="020B0604020202020204"/>
              </a:rPr>
              <a:t>Concluzii</a:t>
            </a:r>
            <a:endParaRPr lang="en-US" altLang="ro-RO" sz="20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4" name="object 8">
            <a:extLst>
              <a:ext uri="{FF2B5EF4-FFF2-40B4-BE49-F238E27FC236}">
                <a16:creationId xmlns:a16="http://schemas.microsoft.com/office/drawing/2014/main" id="{7C222941-A0A4-495F-B2A8-9EA350357E39}"/>
              </a:ext>
            </a:extLst>
          </p:cNvPr>
          <p:cNvSpPr txBox="1"/>
          <p:nvPr/>
        </p:nvSpPr>
        <p:spPr>
          <a:xfrm>
            <a:off x="577583" y="3017021"/>
            <a:ext cx="8234723" cy="27699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8675" marR="2310" indent="-342900" defTabSz="914400">
              <a:buFont typeface="Arial" panose="020B0604020202020204" pitchFamily="34" charset="0"/>
              <a:buChar char="•"/>
            </a:pPr>
            <a:r>
              <a:rPr lang="en-US" sz="2000" b="1" spc="-68" dirty="0" err="1">
                <a:solidFill>
                  <a:prstClr val="black"/>
                </a:solidFill>
                <a:latin typeface="Arial" panose="020B0604020202020204"/>
                <a:cs typeface="Calibri" panose="020F0502020204030204" pitchFamily="34" charset="0"/>
              </a:rPr>
              <a:t>Numarul</a:t>
            </a:r>
            <a:r>
              <a:rPr lang="en-US" sz="2000" b="1" spc="-68" dirty="0">
                <a:solidFill>
                  <a:prstClr val="black"/>
                </a:solidFill>
                <a:latin typeface="Arial" panose="020B0604020202020204"/>
                <a:cs typeface="Calibri" panose="020F0502020204030204" pitchFamily="34" charset="0"/>
              </a:rPr>
              <a:t> de </a:t>
            </a:r>
            <a:r>
              <a:rPr lang="en-US" sz="2000" b="1" spc="-68" dirty="0" err="1">
                <a:solidFill>
                  <a:prstClr val="black"/>
                </a:solidFill>
                <a:latin typeface="Arial" panose="020B0604020202020204"/>
                <a:cs typeface="Calibri" panose="020F0502020204030204" pitchFamily="34" charset="0"/>
              </a:rPr>
              <a:t>pacienti</a:t>
            </a:r>
            <a:r>
              <a:rPr lang="en-US" sz="2000" b="1" spc="-68" dirty="0">
                <a:solidFill>
                  <a:prstClr val="black"/>
                </a:solidFill>
                <a:latin typeface="Arial" panose="020B0604020202020204"/>
                <a:cs typeface="Calibri" panose="020F0502020204030204" pitchFamily="34" charset="0"/>
              </a:rPr>
              <a:t> </a:t>
            </a:r>
            <a:r>
              <a:rPr lang="en-US" sz="2000" b="1" spc="-68" dirty="0" err="1">
                <a:solidFill>
                  <a:prstClr val="black"/>
                </a:solidFill>
                <a:latin typeface="Arial" panose="020B0604020202020204"/>
                <a:cs typeface="Calibri" panose="020F0502020204030204" pitchFamily="34" charset="0"/>
              </a:rPr>
              <a:t>tratati</a:t>
            </a:r>
            <a:r>
              <a:rPr lang="en-US" sz="2000" b="1" spc="-68" dirty="0">
                <a:solidFill>
                  <a:prstClr val="black"/>
                </a:solidFill>
                <a:latin typeface="Arial" panose="020B0604020202020204"/>
                <a:cs typeface="Calibri" panose="020F0502020204030204" pitchFamily="34" charset="0"/>
              </a:rPr>
              <a:t> cu DOAC </a:t>
            </a:r>
            <a:r>
              <a:rPr lang="en-US" sz="2000" b="1" spc="-68" dirty="0" err="1">
                <a:solidFill>
                  <a:prstClr val="black"/>
                </a:solidFill>
                <a:latin typeface="Arial" panose="020B0604020202020204"/>
                <a:cs typeface="Calibri" panose="020F0502020204030204" pitchFamily="34" charset="0"/>
              </a:rPr>
              <a:t>este</a:t>
            </a:r>
            <a:r>
              <a:rPr lang="en-US" sz="2000" b="1" spc="-68" dirty="0">
                <a:solidFill>
                  <a:prstClr val="black"/>
                </a:solidFill>
                <a:latin typeface="Arial" panose="020B0604020202020204"/>
                <a:cs typeface="Calibri" panose="020F0502020204030204" pitchFamily="34" charset="0"/>
              </a:rPr>
              <a:t> in </a:t>
            </a:r>
            <a:r>
              <a:rPr lang="en-US" sz="2000" b="1" spc="-68" dirty="0" err="1">
                <a:solidFill>
                  <a:prstClr val="black"/>
                </a:solidFill>
                <a:latin typeface="Arial" panose="020B0604020202020204"/>
                <a:cs typeface="Calibri" panose="020F0502020204030204" pitchFamily="34" charset="0"/>
              </a:rPr>
              <a:t>crestere</a:t>
            </a:r>
            <a:endParaRPr lang="en-US" sz="2000" b="1" spc="-68" dirty="0">
              <a:solidFill>
                <a:prstClr val="black"/>
              </a:solidFill>
              <a:latin typeface="Arial" panose="020B0604020202020204"/>
              <a:cs typeface="Calibri" panose="020F0502020204030204" pitchFamily="34" charset="0"/>
            </a:endParaRPr>
          </a:p>
          <a:p>
            <a:pPr marL="348675" marR="2310" indent="-342900" defTabSz="914400">
              <a:buFont typeface="Arial" panose="020B0604020202020204" pitchFamily="34" charset="0"/>
              <a:buChar char="•"/>
            </a:pPr>
            <a:r>
              <a:rPr lang="en-US" sz="2000" b="1" spc="-68" dirty="0" err="1">
                <a:solidFill>
                  <a:prstClr val="black"/>
                </a:solidFill>
                <a:latin typeface="Arial" panose="020B0604020202020204"/>
                <a:cs typeface="Calibri" panose="020F0502020204030204" pitchFamily="34" charset="0"/>
              </a:rPr>
              <a:t>Cea</a:t>
            </a:r>
            <a:r>
              <a:rPr lang="en-US" sz="2000" b="1" spc="-68" dirty="0">
                <a:solidFill>
                  <a:prstClr val="black"/>
                </a:solidFill>
                <a:latin typeface="Arial" panose="020B0604020202020204"/>
                <a:cs typeface="Calibri" panose="020F0502020204030204" pitchFamily="34" charset="0"/>
              </a:rPr>
              <a:t> </a:t>
            </a:r>
            <a:r>
              <a:rPr lang="en-US" sz="2000" b="1" spc="-68" dirty="0" err="1">
                <a:solidFill>
                  <a:prstClr val="black"/>
                </a:solidFill>
                <a:latin typeface="Arial" panose="020B0604020202020204"/>
                <a:cs typeface="Calibri" panose="020F0502020204030204" pitchFamily="34" charset="0"/>
              </a:rPr>
              <a:t>mai</a:t>
            </a:r>
            <a:r>
              <a:rPr lang="en-US" sz="2000" b="1" spc="-68" dirty="0">
                <a:solidFill>
                  <a:prstClr val="black"/>
                </a:solidFill>
                <a:latin typeface="Arial" panose="020B0604020202020204"/>
                <a:cs typeface="Calibri" panose="020F0502020204030204" pitchFamily="34" charset="0"/>
              </a:rPr>
              <a:t> </a:t>
            </a:r>
            <a:r>
              <a:rPr lang="en-US" sz="2000" b="1" spc="-68" dirty="0" err="1">
                <a:solidFill>
                  <a:prstClr val="black"/>
                </a:solidFill>
                <a:latin typeface="Arial" panose="020B0604020202020204"/>
                <a:cs typeface="Calibri" panose="020F0502020204030204" pitchFamily="34" charset="0"/>
              </a:rPr>
              <a:t>intalnita</a:t>
            </a:r>
            <a:r>
              <a:rPr lang="en-US" sz="2000" b="1" spc="-68" dirty="0">
                <a:solidFill>
                  <a:prstClr val="black"/>
                </a:solidFill>
                <a:latin typeface="Arial" panose="020B0604020202020204"/>
                <a:cs typeface="Calibri" panose="020F0502020204030204" pitchFamily="34" charset="0"/>
              </a:rPr>
              <a:t> </a:t>
            </a:r>
            <a:r>
              <a:rPr lang="en-US" sz="2000" b="1" spc="-68" dirty="0" err="1">
                <a:solidFill>
                  <a:prstClr val="black"/>
                </a:solidFill>
                <a:latin typeface="Arial" panose="020B0604020202020204"/>
                <a:cs typeface="Calibri" panose="020F0502020204030204" pitchFamily="34" charset="0"/>
              </a:rPr>
              <a:t>reactie</a:t>
            </a:r>
            <a:r>
              <a:rPr lang="en-US" sz="2000" b="1" spc="-68" dirty="0">
                <a:solidFill>
                  <a:prstClr val="black"/>
                </a:solidFill>
                <a:latin typeface="Arial" panose="020B0604020202020204"/>
                <a:cs typeface="Calibri" panose="020F0502020204030204" pitchFamily="34" charset="0"/>
              </a:rPr>
              <a:t> </a:t>
            </a:r>
            <a:r>
              <a:rPr lang="en-US" sz="2000" b="1" spc="-68" dirty="0" err="1">
                <a:solidFill>
                  <a:prstClr val="black"/>
                </a:solidFill>
                <a:latin typeface="Arial" panose="020B0604020202020204"/>
                <a:cs typeface="Calibri" panose="020F0502020204030204" pitchFamily="34" charset="0"/>
              </a:rPr>
              <a:t>adversa</a:t>
            </a:r>
            <a:r>
              <a:rPr lang="en-US" sz="2000" b="1" spc="-68" dirty="0">
                <a:solidFill>
                  <a:prstClr val="black"/>
                </a:solidFill>
                <a:latin typeface="Arial" panose="020B0604020202020204"/>
                <a:cs typeface="Calibri" panose="020F0502020204030204" pitchFamily="34" charset="0"/>
              </a:rPr>
              <a:t> la </a:t>
            </a:r>
            <a:r>
              <a:rPr lang="en-US" sz="2000" b="1" spc="-68" dirty="0" err="1">
                <a:solidFill>
                  <a:prstClr val="black"/>
                </a:solidFill>
                <a:latin typeface="Arial" panose="020B0604020202020204"/>
                <a:cs typeface="Calibri" panose="020F0502020204030204" pitchFamily="34" charset="0"/>
              </a:rPr>
              <a:t>terapia</a:t>
            </a:r>
            <a:r>
              <a:rPr lang="en-US" sz="2000" b="1" spc="-68" dirty="0">
                <a:solidFill>
                  <a:prstClr val="black"/>
                </a:solidFill>
                <a:latin typeface="Arial" panose="020B0604020202020204"/>
                <a:cs typeface="Calibri" panose="020F0502020204030204" pitchFamily="34" charset="0"/>
              </a:rPr>
              <a:t> cu </a:t>
            </a:r>
            <a:r>
              <a:rPr lang="en-US" sz="2000" b="1" spc="-68" dirty="0" err="1">
                <a:solidFill>
                  <a:prstClr val="black"/>
                </a:solidFill>
                <a:latin typeface="Arial" panose="020B0604020202020204"/>
                <a:cs typeface="Calibri" panose="020F0502020204030204" pitchFamily="34" charset="0"/>
              </a:rPr>
              <a:t>anticoagulante</a:t>
            </a:r>
            <a:r>
              <a:rPr lang="en-US" sz="2000" b="1" spc="-68" dirty="0">
                <a:solidFill>
                  <a:prstClr val="black"/>
                </a:solidFill>
                <a:latin typeface="Arial" panose="020B0604020202020204"/>
                <a:cs typeface="Calibri" panose="020F0502020204030204" pitchFamily="34" charset="0"/>
              </a:rPr>
              <a:t> </a:t>
            </a:r>
            <a:r>
              <a:rPr lang="en-US" sz="2000" b="1" spc="-68" dirty="0" err="1">
                <a:solidFill>
                  <a:prstClr val="black"/>
                </a:solidFill>
                <a:latin typeface="Arial" panose="020B0604020202020204"/>
                <a:cs typeface="Calibri" panose="020F0502020204030204" pitchFamily="34" charset="0"/>
              </a:rPr>
              <a:t>este</a:t>
            </a:r>
            <a:r>
              <a:rPr lang="en-US" sz="2000" b="1" spc="-68" dirty="0">
                <a:solidFill>
                  <a:prstClr val="black"/>
                </a:solidFill>
                <a:latin typeface="Arial" panose="020B0604020202020204"/>
                <a:cs typeface="Calibri" panose="020F0502020204030204" pitchFamily="34" charset="0"/>
              </a:rPr>
              <a:t> </a:t>
            </a:r>
            <a:r>
              <a:rPr lang="en-US" sz="2000" b="1" spc="-68" dirty="0" err="1">
                <a:solidFill>
                  <a:prstClr val="black"/>
                </a:solidFill>
                <a:latin typeface="Arial" panose="020B0604020202020204"/>
                <a:cs typeface="Calibri" panose="020F0502020204030204" pitchFamily="34" charset="0"/>
              </a:rPr>
              <a:t>hemoragia</a:t>
            </a:r>
            <a:r>
              <a:rPr lang="en-US" sz="2000" b="1" spc="-68" dirty="0">
                <a:solidFill>
                  <a:prstClr val="black"/>
                </a:solidFill>
                <a:latin typeface="Arial" panose="020B0604020202020204"/>
                <a:cs typeface="Calibri" panose="020F0502020204030204" pitchFamily="34" charset="0"/>
              </a:rPr>
              <a:t> (multiple </a:t>
            </a:r>
            <a:r>
              <a:rPr lang="en-US" sz="2000" b="1" spc="-68" dirty="0" err="1">
                <a:solidFill>
                  <a:prstClr val="black"/>
                </a:solidFill>
                <a:latin typeface="Arial" panose="020B0604020202020204"/>
                <a:cs typeface="Calibri" panose="020F0502020204030204" pitchFamily="34" charset="0"/>
              </a:rPr>
              <a:t>localizari</a:t>
            </a:r>
            <a:r>
              <a:rPr lang="en-US" sz="2000" b="1" spc="-68" dirty="0">
                <a:solidFill>
                  <a:prstClr val="black"/>
                </a:solidFill>
                <a:latin typeface="Arial" panose="020B0604020202020204"/>
                <a:cs typeface="Calibri" panose="020F0502020204030204" pitchFamily="34" charset="0"/>
              </a:rPr>
              <a:t>)</a:t>
            </a:r>
          </a:p>
          <a:p>
            <a:pPr marL="348675" marR="2310" indent="-342900" defTabSz="914400">
              <a:buFont typeface="Arial" panose="020B0604020202020204" pitchFamily="34" charset="0"/>
              <a:buChar char="•"/>
            </a:pPr>
            <a:r>
              <a:rPr lang="en-US" sz="2000" b="1" spc="-68" dirty="0" err="1">
                <a:solidFill>
                  <a:prstClr val="black"/>
                </a:solidFill>
                <a:latin typeface="Arial" panose="020B0604020202020204"/>
                <a:cs typeface="Calibri" panose="020F0502020204030204" pitchFamily="34" charset="0"/>
              </a:rPr>
              <a:t>Reinternarea</a:t>
            </a:r>
            <a:r>
              <a:rPr lang="en-US" sz="2000" b="1" spc="-68" dirty="0">
                <a:solidFill>
                  <a:prstClr val="black"/>
                </a:solidFill>
                <a:latin typeface="Arial" panose="020B0604020202020204"/>
                <a:cs typeface="Calibri" panose="020F0502020204030204" pitchFamily="34" charset="0"/>
              </a:rPr>
              <a:t> </a:t>
            </a:r>
            <a:r>
              <a:rPr lang="en-US" sz="2000" b="1" spc="-68" dirty="0" err="1">
                <a:solidFill>
                  <a:prstClr val="black"/>
                </a:solidFill>
                <a:latin typeface="Arial" panose="020B0604020202020204"/>
                <a:cs typeface="Calibri" panose="020F0502020204030204" pitchFamily="34" charset="0"/>
              </a:rPr>
              <a:t>pacientilor</a:t>
            </a:r>
            <a:r>
              <a:rPr lang="en-US" sz="2000" b="1" spc="-68" dirty="0">
                <a:solidFill>
                  <a:prstClr val="black"/>
                </a:solidFill>
                <a:latin typeface="Arial" panose="020B0604020202020204"/>
                <a:cs typeface="Calibri" panose="020F0502020204030204" pitchFamily="34" charset="0"/>
              </a:rPr>
              <a:t> </a:t>
            </a:r>
            <a:r>
              <a:rPr lang="en-US" sz="2000" b="1" spc="-68" dirty="0" err="1">
                <a:solidFill>
                  <a:prstClr val="black"/>
                </a:solidFill>
                <a:latin typeface="Arial" panose="020B0604020202020204"/>
                <a:cs typeface="Calibri" panose="020F0502020204030204" pitchFamily="34" charset="0"/>
              </a:rPr>
              <a:t>pentru</a:t>
            </a:r>
            <a:r>
              <a:rPr lang="en-US" sz="2000" b="1" spc="-68" dirty="0">
                <a:solidFill>
                  <a:prstClr val="black"/>
                </a:solidFill>
                <a:latin typeface="Arial" panose="020B0604020202020204"/>
                <a:cs typeface="Calibri" panose="020F0502020204030204" pitchFamily="34" charset="0"/>
              </a:rPr>
              <a:t> </a:t>
            </a:r>
            <a:r>
              <a:rPr lang="en-US" sz="2000" b="1" spc="-68" dirty="0" err="1">
                <a:solidFill>
                  <a:prstClr val="black"/>
                </a:solidFill>
                <a:latin typeface="Arial" panose="020B0604020202020204"/>
                <a:cs typeface="Calibri" panose="020F0502020204030204" pitchFamily="34" charset="0"/>
              </a:rPr>
              <a:t>hemoragii</a:t>
            </a:r>
            <a:r>
              <a:rPr lang="en-US" sz="2000" b="1" spc="-68" dirty="0">
                <a:solidFill>
                  <a:prstClr val="black"/>
                </a:solidFill>
                <a:latin typeface="Arial" panose="020B0604020202020204"/>
                <a:cs typeface="Calibri" panose="020F0502020204030204" pitchFamily="34" charset="0"/>
              </a:rPr>
              <a:t>/</a:t>
            </a:r>
            <a:r>
              <a:rPr lang="en-US" sz="2000" b="1" spc="-68" dirty="0" err="1">
                <a:solidFill>
                  <a:prstClr val="black"/>
                </a:solidFill>
                <a:latin typeface="Arial" panose="020B0604020202020204"/>
                <a:cs typeface="Calibri" panose="020F0502020204030204" pitchFamily="34" charset="0"/>
              </a:rPr>
              <a:t>resangerari</a:t>
            </a:r>
            <a:r>
              <a:rPr lang="en-US" sz="2000" b="1" spc="-68" dirty="0">
                <a:solidFill>
                  <a:prstClr val="black"/>
                </a:solidFill>
                <a:latin typeface="Arial" panose="020B0604020202020204"/>
                <a:cs typeface="Calibri" panose="020F0502020204030204" pitchFamily="34" charset="0"/>
              </a:rPr>
              <a:t> </a:t>
            </a:r>
            <a:r>
              <a:rPr lang="en-US" sz="2000" b="1" spc="-68" dirty="0" err="1">
                <a:solidFill>
                  <a:prstClr val="black"/>
                </a:solidFill>
                <a:latin typeface="Arial" panose="020B0604020202020204"/>
                <a:cs typeface="Calibri" panose="020F0502020204030204" pitchFamily="34" charset="0"/>
              </a:rPr>
              <a:t>este</a:t>
            </a:r>
            <a:r>
              <a:rPr lang="en-US" sz="2000" b="1" spc="-68" dirty="0">
                <a:solidFill>
                  <a:prstClr val="black"/>
                </a:solidFill>
                <a:latin typeface="Arial" panose="020B0604020202020204"/>
                <a:cs typeface="Calibri" panose="020F0502020204030204" pitchFamily="34" charset="0"/>
              </a:rPr>
              <a:t> </a:t>
            </a:r>
            <a:r>
              <a:rPr lang="en-US" sz="2000" b="1" spc="-68" dirty="0" err="1">
                <a:solidFill>
                  <a:prstClr val="black"/>
                </a:solidFill>
                <a:latin typeface="Arial" panose="020B0604020202020204"/>
                <a:cs typeface="Calibri" panose="020F0502020204030204" pitchFamily="34" charset="0"/>
              </a:rPr>
              <a:t>costisitoare</a:t>
            </a:r>
            <a:endParaRPr lang="en-US" sz="2000" b="1" spc="-68" dirty="0">
              <a:solidFill>
                <a:prstClr val="black"/>
              </a:solidFill>
              <a:latin typeface="Arial" panose="020B0604020202020204"/>
              <a:cs typeface="Calibri" panose="020F0502020204030204" pitchFamily="34" charset="0"/>
            </a:endParaRPr>
          </a:p>
          <a:p>
            <a:pPr marL="348675" marR="2310" indent="-342900" defTabSz="914400">
              <a:buFont typeface="Arial" panose="020B0604020202020204" pitchFamily="34" charset="0"/>
              <a:buChar char="•"/>
            </a:pPr>
            <a:r>
              <a:rPr lang="en-US" sz="2000" b="1" spc="-68" dirty="0" err="1">
                <a:solidFill>
                  <a:prstClr val="black"/>
                </a:solidFill>
                <a:latin typeface="Arial" panose="020B0604020202020204"/>
                <a:cs typeface="Calibri" panose="020F0502020204030204" pitchFamily="34" charset="0"/>
              </a:rPr>
              <a:t>Exista</a:t>
            </a:r>
            <a:r>
              <a:rPr lang="en-US" sz="2000" b="1" spc="-68" dirty="0">
                <a:solidFill>
                  <a:prstClr val="black"/>
                </a:solidFill>
                <a:latin typeface="Arial" panose="020B0604020202020204"/>
                <a:cs typeface="Calibri" panose="020F0502020204030204" pitchFamily="34" charset="0"/>
              </a:rPr>
              <a:t> </a:t>
            </a:r>
            <a:r>
              <a:rPr lang="en-US" sz="2000" b="1" spc="-68" dirty="0" err="1">
                <a:solidFill>
                  <a:prstClr val="black"/>
                </a:solidFill>
                <a:latin typeface="Arial" panose="020B0604020202020204"/>
                <a:cs typeface="Calibri" panose="020F0502020204030204" pitchFamily="34" charset="0"/>
              </a:rPr>
              <a:t>antidoturi</a:t>
            </a:r>
            <a:r>
              <a:rPr lang="en-US" sz="2000" b="1" spc="-68" dirty="0">
                <a:solidFill>
                  <a:prstClr val="black"/>
                </a:solidFill>
                <a:latin typeface="Arial" panose="020B0604020202020204"/>
                <a:cs typeface="Calibri" panose="020F0502020204030204" pitchFamily="34" charset="0"/>
              </a:rPr>
              <a:t> </a:t>
            </a:r>
            <a:r>
              <a:rPr lang="en-US" sz="2000" b="1" spc="-68" dirty="0" err="1">
                <a:solidFill>
                  <a:prstClr val="black"/>
                </a:solidFill>
                <a:latin typeface="Arial" panose="020B0604020202020204"/>
                <a:cs typeface="Calibri" panose="020F0502020204030204" pitchFamily="34" charset="0"/>
              </a:rPr>
              <a:t>pentru</a:t>
            </a:r>
            <a:r>
              <a:rPr lang="en-US" sz="2000" b="1" spc="-68" dirty="0">
                <a:solidFill>
                  <a:prstClr val="black"/>
                </a:solidFill>
                <a:latin typeface="Arial" panose="020B0604020202020204"/>
                <a:cs typeface="Calibri" panose="020F0502020204030204" pitchFamily="34" charset="0"/>
              </a:rPr>
              <a:t> </a:t>
            </a:r>
            <a:r>
              <a:rPr lang="en-US" sz="2000" b="1" spc="-68" dirty="0" err="1">
                <a:solidFill>
                  <a:prstClr val="black"/>
                </a:solidFill>
                <a:latin typeface="Arial" panose="020B0604020202020204"/>
                <a:cs typeface="Calibri" panose="020F0502020204030204" pitchFamily="34" charset="0"/>
              </a:rPr>
              <a:t>toate</a:t>
            </a:r>
            <a:r>
              <a:rPr lang="en-US" sz="2000" b="1" spc="-68" dirty="0">
                <a:solidFill>
                  <a:prstClr val="black"/>
                </a:solidFill>
                <a:latin typeface="Arial" panose="020B0604020202020204"/>
                <a:cs typeface="Calibri" panose="020F0502020204030204" pitchFamily="34" charset="0"/>
              </a:rPr>
              <a:t> </a:t>
            </a:r>
            <a:r>
              <a:rPr lang="en-US" sz="2000" b="1" spc="-68" dirty="0" err="1">
                <a:solidFill>
                  <a:prstClr val="black"/>
                </a:solidFill>
                <a:latin typeface="Arial" panose="020B0604020202020204"/>
                <a:cs typeface="Calibri" panose="020F0502020204030204" pitchFamily="34" charset="0"/>
              </a:rPr>
              <a:t>anticoagulantele</a:t>
            </a:r>
            <a:endParaRPr lang="ro-RO" sz="2000" b="1" spc="-68" dirty="0">
              <a:solidFill>
                <a:prstClr val="black"/>
              </a:solidFill>
              <a:latin typeface="Arial" panose="020B0604020202020204"/>
              <a:cs typeface="Calibri" panose="020F0502020204030204" pitchFamily="34" charset="0"/>
            </a:endParaRPr>
          </a:p>
          <a:p>
            <a:pPr marL="348675" marR="2310" indent="-342900" defTabSz="914400">
              <a:buFont typeface="Arial" panose="020B0604020202020204" pitchFamily="34" charset="0"/>
              <a:buChar char="•"/>
            </a:pPr>
            <a:r>
              <a:rPr lang="en-US" sz="2000" b="1" spc="-68" dirty="0" err="1">
                <a:solidFill>
                  <a:prstClr val="black"/>
                </a:solidFill>
                <a:latin typeface="Arial" panose="020B0604020202020204"/>
                <a:cs typeface="Calibri" panose="020F0502020204030204" pitchFamily="34" charset="0"/>
              </a:rPr>
              <a:t>Posibilitatea</a:t>
            </a:r>
            <a:r>
              <a:rPr lang="en-US" sz="2000" b="1" spc="-68" dirty="0">
                <a:solidFill>
                  <a:prstClr val="black"/>
                </a:solidFill>
                <a:latin typeface="Arial" panose="020B0604020202020204"/>
                <a:cs typeface="Calibri" panose="020F0502020204030204" pitchFamily="34" charset="0"/>
              </a:rPr>
              <a:t> </a:t>
            </a:r>
            <a:r>
              <a:rPr lang="en-US" sz="2000" b="1" spc="-68" dirty="0" err="1">
                <a:solidFill>
                  <a:prstClr val="black"/>
                </a:solidFill>
                <a:latin typeface="Arial" panose="020B0604020202020204"/>
                <a:cs typeface="Calibri" panose="020F0502020204030204" pitchFamily="34" charset="0"/>
              </a:rPr>
              <a:t>prevenirii</a:t>
            </a:r>
            <a:r>
              <a:rPr lang="en-US" sz="2000" b="1" spc="-68" dirty="0">
                <a:solidFill>
                  <a:prstClr val="black"/>
                </a:solidFill>
                <a:latin typeface="Arial" panose="020B0604020202020204"/>
                <a:cs typeface="Calibri" panose="020F0502020204030204" pitchFamily="34" charset="0"/>
              </a:rPr>
              <a:t> </a:t>
            </a:r>
            <a:r>
              <a:rPr lang="en-US" sz="2000" b="1" spc="-68" dirty="0" err="1">
                <a:solidFill>
                  <a:prstClr val="black"/>
                </a:solidFill>
                <a:latin typeface="Arial" panose="020B0604020202020204"/>
                <a:cs typeface="Calibri" panose="020F0502020204030204" pitchFamily="34" charset="0"/>
              </a:rPr>
              <a:t>reactiilor</a:t>
            </a:r>
            <a:r>
              <a:rPr lang="en-US" sz="2000" b="1" spc="-68" dirty="0">
                <a:solidFill>
                  <a:prstClr val="black"/>
                </a:solidFill>
                <a:latin typeface="Arial" panose="020B0604020202020204"/>
                <a:cs typeface="Calibri" panose="020F0502020204030204" pitchFamily="34" charset="0"/>
              </a:rPr>
              <a:t> adverse </a:t>
            </a:r>
            <a:r>
              <a:rPr lang="en-US" sz="2000" b="1" spc="-68" dirty="0" err="1">
                <a:solidFill>
                  <a:prstClr val="black"/>
                </a:solidFill>
                <a:latin typeface="Arial" panose="020B0604020202020204"/>
                <a:cs typeface="Calibri" panose="020F0502020204030204" pitchFamily="34" charset="0"/>
              </a:rPr>
              <a:t>subliniază</a:t>
            </a:r>
            <a:r>
              <a:rPr lang="en-US" sz="2000" b="1" spc="-68" dirty="0">
                <a:solidFill>
                  <a:prstClr val="black"/>
                </a:solidFill>
                <a:latin typeface="Arial" panose="020B0604020202020204"/>
                <a:cs typeface="Calibri" panose="020F0502020204030204" pitchFamily="34" charset="0"/>
              </a:rPr>
              <a:t> </a:t>
            </a:r>
            <a:r>
              <a:rPr lang="en-US" sz="2000" b="1" spc="-68" dirty="0" err="1">
                <a:solidFill>
                  <a:prstClr val="black"/>
                </a:solidFill>
                <a:latin typeface="Arial" panose="020B0604020202020204"/>
                <a:cs typeface="Calibri" panose="020F0502020204030204" pitchFamily="34" charset="0"/>
              </a:rPr>
              <a:t>necesitatea</a:t>
            </a:r>
            <a:r>
              <a:rPr lang="en-US" sz="2000" b="1" spc="-68" dirty="0">
                <a:solidFill>
                  <a:prstClr val="black"/>
                </a:solidFill>
                <a:latin typeface="Arial" panose="020B0604020202020204"/>
                <a:cs typeface="Calibri" panose="020F0502020204030204" pitchFamily="34" charset="0"/>
              </a:rPr>
              <a:t> </a:t>
            </a:r>
            <a:r>
              <a:rPr lang="en-US" sz="2000" b="1" spc="-68" dirty="0" err="1">
                <a:solidFill>
                  <a:prstClr val="black"/>
                </a:solidFill>
                <a:latin typeface="Arial" panose="020B0604020202020204"/>
                <a:cs typeface="Calibri" panose="020F0502020204030204" pitchFamily="34" charset="0"/>
              </a:rPr>
              <a:t>unui</a:t>
            </a:r>
            <a:r>
              <a:rPr lang="en-US" sz="2000" b="1" spc="-68" dirty="0">
                <a:solidFill>
                  <a:prstClr val="black"/>
                </a:solidFill>
                <a:latin typeface="Arial" panose="020B0604020202020204"/>
                <a:cs typeface="Calibri" panose="020F0502020204030204" pitchFamily="34" charset="0"/>
              </a:rPr>
              <a:t> </a:t>
            </a:r>
            <a:r>
              <a:rPr lang="en-US" sz="2000" b="1" spc="-68" dirty="0" err="1">
                <a:solidFill>
                  <a:prstClr val="black"/>
                </a:solidFill>
                <a:latin typeface="Arial" panose="020B0604020202020204"/>
                <a:cs typeface="Calibri" panose="020F0502020204030204" pitchFamily="34" charset="0"/>
              </a:rPr>
              <a:t>sistem</a:t>
            </a:r>
            <a:r>
              <a:rPr lang="en-US" sz="2000" b="1" spc="-68" dirty="0">
                <a:solidFill>
                  <a:prstClr val="black"/>
                </a:solidFill>
                <a:latin typeface="Arial" panose="020B0604020202020204"/>
                <a:cs typeface="Calibri" panose="020F0502020204030204" pitchFamily="34" charset="0"/>
              </a:rPr>
              <a:t> de </a:t>
            </a:r>
            <a:r>
              <a:rPr lang="en-US" sz="2000" b="1" spc="-68" dirty="0" err="1">
                <a:solidFill>
                  <a:prstClr val="black"/>
                </a:solidFill>
                <a:latin typeface="Arial" panose="020B0604020202020204"/>
                <a:cs typeface="Calibri" panose="020F0502020204030204" pitchFamily="34" charset="0"/>
              </a:rPr>
              <a:t>farmacovigilenţă</a:t>
            </a:r>
            <a:r>
              <a:rPr lang="en-US" sz="2000" b="1" spc="-68" dirty="0">
                <a:solidFill>
                  <a:prstClr val="black"/>
                </a:solidFill>
                <a:latin typeface="Arial" panose="020B0604020202020204"/>
                <a:cs typeface="Calibri" panose="020F0502020204030204" pitchFamily="34" charset="0"/>
              </a:rPr>
              <a:t> care </a:t>
            </a:r>
            <a:r>
              <a:rPr lang="en-US" sz="2000" b="1" spc="-68" dirty="0" err="1">
                <a:solidFill>
                  <a:prstClr val="black"/>
                </a:solidFill>
                <a:latin typeface="Arial" panose="020B0604020202020204"/>
                <a:cs typeface="Calibri" panose="020F0502020204030204" pitchFamily="34" charset="0"/>
              </a:rPr>
              <a:t>să</a:t>
            </a:r>
            <a:r>
              <a:rPr lang="en-US" sz="2000" b="1" spc="-68" dirty="0">
                <a:solidFill>
                  <a:prstClr val="black"/>
                </a:solidFill>
                <a:latin typeface="Arial" panose="020B0604020202020204"/>
                <a:cs typeface="Calibri" panose="020F0502020204030204" pitchFamily="34" charset="0"/>
              </a:rPr>
              <a:t> </a:t>
            </a:r>
            <a:r>
              <a:rPr lang="en-US" sz="2000" b="1" spc="-68" dirty="0" err="1">
                <a:solidFill>
                  <a:prstClr val="black"/>
                </a:solidFill>
                <a:latin typeface="Arial" panose="020B0604020202020204"/>
                <a:cs typeface="Calibri" panose="020F0502020204030204" pitchFamily="34" charset="0"/>
              </a:rPr>
              <a:t>monitorizeze</a:t>
            </a:r>
            <a:r>
              <a:rPr lang="en-US" sz="2000" b="1" spc="-68" dirty="0">
                <a:solidFill>
                  <a:prstClr val="black"/>
                </a:solidFill>
                <a:latin typeface="Arial" panose="020B0604020202020204"/>
                <a:cs typeface="Calibri" panose="020F0502020204030204" pitchFamily="34" charset="0"/>
              </a:rPr>
              <a:t> RA </a:t>
            </a:r>
            <a:r>
              <a:rPr lang="en-US" sz="2000" b="1" spc="-68" dirty="0" err="1">
                <a:solidFill>
                  <a:prstClr val="black"/>
                </a:solidFill>
                <a:latin typeface="Arial" panose="020B0604020202020204"/>
                <a:cs typeface="Calibri" panose="020F0502020204030204" pitchFamily="34" charset="0"/>
              </a:rPr>
              <a:t>şi</a:t>
            </a:r>
            <a:r>
              <a:rPr lang="en-US" sz="2000" b="1" spc="-68" dirty="0">
                <a:solidFill>
                  <a:prstClr val="black"/>
                </a:solidFill>
                <a:latin typeface="Arial" panose="020B0604020202020204"/>
                <a:cs typeface="Calibri" panose="020F0502020204030204" pitchFamily="34" charset="0"/>
              </a:rPr>
              <a:t> </a:t>
            </a:r>
            <a:r>
              <a:rPr lang="en-US" sz="2000" b="1" spc="-68" dirty="0" err="1">
                <a:solidFill>
                  <a:prstClr val="black"/>
                </a:solidFill>
                <a:latin typeface="Arial" panose="020B0604020202020204"/>
                <a:cs typeface="Calibri" panose="020F0502020204030204" pitchFamily="34" charset="0"/>
              </a:rPr>
              <a:t>alte</a:t>
            </a:r>
            <a:r>
              <a:rPr lang="en-US" sz="2000" b="1" spc="-68" dirty="0">
                <a:solidFill>
                  <a:prstClr val="black"/>
                </a:solidFill>
                <a:latin typeface="Arial" panose="020B0604020202020204"/>
                <a:cs typeface="Calibri" panose="020F0502020204030204" pitchFamily="34" charset="0"/>
              </a:rPr>
              <a:t> </a:t>
            </a:r>
            <a:r>
              <a:rPr lang="en-US" sz="2000" b="1" spc="-68" dirty="0" err="1">
                <a:solidFill>
                  <a:prstClr val="black"/>
                </a:solidFill>
                <a:latin typeface="Arial" panose="020B0604020202020204"/>
                <a:cs typeface="Calibri" panose="020F0502020204030204" pitchFamily="34" charset="0"/>
              </a:rPr>
              <a:t>probleme</a:t>
            </a:r>
            <a:r>
              <a:rPr lang="en-US" sz="2000" b="1" spc="-68" dirty="0">
                <a:solidFill>
                  <a:prstClr val="black"/>
                </a:solidFill>
                <a:latin typeface="Arial" panose="020B0604020202020204"/>
                <a:cs typeface="Calibri" panose="020F0502020204030204" pitchFamily="34" charset="0"/>
              </a:rPr>
              <a:t> </a:t>
            </a:r>
            <a:r>
              <a:rPr lang="en-US" sz="2000" b="1" spc="-68" dirty="0" err="1">
                <a:solidFill>
                  <a:prstClr val="black"/>
                </a:solidFill>
                <a:latin typeface="Arial" panose="020B0604020202020204"/>
                <a:cs typeface="Calibri" panose="020F0502020204030204" pitchFamily="34" charset="0"/>
              </a:rPr>
              <a:t>induse</a:t>
            </a:r>
            <a:r>
              <a:rPr lang="en-US" sz="2000" b="1" spc="-68" dirty="0">
                <a:solidFill>
                  <a:prstClr val="black"/>
                </a:solidFill>
                <a:latin typeface="Arial" panose="020B0604020202020204"/>
                <a:cs typeface="Calibri" panose="020F0502020204030204" pitchFamily="34" charset="0"/>
              </a:rPr>
              <a:t> de </a:t>
            </a:r>
            <a:r>
              <a:rPr lang="en-US" sz="2000" b="1" spc="-68" dirty="0" err="1">
                <a:solidFill>
                  <a:prstClr val="black"/>
                </a:solidFill>
                <a:latin typeface="Arial" panose="020B0604020202020204"/>
                <a:cs typeface="Calibri" panose="020F0502020204030204" pitchFamily="34" charset="0"/>
              </a:rPr>
              <a:t>medicamente</a:t>
            </a:r>
            <a:r>
              <a:rPr lang="en-US" sz="2000" b="1" spc="-68" dirty="0">
                <a:solidFill>
                  <a:prstClr val="black"/>
                </a:solidFill>
                <a:latin typeface="Arial" panose="020B0604020202020204"/>
                <a:cs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870594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38647E4-2377-4412-891C-A7C3FCBCB7E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Imagine 1">
            <a:extLst>
              <a:ext uri="{FF2B5EF4-FFF2-40B4-BE49-F238E27FC236}">
                <a16:creationId xmlns:a16="http://schemas.microsoft.com/office/drawing/2014/main" id="{4EA114E3-E8A2-4C8A-87D0-9945FD2DD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7" y="1817329"/>
            <a:ext cx="8450516" cy="441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659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9D495E1-DD62-4CE4-8747-8ECCB270ABA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asetăText 2">
            <a:extLst>
              <a:ext uri="{FF2B5EF4-FFF2-40B4-BE49-F238E27FC236}">
                <a16:creationId xmlns:a16="http://schemas.microsoft.com/office/drawing/2014/main" id="{B761C08D-CBAC-4A96-A78E-D13788EE4938}"/>
              </a:ext>
            </a:extLst>
          </p:cNvPr>
          <p:cNvSpPr txBox="1"/>
          <p:nvPr/>
        </p:nvSpPr>
        <p:spPr>
          <a:xfrm>
            <a:off x="235974" y="2115672"/>
            <a:ext cx="863908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BIBLIOGRAFIE</a:t>
            </a:r>
          </a:p>
          <a:p>
            <a:r>
              <a:rPr lang="en-US" sz="1600" dirty="0"/>
              <a:t>1.Cristea Aurelia Nicoleta. (sub </a:t>
            </a:r>
            <a:r>
              <a:rPr lang="en-US" sz="1600" dirty="0" err="1"/>
              <a:t>redacția</a:t>
            </a:r>
            <a:r>
              <a:rPr lang="en-US" sz="1600" dirty="0"/>
              <a:t>) - </a:t>
            </a:r>
            <a:r>
              <a:rPr lang="en-US" sz="1600" dirty="0" err="1"/>
              <a:t>Farmacie</a:t>
            </a:r>
            <a:r>
              <a:rPr lang="en-US" sz="1600" dirty="0"/>
              <a:t> </a:t>
            </a:r>
            <a:r>
              <a:rPr lang="en-US" sz="1600" dirty="0" err="1"/>
              <a:t>Clinică</a:t>
            </a:r>
            <a:r>
              <a:rPr lang="en-US" sz="1600" dirty="0"/>
              <a:t> - vol. 1 </a:t>
            </a:r>
            <a:r>
              <a:rPr lang="en-US" sz="1600" dirty="0" err="1"/>
              <a:t>Farmacia</a:t>
            </a:r>
            <a:r>
              <a:rPr lang="en-US" sz="1600" dirty="0"/>
              <a:t> </a:t>
            </a:r>
            <a:r>
              <a:rPr lang="en-US" sz="1600" dirty="0" err="1"/>
              <a:t>clinică</a:t>
            </a:r>
            <a:r>
              <a:rPr lang="en-US" sz="1600" dirty="0"/>
              <a:t> </a:t>
            </a:r>
            <a:r>
              <a:rPr lang="en-US" sz="1600" dirty="0" err="1"/>
              <a:t>în</a:t>
            </a:r>
            <a:r>
              <a:rPr lang="en-US" sz="1600" dirty="0"/>
              <a:t> </a:t>
            </a:r>
            <a:r>
              <a:rPr lang="en-US" sz="1600" dirty="0" err="1"/>
              <a:t>farmacia</a:t>
            </a:r>
            <a:r>
              <a:rPr lang="en-US" sz="1600" dirty="0"/>
              <a:t> de </a:t>
            </a:r>
            <a:r>
              <a:rPr lang="en-US" sz="1600" dirty="0" err="1"/>
              <a:t>comunitate</a:t>
            </a:r>
            <a:r>
              <a:rPr lang="en-US" sz="1600" dirty="0"/>
              <a:t>, </a:t>
            </a:r>
            <a:r>
              <a:rPr lang="en-US" sz="1600" dirty="0" err="1"/>
              <a:t>Editura</a:t>
            </a:r>
            <a:r>
              <a:rPr lang="en-US" sz="1600" dirty="0"/>
              <a:t> </a:t>
            </a:r>
            <a:r>
              <a:rPr lang="en-US" sz="1600" dirty="0" err="1"/>
              <a:t>Medicală</a:t>
            </a:r>
            <a:r>
              <a:rPr lang="en-US" sz="1600" dirty="0"/>
              <a:t>, </a:t>
            </a:r>
            <a:r>
              <a:rPr lang="en-US" sz="1600" dirty="0" err="1"/>
              <a:t>București</a:t>
            </a:r>
            <a:r>
              <a:rPr lang="en-US" sz="1600" dirty="0"/>
              <a:t>, 2006, </a:t>
            </a:r>
            <a:r>
              <a:rPr lang="en-US" sz="1600" dirty="0" err="1"/>
              <a:t>retipărită</a:t>
            </a:r>
            <a:r>
              <a:rPr lang="en-US" sz="1600" dirty="0"/>
              <a:t> 2009, 2012.</a:t>
            </a:r>
          </a:p>
          <a:p>
            <a:r>
              <a:rPr lang="en-US" sz="1600" dirty="0"/>
              <a:t>2. Cristea Aurelia Nicoleta (sub </a:t>
            </a:r>
            <a:r>
              <a:rPr lang="en-US" sz="1600" dirty="0" err="1"/>
              <a:t>redacția</a:t>
            </a:r>
            <a:r>
              <a:rPr lang="en-US" sz="1600" dirty="0"/>
              <a:t>) - </a:t>
            </a:r>
            <a:r>
              <a:rPr lang="en-US" sz="1600" dirty="0" err="1"/>
              <a:t>Tratat</a:t>
            </a:r>
            <a:r>
              <a:rPr lang="en-US" sz="1600" dirty="0"/>
              <a:t> de </a:t>
            </a:r>
            <a:r>
              <a:rPr lang="en-US" sz="1600" dirty="0" err="1"/>
              <a:t>Farmacologie</a:t>
            </a:r>
            <a:r>
              <a:rPr lang="en-US" sz="1600" dirty="0"/>
              <a:t>, Ed. </a:t>
            </a:r>
            <a:r>
              <a:rPr lang="en-US" sz="1600" dirty="0" err="1"/>
              <a:t>Medicală</a:t>
            </a:r>
            <a:r>
              <a:rPr lang="en-US" sz="1600" dirty="0"/>
              <a:t>, </a:t>
            </a:r>
            <a:r>
              <a:rPr lang="en-US" sz="1600" dirty="0" err="1"/>
              <a:t>București</a:t>
            </a:r>
            <a:r>
              <a:rPr lang="en-US" sz="1600" dirty="0"/>
              <a:t>, - </a:t>
            </a:r>
            <a:r>
              <a:rPr lang="en-US" sz="1600" dirty="0" err="1"/>
              <a:t>tiraj</a:t>
            </a:r>
            <a:r>
              <a:rPr lang="en-US" sz="1600" dirty="0"/>
              <a:t> </a:t>
            </a:r>
            <a:r>
              <a:rPr lang="en-US" sz="1600" dirty="0" err="1"/>
              <a:t>prelungit</a:t>
            </a:r>
            <a:r>
              <a:rPr lang="en-US" sz="1600" dirty="0"/>
              <a:t> 2006-2015 </a:t>
            </a:r>
          </a:p>
          <a:p>
            <a:r>
              <a:rPr lang="en-US" sz="1600" dirty="0"/>
              <a:t>3.Dobrescu D., </a:t>
            </a:r>
            <a:r>
              <a:rPr lang="en-US" sz="1600" dirty="0" err="1"/>
              <a:t>Negreș</a:t>
            </a:r>
            <a:r>
              <a:rPr lang="en-US" sz="1600" dirty="0"/>
              <a:t> S.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en-US" sz="1600" dirty="0" err="1"/>
              <a:t>colab</a:t>
            </a:r>
            <a:r>
              <a:rPr lang="en-US" sz="1600" dirty="0"/>
              <a:t>. - </a:t>
            </a:r>
            <a:r>
              <a:rPr lang="en-US" sz="1600" dirty="0" err="1"/>
              <a:t>Memomed</a:t>
            </a:r>
            <a:r>
              <a:rPr lang="en-US" sz="1600" dirty="0"/>
              <a:t> 20</a:t>
            </a:r>
            <a:r>
              <a:rPr lang="ro-RO" sz="1600" dirty="0"/>
              <a:t>23</a:t>
            </a:r>
            <a:r>
              <a:rPr lang="en-US" sz="1600" dirty="0"/>
              <a:t>, Ed. </a:t>
            </a:r>
            <a:r>
              <a:rPr lang="en-US" sz="1600" dirty="0" err="1"/>
              <a:t>Universitară</a:t>
            </a:r>
            <a:r>
              <a:rPr lang="en-US" sz="1600" dirty="0"/>
              <a:t>, </a:t>
            </a:r>
            <a:r>
              <a:rPr lang="en-US" sz="1600" dirty="0" err="1"/>
              <a:t>București</a:t>
            </a:r>
            <a:r>
              <a:rPr lang="en-US" sz="1600" dirty="0"/>
              <a:t>, 20</a:t>
            </a:r>
            <a:r>
              <a:rPr lang="ro-RO" sz="1600" dirty="0"/>
              <a:t>23 </a:t>
            </a:r>
            <a:endParaRPr lang="en-US" sz="1600" dirty="0"/>
          </a:p>
          <a:p>
            <a:r>
              <a:rPr lang="en-US" sz="1600" dirty="0"/>
              <a:t>4</a:t>
            </a:r>
            <a:r>
              <a:rPr lang="ro-RO" sz="1600" dirty="0"/>
              <a:t>. </a:t>
            </a:r>
            <a:r>
              <a:rPr lang="en-US" sz="1600" dirty="0"/>
              <a:t>Agenda </a:t>
            </a:r>
            <a:r>
              <a:rPr lang="en-US" sz="1600" dirty="0" err="1"/>
              <a:t>Medicală</a:t>
            </a:r>
            <a:r>
              <a:rPr lang="en-US" sz="1600" dirty="0"/>
              <a:t> 20</a:t>
            </a:r>
            <a:r>
              <a:rPr lang="ro-RO" sz="1600" dirty="0"/>
              <a:t>23</a:t>
            </a:r>
            <a:r>
              <a:rPr lang="en-US" sz="1600" dirty="0"/>
              <a:t>, Ed. </a:t>
            </a:r>
            <a:r>
              <a:rPr lang="en-US" sz="1600" dirty="0" err="1"/>
              <a:t>Medicală</a:t>
            </a:r>
            <a:r>
              <a:rPr lang="en-US" sz="1600" dirty="0"/>
              <a:t>, </a:t>
            </a:r>
            <a:r>
              <a:rPr lang="en-US" sz="1600" dirty="0" err="1"/>
              <a:t>București</a:t>
            </a:r>
            <a:r>
              <a:rPr lang="en-US" sz="1600" dirty="0"/>
              <a:t>, 20</a:t>
            </a:r>
            <a:r>
              <a:rPr lang="ro-RO" sz="1600" dirty="0"/>
              <a:t>23</a:t>
            </a:r>
            <a:r>
              <a:rPr lang="en-US" sz="1600" dirty="0"/>
              <a:t> </a:t>
            </a:r>
          </a:p>
          <a:p>
            <a:r>
              <a:rPr lang="en-US" sz="1600" dirty="0"/>
              <a:t>5. Alcohol-related drug interactions. Pharmacist’s Letter/Prescriber’s Letter 2008;24(1):240106.</a:t>
            </a:r>
          </a:p>
          <a:p>
            <a:r>
              <a:rPr lang="en-US" sz="1600" dirty="0"/>
              <a:t>6.https://helix.northwestern.edu/article/thalidomide-tragedy-lessons-drug-safety-and-regulation </a:t>
            </a:r>
          </a:p>
          <a:p>
            <a:r>
              <a:rPr lang="en-US" sz="1600" dirty="0"/>
              <a:t>7.http://ec.europa.eu/health/files/eudralex/vol-1/dir_2010_84/dir_2010_84_ro.pdf</a:t>
            </a:r>
          </a:p>
          <a:p>
            <a:r>
              <a:rPr lang="en-US" sz="1600" dirty="0"/>
              <a:t>8.http://www.anm.ro/anmdm/med_farmaco.html</a:t>
            </a:r>
          </a:p>
          <a:p>
            <a:r>
              <a:rPr lang="en-US" sz="1600" dirty="0"/>
              <a:t>9.http://www.anm.ro/anmdm/med_reactie_adversa.html</a:t>
            </a:r>
          </a:p>
          <a:p>
            <a:r>
              <a:rPr lang="en-US" sz="1600" dirty="0"/>
              <a:t>10.http://eudravigilance.ema.europa.eu/highres.htm 11.http://www.adrreports.eu/ro/index.html </a:t>
            </a:r>
          </a:p>
          <a:p>
            <a:r>
              <a:rPr lang="en-US" sz="1600" dirty="0"/>
              <a:t>12. </a:t>
            </a:r>
            <a:r>
              <a:rPr lang="en-US" sz="1600" dirty="0" err="1"/>
              <a:t>Revista</a:t>
            </a:r>
            <a:r>
              <a:rPr lang="en-US" sz="1600" dirty="0"/>
              <a:t> </a:t>
            </a:r>
            <a:r>
              <a:rPr lang="en-US" sz="1600" dirty="0" err="1"/>
              <a:t>farmaceutică</a:t>
            </a:r>
            <a:r>
              <a:rPr lang="en-US" sz="1600" dirty="0"/>
              <a:t> a </a:t>
            </a:r>
            <a:r>
              <a:rPr lang="en-US" sz="1600" dirty="0" err="1"/>
              <a:t>Moldovei</a:t>
            </a:r>
            <a:r>
              <a:rPr lang="en-US" sz="1600" dirty="0"/>
              <a:t>, 2015, nr. 1-2, p. 8-17. </a:t>
            </a:r>
            <a:r>
              <a:rPr lang="en-US" sz="1600" dirty="0" err="1"/>
              <a:t>Elemente</a:t>
            </a:r>
            <a:r>
              <a:rPr lang="en-US" sz="1600" dirty="0"/>
              <a:t> de </a:t>
            </a:r>
            <a:r>
              <a:rPr lang="en-US" sz="1600" dirty="0" err="1"/>
              <a:t>farmacovigilență</a:t>
            </a:r>
            <a:r>
              <a:rPr lang="en-US" sz="1600" dirty="0"/>
              <a:t> </a:t>
            </a:r>
            <a:r>
              <a:rPr lang="en-US" sz="1600" dirty="0" err="1"/>
              <a:t>în</a:t>
            </a:r>
            <a:r>
              <a:rPr lang="en-US" sz="1600" dirty="0"/>
              <a:t> </a:t>
            </a:r>
            <a:r>
              <a:rPr lang="en-US" sz="1600" dirty="0" err="1"/>
              <a:t>farmacia</a:t>
            </a:r>
            <a:r>
              <a:rPr lang="en-US" sz="1600" dirty="0"/>
              <a:t> </a:t>
            </a:r>
            <a:r>
              <a:rPr lang="en-US" sz="1600" dirty="0" err="1"/>
              <a:t>comunitară</a:t>
            </a:r>
            <a:r>
              <a:rPr lang="en-US" sz="1600" dirty="0"/>
              <a:t>,  Conf. Dr. Farm. Gabriel ȘARAMET - UMF Carol Davila </a:t>
            </a:r>
            <a:r>
              <a:rPr lang="en-US" sz="1600" dirty="0" err="1"/>
              <a:t>București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595817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64AAB5-FE0B-4C0D-8017-7B81D28BBEC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Imagine 1">
            <a:extLst>
              <a:ext uri="{FF2B5EF4-FFF2-40B4-BE49-F238E27FC236}">
                <a16:creationId xmlns:a16="http://schemas.microsoft.com/office/drawing/2014/main" id="{F0948452-A626-4CC1-BB39-ED597D0BF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8235" y="2506523"/>
            <a:ext cx="4516570" cy="3034527"/>
          </a:xfrm>
          <a:prstGeom prst="rect">
            <a:avLst/>
          </a:prstGeom>
        </p:spPr>
      </p:pic>
      <p:sp>
        <p:nvSpPr>
          <p:cNvPr id="4" name="CasetăText 3">
            <a:extLst>
              <a:ext uri="{FF2B5EF4-FFF2-40B4-BE49-F238E27FC236}">
                <a16:creationId xmlns:a16="http://schemas.microsoft.com/office/drawing/2014/main" id="{62F45044-216E-461B-A696-93CD4527888A}"/>
              </a:ext>
            </a:extLst>
          </p:cNvPr>
          <p:cNvSpPr txBox="1"/>
          <p:nvPr/>
        </p:nvSpPr>
        <p:spPr>
          <a:xfrm>
            <a:off x="895190" y="3573101"/>
            <a:ext cx="651782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/>
              <a:t>Viitorul</a:t>
            </a:r>
            <a:r>
              <a:rPr lang="en-US" sz="2400" b="1" dirty="0"/>
              <a:t> </a:t>
            </a:r>
            <a:r>
              <a:rPr lang="en-US" sz="2400" b="1" dirty="0" err="1"/>
              <a:t>şi</a:t>
            </a:r>
            <a:r>
              <a:rPr lang="en-US" sz="2400" b="1" dirty="0"/>
              <a:t> </a:t>
            </a:r>
            <a:r>
              <a:rPr lang="en-US" sz="2400" b="1" dirty="0" err="1"/>
              <a:t>trecutul</a:t>
            </a:r>
            <a:endParaRPr lang="en-US" sz="2400" b="1" dirty="0"/>
          </a:p>
          <a:p>
            <a:r>
              <a:rPr lang="en-US" sz="2400" b="1" dirty="0"/>
              <a:t>Sunt a </a:t>
            </a:r>
            <a:r>
              <a:rPr lang="en-US" sz="2400" b="1" dirty="0" err="1"/>
              <a:t>filei</a:t>
            </a:r>
            <a:r>
              <a:rPr lang="en-US" sz="2400" b="1" dirty="0"/>
              <a:t> </a:t>
            </a:r>
            <a:r>
              <a:rPr lang="en-US" sz="2400" b="1" dirty="0" err="1"/>
              <a:t>două</a:t>
            </a:r>
            <a:r>
              <a:rPr lang="en-US" sz="2400" b="1" dirty="0"/>
              <a:t> </a:t>
            </a:r>
            <a:r>
              <a:rPr lang="en-US" sz="2400" b="1" dirty="0" err="1"/>
              <a:t>feţe</a:t>
            </a:r>
            <a:r>
              <a:rPr lang="en-US" sz="2400" b="1" dirty="0"/>
              <a:t>,</a:t>
            </a:r>
            <a:endParaRPr lang="ro-RO" sz="2400" b="1" dirty="0"/>
          </a:p>
          <a:p>
            <a:r>
              <a:rPr lang="fr-FR" sz="2400" b="1" dirty="0"/>
              <a:t>Ce e </a:t>
            </a:r>
            <a:r>
              <a:rPr lang="fr-FR" sz="2400" b="1" dirty="0" err="1"/>
              <a:t>rău</a:t>
            </a:r>
            <a:r>
              <a:rPr lang="fr-FR" sz="2400" b="1" dirty="0"/>
              <a:t> </a:t>
            </a:r>
            <a:r>
              <a:rPr lang="fr-FR" sz="2400" b="1" dirty="0" err="1"/>
              <a:t>şi</a:t>
            </a:r>
            <a:r>
              <a:rPr lang="fr-FR" sz="2400" b="1" dirty="0"/>
              <a:t> ce e bine</a:t>
            </a:r>
          </a:p>
          <a:p>
            <a:r>
              <a:rPr lang="fr-FR" sz="2400" b="1" dirty="0"/>
              <a:t>Tu te-</a:t>
            </a:r>
            <a:r>
              <a:rPr lang="fr-FR" sz="2400" b="1" dirty="0" err="1"/>
              <a:t>ntreabă</a:t>
            </a:r>
            <a:r>
              <a:rPr lang="fr-FR" sz="2400" b="1" dirty="0"/>
              <a:t> </a:t>
            </a:r>
            <a:r>
              <a:rPr lang="fr-FR" sz="2400" b="1" dirty="0" err="1"/>
              <a:t>şi</a:t>
            </a:r>
            <a:r>
              <a:rPr lang="fr-FR" sz="2400" b="1" dirty="0"/>
              <a:t> </a:t>
            </a:r>
            <a:r>
              <a:rPr lang="fr-FR" sz="2400" b="1" dirty="0" err="1"/>
              <a:t>socoate</a:t>
            </a:r>
            <a:r>
              <a:rPr lang="fr-FR" dirty="0"/>
              <a:t>;</a:t>
            </a:r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r>
              <a:rPr lang="ro-RO" dirty="0"/>
              <a:t>MULTUMESC !!!</a:t>
            </a:r>
            <a:endParaRPr lang="en-US" dirty="0"/>
          </a:p>
        </p:txBody>
      </p:sp>
      <p:sp>
        <p:nvSpPr>
          <p:cNvPr id="5" name="CasetăText 5">
            <a:extLst>
              <a:ext uri="{FF2B5EF4-FFF2-40B4-BE49-F238E27FC236}">
                <a16:creationId xmlns:a16="http://schemas.microsoft.com/office/drawing/2014/main" id="{88434C3A-99EC-4351-A2A2-2DD0608E3C85}"/>
              </a:ext>
            </a:extLst>
          </p:cNvPr>
          <p:cNvSpPr txBox="1"/>
          <p:nvPr/>
        </p:nvSpPr>
        <p:spPr>
          <a:xfrm>
            <a:off x="428184" y="2187883"/>
            <a:ext cx="83466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 err="1"/>
              <a:t>Glossă</a:t>
            </a:r>
            <a:endParaRPr lang="ro-RO" i="1" dirty="0"/>
          </a:p>
          <a:p>
            <a:r>
              <a:rPr lang="ro-RO" i="1" dirty="0"/>
              <a:t>Mihai Eminescu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22322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A2FCAE3-CBF1-443B-A66D-3028B164699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B3C890-8441-4969-8AEE-377786856A15}"/>
              </a:ext>
            </a:extLst>
          </p:cNvPr>
          <p:cNvSpPr/>
          <p:nvPr/>
        </p:nvSpPr>
        <p:spPr>
          <a:xfrm>
            <a:off x="986118" y="1836981"/>
            <a:ext cx="654423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b="1" kern="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Raportarea</a:t>
            </a:r>
            <a:r>
              <a:rPr lang="en-US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reacţiilor</a:t>
            </a:r>
            <a:r>
              <a:rPr lang="en-US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adverse </a:t>
            </a:r>
            <a:r>
              <a:rPr lang="en-US" b="1" kern="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în</a:t>
            </a:r>
            <a:r>
              <a:rPr lang="en-US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România</a:t>
            </a:r>
            <a:endParaRPr lang="ro-RO" b="1" dirty="0">
              <a:solidFill>
                <a:prstClr val="black"/>
              </a:solidFill>
              <a:latin typeface="Arial" panose="020B0604020202020204"/>
            </a:endParaRPr>
          </a:p>
          <a:p>
            <a:pPr lvl="0" defTabSz="914400">
              <a:defRPr/>
            </a:pPr>
            <a:endParaRPr lang="ro-RO" dirty="0">
              <a:solidFill>
                <a:prstClr val="black"/>
              </a:solidFill>
              <a:latin typeface="Arial" panose="020B0604020202020204"/>
            </a:endParaRPr>
          </a:p>
          <a:p>
            <a:pPr lvl="0" defTabSz="914400">
              <a:defRPr/>
            </a:pPr>
            <a:r>
              <a:rPr lang="en-US" b="1" dirty="0" err="1">
                <a:solidFill>
                  <a:prstClr val="black"/>
                </a:solidFill>
                <a:latin typeface="Arial" panose="020B0604020202020204"/>
              </a:rPr>
              <a:t>Agenţia</a:t>
            </a:r>
            <a:r>
              <a:rPr lang="en-US" b="1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" panose="020B0604020202020204"/>
              </a:rPr>
              <a:t>Naţională</a:t>
            </a:r>
            <a:r>
              <a:rPr lang="en-US" b="1" dirty="0">
                <a:solidFill>
                  <a:prstClr val="black"/>
                </a:solidFill>
                <a:latin typeface="Arial" panose="020B0604020202020204"/>
              </a:rPr>
              <a:t> a </a:t>
            </a:r>
            <a:r>
              <a:rPr lang="en-US" b="1" dirty="0" err="1">
                <a:solidFill>
                  <a:prstClr val="black"/>
                </a:solidFill>
                <a:latin typeface="Arial" panose="020B0604020202020204"/>
              </a:rPr>
              <a:t>Medicamentului</a:t>
            </a:r>
            <a:r>
              <a:rPr lang="en-US" b="1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" panose="020B0604020202020204"/>
              </a:rPr>
              <a:t>şi</a:t>
            </a:r>
            <a:r>
              <a:rPr lang="en-US" b="1" dirty="0">
                <a:solidFill>
                  <a:prstClr val="black"/>
                </a:solidFill>
                <a:latin typeface="Arial" panose="020B0604020202020204"/>
              </a:rPr>
              <a:t> a </a:t>
            </a:r>
            <a:r>
              <a:rPr lang="en-US" b="1" dirty="0" err="1">
                <a:solidFill>
                  <a:prstClr val="black"/>
                </a:solidFill>
                <a:latin typeface="Arial" panose="020B0604020202020204"/>
              </a:rPr>
              <a:t>Dispozitivelor</a:t>
            </a:r>
            <a:r>
              <a:rPr lang="en-US" b="1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" panose="020B0604020202020204"/>
              </a:rPr>
              <a:t>Medicale</a:t>
            </a:r>
            <a:r>
              <a:rPr lang="en-US" b="1" dirty="0">
                <a:solidFill>
                  <a:prstClr val="black"/>
                </a:solidFill>
                <a:latin typeface="Arial" panose="020B0604020202020204"/>
              </a:rPr>
              <a:t> (ANMDM)</a:t>
            </a:r>
            <a:r>
              <a:rPr lang="en-US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u="sng" dirty="0" err="1">
                <a:solidFill>
                  <a:srgbClr val="1C4896">
                    <a:lumMod val="60000"/>
                    <a:lumOff val="40000"/>
                  </a:srgbClr>
                </a:solidFill>
                <a:latin typeface="Arial" panose="020B0604020202020204"/>
              </a:rPr>
              <a:t>încurajează</a:t>
            </a:r>
            <a:r>
              <a:rPr lang="en-US" dirty="0">
                <a:solidFill>
                  <a:srgbClr val="1C4896">
                    <a:lumMod val="60000"/>
                    <a:lumOff val="40000"/>
                  </a:srgbClr>
                </a:solidFill>
                <a:latin typeface="Arial" panose="020B060402020202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/>
              </a:rPr>
              <a:t>pacienții</a:t>
            </a:r>
            <a:r>
              <a:rPr lang="en-US" dirty="0">
                <a:solidFill>
                  <a:prstClr val="black"/>
                </a:solidFill>
                <a:latin typeface="Arial" panose="020B0604020202020204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Arial" panose="020B0604020202020204"/>
              </a:rPr>
              <a:t>reprezentanții</a:t>
            </a:r>
            <a:r>
              <a:rPr lang="en-US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/>
              </a:rPr>
              <a:t>legali</a:t>
            </a:r>
            <a:r>
              <a:rPr lang="en-US" dirty="0">
                <a:solidFill>
                  <a:prstClr val="black"/>
                </a:solidFill>
                <a:latin typeface="Arial" panose="020B0604020202020204"/>
              </a:rPr>
              <a:t> ai </a:t>
            </a:r>
            <a:r>
              <a:rPr lang="en-US" dirty="0" err="1">
                <a:solidFill>
                  <a:prstClr val="black"/>
                </a:solidFill>
                <a:latin typeface="Arial" panose="020B0604020202020204"/>
              </a:rPr>
              <a:t>pacienților</a:t>
            </a:r>
            <a:r>
              <a:rPr lang="en-US" dirty="0">
                <a:solidFill>
                  <a:prstClr val="black"/>
                </a:solidFill>
                <a:latin typeface="Arial" panose="020B0604020202020204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Arial" panose="020B0604020202020204"/>
              </a:rPr>
              <a:t>persoanele</a:t>
            </a:r>
            <a:r>
              <a:rPr lang="en-US" dirty="0">
                <a:solidFill>
                  <a:prstClr val="black"/>
                </a:solidFill>
                <a:latin typeface="Arial" panose="020B0604020202020204"/>
              </a:rPr>
              <a:t> care </a:t>
            </a:r>
            <a:r>
              <a:rPr lang="en-US" dirty="0" err="1">
                <a:solidFill>
                  <a:prstClr val="black"/>
                </a:solidFill>
                <a:latin typeface="Arial" panose="020B0604020202020204"/>
              </a:rPr>
              <a:t>asigură</a:t>
            </a:r>
            <a:r>
              <a:rPr lang="en-US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/>
              </a:rPr>
              <a:t>îngrijirea</a:t>
            </a:r>
            <a:r>
              <a:rPr lang="en-US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/>
              </a:rPr>
              <a:t>pacienților</a:t>
            </a:r>
            <a:r>
              <a:rPr lang="en-US" dirty="0">
                <a:solidFill>
                  <a:prstClr val="black"/>
                </a:solidFill>
                <a:latin typeface="Arial" panose="020B0604020202020204"/>
              </a:rPr>
              <a:t>, </a:t>
            </a:r>
            <a:r>
              <a:rPr lang="en-US" u="sng" dirty="0" err="1">
                <a:solidFill>
                  <a:srgbClr val="1C4896">
                    <a:lumMod val="60000"/>
                    <a:lumOff val="40000"/>
                  </a:srgbClr>
                </a:solidFill>
                <a:latin typeface="Arial" panose="020B0604020202020204"/>
              </a:rPr>
              <a:t>profesioniștii</a:t>
            </a:r>
            <a:r>
              <a:rPr lang="en-US" u="sng" dirty="0">
                <a:solidFill>
                  <a:srgbClr val="1C4896">
                    <a:lumMod val="60000"/>
                    <a:lumOff val="40000"/>
                  </a:srgbClr>
                </a:solidFill>
                <a:latin typeface="Arial" panose="020B0604020202020204"/>
              </a:rPr>
              <a:t> din </a:t>
            </a:r>
            <a:r>
              <a:rPr lang="en-US" u="sng" dirty="0" err="1">
                <a:solidFill>
                  <a:srgbClr val="1C4896">
                    <a:lumMod val="60000"/>
                    <a:lumOff val="40000"/>
                  </a:srgbClr>
                </a:solidFill>
                <a:latin typeface="Arial" panose="020B0604020202020204"/>
              </a:rPr>
              <a:t>domeniul</a:t>
            </a:r>
            <a:r>
              <a:rPr lang="en-US" u="sng" dirty="0">
                <a:solidFill>
                  <a:srgbClr val="1C4896">
                    <a:lumMod val="60000"/>
                    <a:lumOff val="40000"/>
                  </a:srgbClr>
                </a:solidFill>
                <a:latin typeface="Arial" panose="020B0604020202020204"/>
              </a:rPr>
              <a:t> </a:t>
            </a:r>
            <a:r>
              <a:rPr lang="en-US" u="sng" dirty="0" err="1">
                <a:solidFill>
                  <a:srgbClr val="1C4896">
                    <a:lumMod val="60000"/>
                    <a:lumOff val="40000"/>
                  </a:srgbClr>
                </a:solidFill>
                <a:latin typeface="Arial" panose="020B0604020202020204"/>
              </a:rPr>
              <a:t>sănătății</a:t>
            </a:r>
            <a:r>
              <a:rPr lang="en-US" u="sng" dirty="0">
                <a:solidFill>
                  <a:srgbClr val="1C4896">
                    <a:lumMod val="60000"/>
                    <a:lumOff val="40000"/>
                  </a:srgbClr>
                </a:solidFill>
                <a:latin typeface="Arial" panose="020B0604020202020204"/>
              </a:rPr>
              <a:t> (medici, </a:t>
            </a:r>
            <a:r>
              <a:rPr lang="en-US" u="sng" dirty="0" err="1">
                <a:solidFill>
                  <a:srgbClr val="1C4896">
                    <a:lumMod val="60000"/>
                    <a:lumOff val="40000"/>
                  </a:srgbClr>
                </a:solidFill>
                <a:latin typeface="Arial" panose="020B0604020202020204"/>
              </a:rPr>
              <a:t>farmaciști</a:t>
            </a:r>
            <a:r>
              <a:rPr lang="en-US" u="sng" dirty="0">
                <a:solidFill>
                  <a:srgbClr val="1C4896">
                    <a:lumMod val="60000"/>
                    <a:lumOff val="40000"/>
                  </a:srgbClr>
                </a:solidFill>
                <a:latin typeface="Arial" panose="020B0604020202020204"/>
              </a:rPr>
              <a:t>, </a:t>
            </a:r>
            <a:r>
              <a:rPr lang="en-US" u="sng" dirty="0" err="1">
                <a:solidFill>
                  <a:srgbClr val="1C4896">
                    <a:lumMod val="60000"/>
                    <a:lumOff val="40000"/>
                  </a:srgbClr>
                </a:solidFill>
                <a:latin typeface="Arial" panose="020B0604020202020204"/>
              </a:rPr>
              <a:t>asistenți</a:t>
            </a:r>
            <a:r>
              <a:rPr lang="en-US" u="sng" dirty="0">
                <a:solidFill>
                  <a:srgbClr val="1C4896">
                    <a:lumMod val="60000"/>
                    <a:lumOff val="40000"/>
                  </a:srgbClr>
                </a:solidFill>
                <a:latin typeface="Arial" panose="020B0604020202020204"/>
              </a:rPr>
              <a:t> </a:t>
            </a:r>
            <a:r>
              <a:rPr lang="en-US" u="sng" dirty="0" err="1">
                <a:solidFill>
                  <a:srgbClr val="1C4896">
                    <a:lumMod val="60000"/>
                    <a:lumOff val="40000"/>
                  </a:srgbClr>
                </a:solidFill>
                <a:latin typeface="Arial" panose="020B0604020202020204"/>
              </a:rPr>
              <a:t>medicali</a:t>
            </a:r>
            <a:r>
              <a:rPr lang="en-US" u="sng" dirty="0">
                <a:solidFill>
                  <a:srgbClr val="1C4896">
                    <a:lumMod val="60000"/>
                    <a:lumOff val="40000"/>
                  </a:srgbClr>
                </a:solidFill>
                <a:latin typeface="Arial" panose="020B0604020202020204"/>
              </a:rPr>
              <a:t>/</a:t>
            </a:r>
            <a:r>
              <a:rPr lang="en-US" u="sng" dirty="0" err="1">
                <a:solidFill>
                  <a:srgbClr val="1C4896">
                    <a:lumMod val="60000"/>
                    <a:lumOff val="40000"/>
                  </a:srgbClr>
                </a:solidFill>
                <a:latin typeface="Arial" panose="020B0604020202020204"/>
              </a:rPr>
              <a:t>farmacie</a:t>
            </a:r>
            <a:r>
              <a:rPr lang="en-US" u="sng" dirty="0">
                <a:solidFill>
                  <a:srgbClr val="1C4896">
                    <a:lumMod val="60000"/>
                    <a:lumOff val="40000"/>
                  </a:srgbClr>
                </a:solidFill>
                <a:latin typeface="Arial" panose="020B0604020202020204"/>
              </a:rPr>
              <a:t>) </a:t>
            </a:r>
            <a:r>
              <a:rPr lang="en-US" u="sng" dirty="0" err="1">
                <a:solidFill>
                  <a:srgbClr val="1C4896">
                    <a:lumMod val="60000"/>
                    <a:lumOff val="40000"/>
                  </a:srgbClr>
                </a:solidFill>
                <a:latin typeface="Arial" panose="020B0604020202020204"/>
              </a:rPr>
              <a:t>să</a:t>
            </a:r>
            <a:r>
              <a:rPr lang="en-US" u="sng" dirty="0">
                <a:solidFill>
                  <a:srgbClr val="1C4896">
                    <a:lumMod val="60000"/>
                    <a:lumOff val="40000"/>
                  </a:srgbClr>
                </a:solidFill>
                <a:latin typeface="Arial" panose="020B0604020202020204"/>
              </a:rPr>
              <a:t> </a:t>
            </a:r>
            <a:r>
              <a:rPr lang="en-US" u="sng" dirty="0" err="1">
                <a:solidFill>
                  <a:srgbClr val="1C4896">
                    <a:lumMod val="60000"/>
                    <a:lumOff val="40000"/>
                  </a:srgbClr>
                </a:solidFill>
                <a:latin typeface="Arial" panose="020B0604020202020204"/>
              </a:rPr>
              <a:t>raporteze</a:t>
            </a:r>
            <a:r>
              <a:rPr lang="en-US" u="sng" dirty="0">
                <a:solidFill>
                  <a:srgbClr val="1C4896">
                    <a:lumMod val="60000"/>
                    <a:lumOff val="40000"/>
                  </a:srgbClr>
                </a:solidFill>
                <a:latin typeface="Arial" panose="020B0604020202020204"/>
              </a:rPr>
              <a:t> </a:t>
            </a:r>
            <a:r>
              <a:rPr lang="en-US" u="sng" dirty="0" err="1">
                <a:solidFill>
                  <a:srgbClr val="1C4896">
                    <a:lumMod val="60000"/>
                    <a:lumOff val="40000"/>
                  </a:srgbClr>
                </a:solidFill>
                <a:latin typeface="Arial" panose="020B0604020202020204"/>
              </a:rPr>
              <a:t>reacțiile</a:t>
            </a:r>
            <a:r>
              <a:rPr lang="en-US" u="sng" dirty="0">
                <a:solidFill>
                  <a:srgbClr val="1C4896">
                    <a:lumMod val="60000"/>
                    <a:lumOff val="40000"/>
                  </a:srgbClr>
                </a:solidFill>
                <a:latin typeface="Arial" panose="020B0604020202020204"/>
              </a:rPr>
              <a:t> adverse </a:t>
            </a:r>
            <a:r>
              <a:rPr lang="en-US" u="sng" dirty="0" err="1">
                <a:solidFill>
                  <a:srgbClr val="1C4896">
                    <a:lumMod val="60000"/>
                    <a:lumOff val="40000"/>
                  </a:srgbClr>
                </a:solidFill>
                <a:latin typeface="Arial" panose="020B0604020202020204"/>
              </a:rPr>
              <a:t>suspectate</a:t>
            </a:r>
            <a:r>
              <a:rPr lang="en-US" u="sng" dirty="0">
                <a:solidFill>
                  <a:srgbClr val="1C4896">
                    <a:lumMod val="60000"/>
                    <a:lumOff val="40000"/>
                  </a:srgbClr>
                </a:solidFill>
                <a:latin typeface="Arial" panose="020B0604020202020204"/>
              </a:rPr>
              <a:t> la </a:t>
            </a:r>
            <a:r>
              <a:rPr lang="en-US" u="sng" dirty="0" err="1">
                <a:solidFill>
                  <a:srgbClr val="1C4896">
                    <a:lumMod val="60000"/>
                    <a:lumOff val="40000"/>
                  </a:srgbClr>
                </a:solidFill>
                <a:latin typeface="Arial" panose="020B0604020202020204"/>
              </a:rPr>
              <a:t>medicamentele</a:t>
            </a:r>
            <a:r>
              <a:rPr lang="en-US" u="sng" dirty="0">
                <a:solidFill>
                  <a:srgbClr val="1C4896">
                    <a:lumMod val="60000"/>
                    <a:lumOff val="40000"/>
                  </a:srgbClr>
                </a:solidFill>
                <a:latin typeface="Arial" panose="020B0604020202020204"/>
              </a:rPr>
              <a:t> de </a:t>
            </a:r>
            <a:r>
              <a:rPr lang="en-US" u="sng" dirty="0" err="1">
                <a:solidFill>
                  <a:srgbClr val="1C4896">
                    <a:lumMod val="60000"/>
                    <a:lumOff val="40000"/>
                  </a:srgbClr>
                </a:solidFill>
                <a:latin typeface="Arial" panose="020B0604020202020204"/>
              </a:rPr>
              <a:t>uz</a:t>
            </a:r>
            <a:r>
              <a:rPr lang="en-US" u="sng" dirty="0">
                <a:solidFill>
                  <a:srgbClr val="1C4896">
                    <a:lumMod val="60000"/>
                    <a:lumOff val="40000"/>
                  </a:srgbClr>
                </a:solidFill>
                <a:latin typeface="Arial" panose="020B0604020202020204"/>
              </a:rPr>
              <a:t> </a:t>
            </a:r>
            <a:r>
              <a:rPr lang="en-US" u="sng" dirty="0" err="1">
                <a:solidFill>
                  <a:srgbClr val="1C4896">
                    <a:lumMod val="60000"/>
                    <a:lumOff val="40000"/>
                  </a:srgbClr>
                </a:solidFill>
                <a:latin typeface="Arial" panose="020B0604020202020204"/>
              </a:rPr>
              <a:t>uman</a:t>
            </a:r>
            <a:r>
              <a:rPr lang="en-US" u="sng" dirty="0">
                <a:solidFill>
                  <a:srgbClr val="1C4896">
                    <a:lumMod val="60000"/>
                    <a:lumOff val="40000"/>
                  </a:srgbClr>
                </a:solidFill>
                <a:latin typeface="Arial" panose="020B0604020202020204"/>
              </a:rPr>
              <a:t>.</a:t>
            </a:r>
          </a:p>
          <a:p>
            <a:pPr lvl="0" defTabSz="914400">
              <a:defRPr/>
            </a:pPr>
            <a:r>
              <a:rPr lang="en-US" dirty="0" err="1">
                <a:solidFill>
                  <a:prstClr val="black"/>
                </a:solidFill>
                <a:latin typeface="Arial" panose="020B0604020202020204"/>
              </a:rPr>
              <a:t>Ţara</a:t>
            </a:r>
            <a:r>
              <a:rPr lang="en-US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/>
              </a:rPr>
              <a:t>noastră</a:t>
            </a:r>
            <a:r>
              <a:rPr lang="en-US" dirty="0">
                <a:solidFill>
                  <a:prstClr val="black"/>
                </a:solidFill>
                <a:latin typeface="Arial" panose="020B0604020202020204"/>
              </a:rPr>
              <a:t> se </a:t>
            </a:r>
            <a:r>
              <a:rPr lang="en-US" dirty="0" err="1">
                <a:solidFill>
                  <a:prstClr val="black"/>
                </a:solidFill>
                <a:latin typeface="Arial" panose="020B0604020202020204"/>
              </a:rPr>
              <a:t>află</a:t>
            </a:r>
            <a:r>
              <a:rPr lang="en-US" dirty="0">
                <a:solidFill>
                  <a:prstClr val="black"/>
                </a:solidFill>
                <a:latin typeface="Arial" panose="020B0604020202020204"/>
              </a:rPr>
              <a:t> la </a:t>
            </a:r>
            <a:r>
              <a:rPr lang="en-US" dirty="0" err="1">
                <a:solidFill>
                  <a:prstClr val="black"/>
                </a:solidFill>
                <a:latin typeface="Arial" panose="020B0604020202020204"/>
              </a:rPr>
              <a:t>jumătatea</a:t>
            </a:r>
            <a:r>
              <a:rPr lang="en-US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/>
              </a:rPr>
              <a:t>clasamentului</a:t>
            </a:r>
            <a:r>
              <a:rPr lang="en-US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/>
              </a:rPr>
              <a:t>statelor</a:t>
            </a:r>
            <a:r>
              <a:rPr lang="en-US" dirty="0">
                <a:solidFill>
                  <a:prstClr val="black"/>
                </a:solidFill>
                <a:latin typeface="Arial" panose="020B0604020202020204"/>
              </a:rPr>
              <a:t> din </a:t>
            </a:r>
            <a:r>
              <a:rPr lang="en-US" dirty="0" err="1">
                <a:solidFill>
                  <a:prstClr val="black"/>
                </a:solidFill>
                <a:latin typeface="Arial" panose="020B0604020202020204"/>
              </a:rPr>
              <a:t>Spaţiul</a:t>
            </a:r>
            <a:r>
              <a:rPr lang="en-US" dirty="0">
                <a:solidFill>
                  <a:prstClr val="black"/>
                </a:solidFill>
                <a:latin typeface="Arial" panose="020B0604020202020204"/>
              </a:rPr>
              <a:t> Economic European </a:t>
            </a:r>
            <a:r>
              <a:rPr lang="en-US" dirty="0" err="1">
                <a:solidFill>
                  <a:prstClr val="black"/>
                </a:solidFill>
                <a:latin typeface="Arial" panose="020B0604020202020204"/>
              </a:rPr>
              <a:t>în</a:t>
            </a:r>
            <a:r>
              <a:rPr lang="en-US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/>
              </a:rPr>
              <a:t>ceea</a:t>
            </a:r>
            <a:r>
              <a:rPr lang="en-US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/>
              </a:rPr>
              <a:t>ce</a:t>
            </a:r>
            <a:r>
              <a:rPr lang="en-US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/>
              </a:rPr>
              <a:t>priveşte</a:t>
            </a:r>
            <a:r>
              <a:rPr lang="en-US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/>
              </a:rPr>
              <a:t>raportarea</a:t>
            </a:r>
            <a:r>
              <a:rPr lang="en-US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/>
              </a:rPr>
              <a:t>reacţiilor</a:t>
            </a:r>
            <a:r>
              <a:rPr lang="en-US" dirty="0">
                <a:solidFill>
                  <a:prstClr val="black"/>
                </a:solidFill>
                <a:latin typeface="Arial" panose="020B0604020202020204"/>
              </a:rPr>
              <a:t> adverse.</a:t>
            </a:r>
          </a:p>
          <a:p>
            <a:pPr lvl="0" defTabSz="914400">
              <a:defRPr/>
            </a:pPr>
            <a:r>
              <a:rPr lang="en-US" u="sng" dirty="0" err="1">
                <a:solidFill>
                  <a:srgbClr val="1C4896">
                    <a:lumMod val="60000"/>
                    <a:lumOff val="40000"/>
                  </a:srgbClr>
                </a:solidFill>
                <a:latin typeface="Arial" panose="020B0604020202020204"/>
              </a:rPr>
              <a:t>Reacțiile</a:t>
            </a:r>
            <a:r>
              <a:rPr lang="en-US" u="sng" dirty="0">
                <a:solidFill>
                  <a:srgbClr val="1C4896">
                    <a:lumMod val="60000"/>
                    <a:lumOff val="40000"/>
                  </a:srgbClr>
                </a:solidFill>
                <a:latin typeface="Arial" panose="020B0604020202020204"/>
              </a:rPr>
              <a:t> adverse se pot </a:t>
            </a:r>
            <a:r>
              <a:rPr lang="en-US" u="sng" dirty="0" err="1">
                <a:solidFill>
                  <a:srgbClr val="1C4896">
                    <a:lumMod val="60000"/>
                    <a:lumOff val="40000"/>
                  </a:srgbClr>
                </a:solidFill>
                <a:latin typeface="Arial" panose="020B0604020202020204"/>
              </a:rPr>
              <a:t>raporta</a:t>
            </a:r>
            <a:r>
              <a:rPr lang="en-US" u="sng" dirty="0">
                <a:solidFill>
                  <a:srgbClr val="1C4896">
                    <a:lumMod val="60000"/>
                    <a:lumOff val="40000"/>
                  </a:srgbClr>
                </a:solidFill>
                <a:latin typeface="Arial" panose="020B0604020202020204"/>
              </a:rPr>
              <a:t> online la </a:t>
            </a:r>
            <a:r>
              <a:rPr lang="en-US" u="sng" dirty="0" err="1">
                <a:solidFill>
                  <a:srgbClr val="1C4896">
                    <a:lumMod val="60000"/>
                    <a:lumOff val="40000"/>
                  </a:srgbClr>
                </a:solidFill>
                <a:latin typeface="Arial" panose="020B0604020202020204"/>
              </a:rPr>
              <a:t>adresa</a:t>
            </a:r>
            <a:r>
              <a:rPr lang="en-US" u="sng" dirty="0">
                <a:solidFill>
                  <a:srgbClr val="1C4896">
                    <a:lumMod val="60000"/>
                    <a:lumOff val="40000"/>
                  </a:srgbClr>
                </a:solidFill>
                <a:latin typeface="Arial" panose="020B0604020202020204"/>
              </a:rPr>
              <a:t> https://adr.anm.ro/, </a:t>
            </a:r>
            <a:r>
              <a:rPr lang="en-US" dirty="0" err="1">
                <a:solidFill>
                  <a:prstClr val="black"/>
                </a:solidFill>
                <a:latin typeface="Arial" panose="020B0604020202020204"/>
              </a:rPr>
              <a:t>sau</a:t>
            </a:r>
            <a:r>
              <a:rPr lang="en-US" dirty="0">
                <a:solidFill>
                  <a:prstClr val="black"/>
                </a:solidFill>
                <a:latin typeface="Arial" panose="020B0604020202020204"/>
              </a:rPr>
              <a:t> se pot </a:t>
            </a:r>
            <a:r>
              <a:rPr lang="en-US" dirty="0" err="1">
                <a:solidFill>
                  <a:prstClr val="black"/>
                </a:solidFill>
                <a:latin typeface="Arial" panose="020B0604020202020204"/>
              </a:rPr>
              <a:t>transmite</a:t>
            </a:r>
            <a:r>
              <a:rPr lang="en-US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/>
              </a:rPr>
              <a:t>către</a:t>
            </a:r>
            <a:r>
              <a:rPr lang="en-US" dirty="0">
                <a:solidFill>
                  <a:prstClr val="black"/>
                </a:solidFill>
                <a:latin typeface="Arial" panose="020B0604020202020204"/>
              </a:rPr>
              <a:t> ANMDM  </a:t>
            </a:r>
            <a:r>
              <a:rPr lang="en-US" dirty="0" err="1">
                <a:solidFill>
                  <a:prstClr val="black"/>
                </a:solidFill>
                <a:latin typeface="Arial" panose="020B0604020202020204"/>
              </a:rPr>
              <a:t>prin</a:t>
            </a:r>
            <a:r>
              <a:rPr lang="en-US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/>
              </a:rPr>
              <a:t>poștă</a:t>
            </a:r>
            <a:r>
              <a:rPr lang="en-US" dirty="0">
                <a:solidFill>
                  <a:prstClr val="black"/>
                </a:solidFill>
                <a:latin typeface="Arial" panose="020B0604020202020204"/>
              </a:rPr>
              <a:t>, fax </a:t>
            </a:r>
            <a:r>
              <a:rPr lang="en-US" dirty="0" err="1">
                <a:solidFill>
                  <a:prstClr val="black"/>
                </a:solidFill>
                <a:latin typeface="Arial" panose="020B0604020202020204"/>
              </a:rPr>
              <a:t>sau</a:t>
            </a:r>
            <a:r>
              <a:rPr lang="en-US" dirty="0">
                <a:solidFill>
                  <a:prstClr val="black"/>
                </a:solidFill>
                <a:latin typeface="Arial" panose="020B0604020202020204"/>
              </a:rPr>
              <a:t> email, </a:t>
            </a:r>
            <a:r>
              <a:rPr lang="en-US" dirty="0" err="1">
                <a:solidFill>
                  <a:prstClr val="black"/>
                </a:solidFill>
                <a:latin typeface="Arial" panose="020B0604020202020204"/>
              </a:rPr>
              <a:t>utilizând</a:t>
            </a:r>
            <a:r>
              <a:rPr lang="en-US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/>
              </a:rPr>
              <a:t>formularele</a:t>
            </a:r>
            <a:r>
              <a:rPr lang="en-US" dirty="0">
                <a:solidFill>
                  <a:prstClr val="black"/>
                </a:solidFill>
                <a:latin typeface="Arial" panose="020B0604020202020204"/>
              </a:rPr>
              <a:t> care pot fi </a:t>
            </a:r>
            <a:r>
              <a:rPr lang="en-US" dirty="0" err="1">
                <a:solidFill>
                  <a:prstClr val="black"/>
                </a:solidFill>
                <a:latin typeface="Arial" panose="020B0604020202020204"/>
              </a:rPr>
              <a:t>descărcate</a:t>
            </a:r>
            <a:r>
              <a:rPr lang="en-US" dirty="0">
                <a:solidFill>
                  <a:prstClr val="black"/>
                </a:solidFill>
                <a:latin typeface="Arial" panose="020B0604020202020204"/>
              </a:rPr>
              <a:t> pe </a:t>
            </a:r>
            <a:r>
              <a:rPr lang="en-US" dirty="0" err="1">
                <a:solidFill>
                  <a:prstClr val="black"/>
                </a:solidFill>
                <a:latin typeface="Arial" panose="020B0604020202020204"/>
              </a:rPr>
              <a:t>pagina</a:t>
            </a:r>
            <a:r>
              <a:rPr lang="en-US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/>
              </a:rPr>
              <a:t>Agenţiei</a:t>
            </a:r>
            <a:r>
              <a:rPr lang="en-US" dirty="0">
                <a:solidFill>
                  <a:prstClr val="black"/>
                </a:solidFill>
                <a:latin typeface="Arial" panose="020B060402020202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9927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A4BB3E6-8171-472F-BFAE-03529DA8E62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u 1">
            <a:extLst>
              <a:ext uri="{FF2B5EF4-FFF2-40B4-BE49-F238E27FC236}">
                <a16:creationId xmlns:a16="http://schemas.microsoft.com/office/drawing/2014/main" id="{DC5422FA-0A66-49EB-B77A-B5BBF17296B0}"/>
              </a:ext>
            </a:extLst>
          </p:cNvPr>
          <p:cNvSpPr txBox="1">
            <a:spLocks/>
          </p:cNvSpPr>
          <p:nvPr/>
        </p:nvSpPr>
        <p:spPr>
          <a:xfrm>
            <a:off x="264458" y="1714251"/>
            <a:ext cx="8691283" cy="5021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/>
              <a:t>Raportarea reacţiilor adverse în Spaţiul Economic European</a:t>
            </a:r>
            <a:endParaRPr lang="en-US" sz="2400" dirty="0"/>
          </a:p>
        </p:txBody>
      </p:sp>
      <p:pic>
        <p:nvPicPr>
          <p:cNvPr id="4" name="Substituent conținut 4">
            <a:extLst>
              <a:ext uri="{FF2B5EF4-FFF2-40B4-BE49-F238E27FC236}">
                <a16:creationId xmlns:a16="http://schemas.microsoft.com/office/drawing/2014/main" id="{A329FC4C-9A66-4FF5-92C9-E59822B4A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458" y="2150281"/>
            <a:ext cx="4513730" cy="3994192"/>
          </a:xfrm>
          <a:prstGeom prst="rect">
            <a:avLst/>
          </a:prstGeom>
        </p:spPr>
      </p:pic>
      <p:sp>
        <p:nvSpPr>
          <p:cNvPr id="5" name="Substituent conținut 11">
            <a:extLst>
              <a:ext uri="{FF2B5EF4-FFF2-40B4-BE49-F238E27FC236}">
                <a16:creationId xmlns:a16="http://schemas.microsoft.com/office/drawing/2014/main" id="{8DC9DD55-FFFF-4183-9AAD-5A6607E46FB4}"/>
              </a:ext>
            </a:extLst>
          </p:cNvPr>
          <p:cNvSpPr txBox="1">
            <a:spLocks/>
          </p:cNvSpPr>
          <p:nvPr/>
        </p:nvSpPr>
        <p:spPr bwMode="auto">
          <a:xfrm>
            <a:off x="4921811" y="1783603"/>
            <a:ext cx="3957732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o-RO" sz="16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Raportarea reacţiilor adverse în SEE prin intermediul </a:t>
            </a: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sistemului EudraVigilance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permite gestionarea datelor raportate şi analiza reacțiilor adverse la medicamente, informaţiile putând fi consultate oriunde în SEE. (https://www.ema.europa.eu/documents/other/eudravigilance-operational-plan-milestones-2018-2020_en.pdf). </a:t>
            </a:r>
            <a:endParaRPr kumimoji="0" lang="ro-RO" sz="16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Sistemul este operat de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Agenţia Europeană a Medicamentului (EMA) prin intermediul Comitetului de evaluare a riscurilor în farmacovigilenţă (PRAC)</a:t>
            </a:r>
            <a:r>
              <a:rPr kumimoji="0" lang="ro-RO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o-RO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PRAC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30B2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evaluează alertele înregistrate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în sistemul </a:t>
            </a:r>
            <a:r>
              <a:rPr kumimoji="0" lang="ro-RO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EudraVigilance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30B2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şi poate recomanda acţiuni de reglementare pentru situaţiile semnalate.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2174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F572096-CB06-43AF-BDF7-F64073911C2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0BAE6F-76BE-45AB-B614-20F51AFA6B58}"/>
              </a:ext>
            </a:extLst>
          </p:cNvPr>
          <p:cNvSpPr txBox="1">
            <a:spLocks/>
          </p:cNvSpPr>
          <p:nvPr/>
        </p:nvSpPr>
        <p:spPr>
          <a:xfrm>
            <a:off x="307181" y="1746531"/>
            <a:ext cx="11450638" cy="4699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altLang="en-US" sz="2500" b="1"/>
              <a:t>Anticoagulante – un grup extins/ heterogen  de medicamente</a:t>
            </a:r>
            <a:endParaRPr lang="ro-RO" altLang="en-US" sz="25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C1F6DE-9E5A-411A-8FBF-66BFF7FDF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318" y="3011046"/>
            <a:ext cx="7645536" cy="201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535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2B1DAFF-424C-43DF-A3A7-AEF5E2860B7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4F4E7F-FB58-4BD4-BCF5-DD6399458960}"/>
              </a:ext>
            </a:extLst>
          </p:cNvPr>
          <p:cNvSpPr txBox="1">
            <a:spLocks noChangeArrowheads="1"/>
          </p:cNvSpPr>
          <p:nvPr/>
        </p:nvSpPr>
        <p:spPr>
          <a:xfrm>
            <a:off x="-1250023" y="1765208"/>
            <a:ext cx="11450638" cy="4699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RO" altLang="en-US" sz="2400" b="1" spc="-111" dirty="0">
                <a:solidFill>
                  <a:srgbClr val="231F20"/>
                </a:solidFill>
                <a:cs typeface="Arial"/>
              </a:rPr>
              <a:t>MECANISM DE ACTIUNE SPECIFIC LA NIVELUL FACTORILOR DE COAGULARE</a:t>
            </a:r>
            <a:endParaRPr lang="ro-RO" alt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04B91D-27AD-46D3-93E9-21465FA71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626" y="2235108"/>
            <a:ext cx="7506748" cy="35056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94C5522-2007-4DD3-8CF9-B1468A461B91}"/>
              </a:ext>
            </a:extLst>
          </p:cNvPr>
          <p:cNvSpPr txBox="1"/>
          <p:nvPr/>
        </p:nvSpPr>
        <p:spPr>
          <a:xfrm>
            <a:off x="302553" y="5892661"/>
            <a:ext cx="8548840" cy="3180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pPr marL="5775" marR="2310">
              <a:lnSpc>
                <a:spcPts val="745"/>
              </a:lnSpc>
            </a:pPr>
            <a:r>
              <a:rPr lang="en-US" sz="900" spc="-7">
                <a:solidFill>
                  <a:srgbClr val="231F20"/>
                </a:solidFill>
                <a:latin typeface="+mj-lt"/>
                <a:cs typeface="Arial"/>
              </a:rPr>
              <a:t>aPCC, activated prothrombin complex concentrate; DOAC, direct oral anticoagulant; ICH, intracerebral hemorrhage; INR, international normalized ratio; 4F-PCC, four factor prothrombin complex concentrate</a:t>
            </a:r>
          </a:p>
          <a:p>
            <a:r>
              <a:rPr lang="ro-RO" b="1"/>
              <a:t>Referințe: 1. </a:t>
            </a:r>
            <a:r>
              <a:rPr lang="ro-RO" err="1"/>
              <a:t>Siegal</a:t>
            </a:r>
            <a:r>
              <a:rPr lang="ro-RO"/>
              <a:t> DM et al. N </a:t>
            </a:r>
            <a:r>
              <a:rPr lang="ro-RO" err="1"/>
              <a:t>Engl</a:t>
            </a:r>
            <a:r>
              <a:rPr lang="ro-RO"/>
              <a:t> J Med. 2015;373(25):2413-2424; </a:t>
            </a:r>
            <a:r>
              <a:rPr lang="ro-RO" b="1"/>
              <a:t>2.</a:t>
            </a:r>
            <a:r>
              <a:rPr lang="ro-RO"/>
              <a:t> </a:t>
            </a:r>
            <a:r>
              <a:rPr lang="ro-RO" err="1"/>
              <a:t>Bower</a:t>
            </a:r>
            <a:r>
              <a:rPr lang="ro-RO"/>
              <a:t> MM et al. </a:t>
            </a:r>
            <a:r>
              <a:rPr lang="ro-RO" err="1"/>
              <a:t>Stroke</a:t>
            </a:r>
            <a:r>
              <a:rPr lang="ro-RO"/>
              <a:t>. 2019;50(2):529-536.</a:t>
            </a:r>
          </a:p>
        </p:txBody>
      </p:sp>
    </p:spTree>
    <p:extLst>
      <p:ext uri="{BB962C8B-B14F-4D97-AF65-F5344CB8AC3E}">
        <p14:creationId xmlns:p14="http://schemas.microsoft.com/office/powerpoint/2010/main" val="4229633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52DF52-3031-41A9-8FA2-4C2E65AADCC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object 7">
            <a:extLst>
              <a:ext uri="{FF2B5EF4-FFF2-40B4-BE49-F238E27FC236}">
                <a16:creationId xmlns:a16="http://schemas.microsoft.com/office/drawing/2014/main" id="{19C163E1-42B5-4FD4-9333-70DB530A18BE}"/>
              </a:ext>
            </a:extLst>
          </p:cNvPr>
          <p:cNvSpPr txBox="1"/>
          <p:nvPr/>
        </p:nvSpPr>
        <p:spPr>
          <a:xfrm>
            <a:off x="2655752" y="1900781"/>
            <a:ext cx="3832495" cy="10391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5" algn="ctr"/>
            <a:r>
              <a:rPr lang="en-US" sz="2251" b="1" spc="-48" dirty="0" err="1">
                <a:solidFill>
                  <a:srgbClr val="231F20"/>
                </a:solidFill>
                <a:latin typeface="Arial"/>
                <a:cs typeface="Arial"/>
              </a:rPr>
              <a:t>Utilizarea</a:t>
            </a:r>
            <a:r>
              <a:rPr lang="en-US" sz="2251" b="1" spc="-4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251" b="1" spc="-48" dirty="0" err="1">
                <a:solidFill>
                  <a:srgbClr val="231F20"/>
                </a:solidFill>
                <a:latin typeface="Arial"/>
                <a:cs typeface="Arial"/>
              </a:rPr>
              <a:t>Anticoagulante</a:t>
            </a:r>
            <a:r>
              <a:rPr lang="en-US" sz="2251" b="1" spc="-4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251" b="1" spc="-48" dirty="0" err="1">
                <a:solidFill>
                  <a:srgbClr val="231F20"/>
                </a:solidFill>
                <a:latin typeface="Arial"/>
                <a:cs typeface="Arial"/>
              </a:rPr>
              <a:t>orale</a:t>
            </a:r>
            <a:r>
              <a:rPr lang="en-US" sz="2251" b="1" spc="-4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251" b="1" spc="-48" dirty="0" err="1">
                <a:solidFill>
                  <a:srgbClr val="231F20"/>
                </a:solidFill>
                <a:latin typeface="Arial"/>
                <a:cs typeface="Arial"/>
              </a:rPr>
              <a:t>directe</a:t>
            </a:r>
            <a:r>
              <a:rPr lang="en-US" sz="2251" b="1" spc="-4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o-RO" sz="2251" b="1" spc="-48" dirty="0">
                <a:solidFill>
                  <a:srgbClr val="231F20"/>
                </a:solidFill>
                <a:latin typeface="Arial"/>
                <a:cs typeface="Arial"/>
              </a:rPr>
              <a:t>(</a:t>
            </a:r>
            <a:r>
              <a:rPr lang="en-US" sz="2251" b="1" spc="-48" dirty="0">
                <a:solidFill>
                  <a:srgbClr val="231F20"/>
                </a:solidFill>
                <a:latin typeface="Arial"/>
                <a:cs typeface="Arial"/>
              </a:rPr>
              <a:t>DOAC</a:t>
            </a:r>
            <a:r>
              <a:rPr lang="ro-RO" sz="2251" b="1" spc="-48" dirty="0">
                <a:solidFill>
                  <a:srgbClr val="231F20"/>
                </a:solidFill>
                <a:latin typeface="Arial"/>
                <a:cs typeface="Arial"/>
              </a:rPr>
              <a:t>)</a:t>
            </a:r>
            <a:r>
              <a:rPr sz="2251" b="1" spc="-3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51" b="1" spc="-59" dirty="0" err="1">
                <a:solidFill>
                  <a:srgbClr val="231F20"/>
                </a:solidFill>
                <a:latin typeface="Arial"/>
                <a:cs typeface="Arial"/>
              </a:rPr>
              <a:t>în</a:t>
            </a:r>
            <a:r>
              <a:rPr sz="2251" b="1" spc="-5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51" b="1" spc="-77" dirty="0">
                <a:solidFill>
                  <a:srgbClr val="231F20"/>
                </a:solidFill>
                <a:latin typeface="Arial"/>
                <a:cs typeface="Arial"/>
              </a:rPr>
              <a:t>Europa</a:t>
            </a:r>
            <a:endParaRPr sz="2251" dirty="0">
              <a:latin typeface="Arial"/>
              <a:cs typeface="Arial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E63AD891-CEE2-4099-8787-285DCC2913E5}"/>
              </a:ext>
            </a:extLst>
          </p:cNvPr>
          <p:cNvSpPr txBox="1"/>
          <p:nvPr/>
        </p:nvSpPr>
        <p:spPr>
          <a:xfrm>
            <a:off x="979472" y="2747636"/>
            <a:ext cx="7702218" cy="29822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86" marR="2310">
              <a:lnSpc>
                <a:spcPct val="200000"/>
              </a:lnSpc>
            </a:pPr>
            <a:r>
              <a:rPr sz="2000" spc="-39" dirty="0" err="1">
                <a:latin typeface="Arial"/>
                <a:cs typeface="Arial"/>
              </a:rPr>
              <a:t>În</a:t>
            </a:r>
            <a:r>
              <a:rPr sz="2000" spc="-39" dirty="0">
                <a:latin typeface="Arial"/>
                <a:cs typeface="Arial"/>
              </a:rPr>
              <a:t> </a:t>
            </a:r>
            <a:r>
              <a:rPr sz="2000" spc="-18" dirty="0" err="1">
                <a:latin typeface="Arial"/>
                <a:cs typeface="Arial"/>
              </a:rPr>
              <a:t>Ghidul</a:t>
            </a:r>
            <a:r>
              <a:rPr sz="2000" spc="-18" dirty="0">
                <a:latin typeface="Arial"/>
                <a:cs typeface="Arial"/>
              </a:rPr>
              <a:t> </a:t>
            </a:r>
            <a:r>
              <a:rPr sz="2000" spc="-14" dirty="0" err="1">
                <a:latin typeface="Arial"/>
                <a:cs typeface="Arial"/>
              </a:rPr>
              <a:t>Societăţii</a:t>
            </a:r>
            <a:r>
              <a:rPr sz="2000" spc="-14" dirty="0">
                <a:latin typeface="Arial"/>
                <a:cs typeface="Arial"/>
              </a:rPr>
              <a:t> </a:t>
            </a:r>
            <a:r>
              <a:rPr sz="2000" spc="-18" dirty="0" err="1">
                <a:latin typeface="Arial"/>
                <a:cs typeface="Arial"/>
              </a:rPr>
              <a:t>Europene</a:t>
            </a:r>
            <a:r>
              <a:rPr sz="2000" spc="-18" dirty="0">
                <a:latin typeface="Arial"/>
                <a:cs typeface="Arial"/>
              </a:rPr>
              <a:t> </a:t>
            </a:r>
            <a:r>
              <a:rPr sz="2000" spc="18" dirty="0">
                <a:latin typeface="Arial"/>
                <a:cs typeface="Arial"/>
              </a:rPr>
              <a:t>de </a:t>
            </a:r>
            <a:r>
              <a:rPr sz="2000" spc="-5" dirty="0" err="1">
                <a:latin typeface="Arial"/>
                <a:cs typeface="Arial"/>
              </a:rPr>
              <a:t>Cardiologie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a </a:t>
            </a:r>
            <a:r>
              <a:rPr sz="2000" spc="-2" dirty="0" err="1">
                <a:latin typeface="Arial"/>
                <a:cs typeface="Arial"/>
              </a:rPr>
              <a:t>fost</a:t>
            </a:r>
            <a:r>
              <a:rPr sz="2000" spc="-2" dirty="0">
                <a:latin typeface="Arial"/>
                <a:cs typeface="Arial"/>
              </a:rPr>
              <a:t> </a:t>
            </a:r>
            <a:r>
              <a:rPr sz="2000" spc="-18" dirty="0" err="1">
                <a:latin typeface="Arial"/>
                <a:cs typeface="Arial"/>
              </a:rPr>
              <a:t>exprimată</a:t>
            </a:r>
            <a:r>
              <a:rPr sz="2000" spc="-18" dirty="0">
                <a:latin typeface="Arial"/>
                <a:cs typeface="Arial"/>
              </a:rPr>
              <a:t> </a:t>
            </a:r>
            <a:r>
              <a:rPr lang="ro-RO" sz="2000" spc="-18" dirty="0">
                <a:latin typeface="Arial"/>
                <a:cs typeface="Arial"/>
              </a:rPr>
              <a:t> </a:t>
            </a:r>
            <a:r>
              <a:rPr sz="2000" spc="-18" dirty="0" err="1">
                <a:latin typeface="Arial"/>
                <a:cs typeface="Arial"/>
              </a:rPr>
              <a:t>preferinţa</a:t>
            </a:r>
            <a:r>
              <a:rPr sz="2000" spc="-18" dirty="0">
                <a:latin typeface="Arial"/>
                <a:cs typeface="Arial"/>
              </a:rPr>
              <a:t> </a:t>
            </a:r>
            <a:r>
              <a:rPr sz="2000" spc="-18" dirty="0" err="1">
                <a:latin typeface="Arial"/>
                <a:cs typeface="Arial"/>
              </a:rPr>
              <a:t>pentru</a:t>
            </a:r>
            <a:r>
              <a:rPr sz="2000" spc="-18" dirty="0">
                <a:latin typeface="Arial"/>
                <a:cs typeface="Arial"/>
              </a:rPr>
              <a:t> DOAC </a:t>
            </a:r>
            <a:r>
              <a:rPr sz="2000" spc="-18" dirty="0" err="1">
                <a:latin typeface="Arial"/>
                <a:cs typeface="Arial"/>
              </a:rPr>
              <a:t>faţă</a:t>
            </a:r>
            <a:r>
              <a:rPr sz="2000" spc="-18" dirty="0">
                <a:latin typeface="Arial"/>
                <a:cs typeface="Arial"/>
              </a:rPr>
              <a:t> de VKA </a:t>
            </a:r>
            <a:r>
              <a:rPr sz="2000" spc="-41" dirty="0">
                <a:latin typeface="Arial"/>
                <a:cs typeface="Arial"/>
              </a:rPr>
              <a:t>(</a:t>
            </a:r>
            <a:r>
              <a:rPr sz="2000" spc="-41" dirty="0" err="1">
                <a:latin typeface="Arial"/>
                <a:cs typeface="Arial"/>
              </a:rPr>
              <a:t>warfarină</a:t>
            </a:r>
            <a:r>
              <a:rPr sz="2000" spc="-41" dirty="0">
                <a:latin typeface="Arial"/>
                <a:cs typeface="Arial"/>
              </a:rPr>
              <a:t>) </a:t>
            </a:r>
            <a:r>
              <a:rPr sz="2000" b="1" spc="2" dirty="0" err="1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pentru</a:t>
            </a:r>
            <a:r>
              <a:rPr sz="2000" b="1" spc="2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-7" dirty="0" err="1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prevenirea</a:t>
            </a:r>
            <a:r>
              <a:rPr sz="2000" b="1" spc="-7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ro-RO" sz="2000" b="1" spc="-7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AVC </a:t>
            </a:r>
            <a:r>
              <a:rPr sz="2000" b="1" spc="-23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la </a:t>
            </a:r>
            <a:r>
              <a:rPr sz="2000" b="1" spc="-5" dirty="0" err="1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pacienţii</a:t>
            </a:r>
            <a:r>
              <a:rPr sz="2000" b="1" spc="-5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-9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cu </a:t>
            </a:r>
            <a:r>
              <a:rPr sz="2000" b="1" spc="-2" dirty="0" err="1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fibrilaţie</a:t>
            </a:r>
            <a:r>
              <a:rPr sz="2000" b="1" spc="-2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-30" dirty="0" err="1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atrială</a:t>
            </a:r>
            <a:r>
              <a:rPr lang="ro-RO" sz="2000" b="1" spc="-3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 si tratamentul/</a:t>
            </a:r>
            <a:r>
              <a:rPr lang="ro-RO" sz="2000" b="1" spc="-30" dirty="0" err="1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preventia</a:t>
            </a:r>
            <a:r>
              <a:rPr lang="ro-RO" sz="2000" b="1" spc="-3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 TEPV</a:t>
            </a:r>
            <a:r>
              <a:rPr lang="en-GB" sz="2000" b="1" spc="-30" dirty="0">
                <a:latin typeface="Arial"/>
                <a:cs typeface="Arial"/>
              </a:rPr>
              <a:t>. </a:t>
            </a:r>
            <a:endParaRPr lang="ro-RO" sz="2000" b="1" spc="-30" dirty="0">
              <a:latin typeface="Arial"/>
              <a:cs typeface="Arial"/>
            </a:endParaRPr>
          </a:p>
          <a:p>
            <a:pPr marL="5486" marR="2310">
              <a:lnSpc>
                <a:spcPct val="200000"/>
              </a:lnSpc>
            </a:pPr>
            <a:r>
              <a:rPr sz="2000" spc="-30" dirty="0" err="1">
                <a:latin typeface="Arial"/>
                <a:cs typeface="Arial"/>
              </a:rPr>
              <a:t>Recomandarea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52" dirty="0">
                <a:latin typeface="Arial"/>
                <a:cs typeface="Arial"/>
              </a:rPr>
              <a:t>(</a:t>
            </a:r>
            <a:r>
              <a:rPr sz="2000" spc="-52" dirty="0" err="1">
                <a:latin typeface="Arial"/>
                <a:cs typeface="Arial"/>
              </a:rPr>
              <a:t>clasa</a:t>
            </a:r>
            <a:r>
              <a:rPr sz="2000" spc="-52" dirty="0">
                <a:latin typeface="Arial"/>
                <a:cs typeface="Arial"/>
              </a:rPr>
              <a:t> </a:t>
            </a:r>
            <a:r>
              <a:rPr sz="2000" spc="-73" dirty="0">
                <a:latin typeface="Arial"/>
                <a:cs typeface="Arial"/>
              </a:rPr>
              <a:t>I, </a:t>
            </a:r>
            <a:r>
              <a:rPr sz="2000" spc="-5" dirty="0" err="1">
                <a:latin typeface="Arial"/>
                <a:cs typeface="Arial"/>
              </a:rPr>
              <a:t>nivel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18" dirty="0">
                <a:latin typeface="Arial"/>
                <a:cs typeface="Arial"/>
              </a:rPr>
              <a:t>de </a:t>
            </a:r>
            <a:r>
              <a:rPr sz="2000" spc="-2" dirty="0" err="1">
                <a:latin typeface="Arial"/>
                <a:cs typeface="Arial"/>
              </a:rPr>
              <a:t>dovezi</a:t>
            </a:r>
            <a:r>
              <a:rPr sz="2000" spc="-2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A) </a:t>
            </a:r>
            <a:r>
              <a:rPr sz="2000" spc="-25" dirty="0">
                <a:latin typeface="Arial"/>
                <a:cs typeface="Arial"/>
              </a:rPr>
              <a:t>se </a:t>
            </a:r>
            <a:r>
              <a:rPr sz="2000" spc="-32" dirty="0" err="1">
                <a:latin typeface="Arial"/>
                <a:cs typeface="Arial"/>
              </a:rPr>
              <a:t>bazează</a:t>
            </a:r>
            <a:r>
              <a:rPr sz="2000" spc="-32" dirty="0">
                <a:latin typeface="Arial"/>
                <a:cs typeface="Arial"/>
              </a:rPr>
              <a:t> </a:t>
            </a:r>
            <a:r>
              <a:rPr sz="2000" spc="16" dirty="0">
                <a:latin typeface="Arial"/>
                <a:cs typeface="Arial"/>
              </a:rPr>
              <a:t>pe </a:t>
            </a:r>
            <a:r>
              <a:rPr sz="2000" dirty="0" err="1">
                <a:latin typeface="Arial"/>
                <a:cs typeface="Arial"/>
              </a:rPr>
              <a:t>beneficiul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7" dirty="0">
                <a:latin typeface="Arial"/>
                <a:cs typeface="Arial"/>
              </a:rPr>
              <a:t>clinic </a:t>
            </a:r>
            <a:r>
              <a:rPr sz="2000" spc="-5" dirty="0">
                <a:latin typeface="Arial"/>
                <a:cs typeface="Arial"/>
              </a:rPr>
              <a:t>general </a:t>
            </a:r>
            <a:r>
              <a:rPr sz="2000" spc="-23" dirty="0">
                <a:latin typeface="Arial"/>
                <a:cs typeface="Arial"/>
              </a:rPr>
              <a:t>al</a:t>
            </a:r>
            <a:r>
              <a:rPr sz="2000" spc="-136" dirty="0">
                <a:latin typeface="Arial"/>
                <a:cs typeface="Arial"/>
              </a:rPr>
              <a:t> </a:t>
            </a:r>
            <a:r>
              <a:rPr lang="en-US" sz="2000" spc="-32" dirty="0">
                <a:latin typeface="Arial"/>
                <a:cs typeface="Arial"/>
              </a:rPr>
              <a:t>D</a:t>
            </a:r>
            <a:r>
              <a:rPr sz="2000" spc="-32" dirty="0">
                <a:latin typeface="Arial"/>
                <a:cs typeface="Arial"/>
              </a:rPr>
              <a:t>OAC</a:t>
            </a:r>
            <a:r>
              <a:rPr sz="2000" spc="-47" baseline="32520" dirty="0">
                <a:latin typeface="Arial"/>
                <a:cs typeface="Arial"/>
              </a:rPr>
              <a:t>3</a:t>
            </a:r>
            <a:endParaRPr sz="2000" baseline="32520" dirty="0">
              <a:latin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2F54CC-A2B3-4F17-B5E6-E8CEBC44F985}"/>
              </a:ext>
            </a:extLst>
          </p:cNvPr>
          <p:cNvSpPr txBox="1"/>
          <p:nvPr/>
        </p:nvSpPr>
        <p:spPr>
          <a:xfrm>
            <a:off x="306449" y="5800701"/>
            <a:ext cx="10379468" cy="420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Tx/>
              <a:buNone/>
              <a:tabLst>
                <a:tab pos="215265" algn="l"/>
              </a:tabLst>
              <a:defRPr/>
            </a:pPr>
            <a:r>
              <a:rPr kumimoji="0" lang="it-IT" sz="900" b="1" i="0" u="none" strike="noStrike" kern="1200" cap="none" spc="-6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+mn-ea"/>
                <a:cs typeface="Arial"/>
              </a:rPr>
              <a:t>Referin</a:t>
            </a:r>
            <a:r>
              <a:rPr kumimoji="0" lang="ro-RO" sz="900" b="1" i="0" u="none" strike="noStrike" kern="1200" cap="none" spc="-6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+mn-ea"/>
                <a:cs typeface="Arial"/>
              </a:rPr>
              <a:t>țe</a:t>
            </a:r>
            <a:r>
              <a:rPr kumimoji="0" lang="ro-RO" sz="900" b="0" i="0" u="none" strike="noStrike" kern="1200" cap="none" spc="-6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+mn-ea"/>
                <a:cs typeface="Arial"/>
              </a:rPr>
              <a:t>: </a:t>
            </a:r>
            <a:r>
              <a:rPr kumimoji="0" lang="en-US" sz="900" b="0" i="0" u="none" strike="noStrike" kern="1200" cap="none" spc="-6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+mn-ea"/>
                <a:cs typeface="Arial"/>
              </a:rPr>
              <a:t>3.</a:t>
            </a:r>
            <a:r>
              <a:rPr kumimoji="0" lang="en-US" sz="900" b="0" i="0" u="none" strike="noStrike" kern="1200" cap="none" spc="-2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+mn-ea"/>
                <a:cs typeface="Arial"/>
              </a:rPr>
              <a:t>Kirchhof </a:t>
            </a:r>
            <a:r>
              <a:rPr kumimoji="0" lang="en-US" sz="900" b="0" i="0" u="none" strike="noStrike" kern="1200" cap="none" spc="-114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+mn-ea"/>
                <a:cs typeface="Arial"/>
              </a:rPr>
              <a:t>P </a:t>
            </a:r>
            <a:r>
              <a:rPr kumimoji="0" lang="en-US" sz="900" b="0" i="0" u="none" strike="noStrike" kern="1200" cap="none" spc="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+mn-ea"/>
                <a:cs typeface="Arial"/>
              </a:rPr>
              <a:t>et </a:t>
            </a:r>
            <a:r>
              <a:rPr kumimoji="0" lang="en-US" sz="900" b="0" i="0" u="none" strike="noStrike" kern="1200" cap="none" spc="-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+mn-ea"/>
                <a:cs typeface="Arial"/>
              </a:rPr>
              <a:t>al. </a:t>
            </a:r>
            <a:r>
              <a:rPr kumimoji="0" lang="en-US" sz="900" b="0" i="0" u="none" strike="noStrike" kern="1200" cap="none" spc="-6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+mn-ea"/>
                <a:cs typeface="Arial"/>
              </a:rPr>
              <a:t>Eur </a:t>
            </a:r>
            <a:r>
              <a:rPr kumimoji="0" lang="en-US" sz="900" b="0" i="0" u="none" strike="noStrike" kern="120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+mn-ea"/>
                <a:cs typeface="Arial"/>
              </a:rPr>
              <a:t>Heart </a:t>
            </a:r>
            <a:r>
              <a:rPr kumimoji="0" lang="en-US" sz="900" b="0" i="0" u="none" strike="noStrike" kern="1200" cap="none" spc="-6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+mn-ea"/>
                <a:cs typeface="Arial"/>
              </a:rPr>
              <a:t>J.</a:t>
            </a:r>
            <a:r>
              <a:rPr kumimoji="0" lang="en-US" sz="900" b="0" i="0" u="none" strike="noStrike" kern="1200" cap="none" spc="-13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+mn-ea"/>
                <a:cs typeface="Arial"/>
              </a:rPr>
              <a:t> </a:t>
            </a:r>
            <a:r>
              <a:rPr kumimoji="0" lang="en-US" sz="900" b="0" i="0" u="none" strike="noStrike" kern="1200" cap="none" spc="-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+mn-ea"/>
                <a:cs typeface="Arial"/>
              </a:rPr>
              <a:t>2016;37:2893–962; 4.</a:t>
            </a:r>
            <a:r>
              <a:rPr kumimoji="0" lang="en-US" sz="900" b="0" i="0" u="none" strike="noStrike" kern="1200" cap="none" spc="-3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+mn-ea"/>
                <a:cs typeface="Arial"/>
              </a:rPr>
              <a:t>Siegal </a:t>
            </a:r>
            <a:r>
              <a:rPr kumimoji="0" lang="en-US" sz="900" b="0" i="0" u="none" strike="noStrike" kern="1200" cap="none" spc="-3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+mn-ea"/>
                <a:cs typeface="Arial"/>
              </a:rPr>
              <a:t>DM </a:t>
            </a:r>
            <a:r>
              <a:rPr kumimoji="0" lang="en-US" sz="900" b="0" i="0" u="none" strike="noStrike" kern="1200" cap="none" spc="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+mn-ea"/>
                <a:cs typeface="Arial"/>
              </a:rPr>
              <a:t>et</a:t>
            </a:r>
            <a:r>
              <a:rPr kumimoji="0" lang="en-US" sz="900" b="0" i="0" u="none" strike="noStrike" kern="1200" cap="none" spc="-30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+mn-ea"/>
                <a:cs typeface="Arial"/>
              </a:rPr>
              <a:t> </a:t>
            </a:r>
            <a:r>
              <a:rPr kumimoji="0" lang="en-US" sz="900" b="0" i="0" u="none" strike="noStrike" kern="1200" cap="none" spc="-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+mn-ea"/>
                <a:cs typeface="Arial"/>
              </a:rPr>
              <a:t>al. </a:t>
            </a:r>
            <a:r>
              <a:rPr kumimoji="0" lang="en-US" sz="900" b="0" i="0" u="none" strike="noStrike" kern="120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+mn-ea"/>
                <a:cs typeface="Arial"/>
              </a:rPr>
              <a:t>N </a:t>
            </a:r>
            <a:r>
              <a:rPr kumimoji="0" lang="en-US" sz="900" b="0" i="0" u="none" strike="noStrike" kern="1200" cap="none" spc="-4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+mn-ea"/>
                <a:cs typeface="Arial"/>
              </a:rPr>
              <a:t>Engl</a:t>
            </a:r>
            <a:r>
              <a:rPr kumimoji="0" lang="en-US" sz="900" b="0" i="0" u="none" strike="noStrike" kern="1200" cap="none" spc="-4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+mn-ea"/>
                <a:cs typeface="Arial"/>
              </a:rPr>
              <a:t> </a:t>
            </a:r>
            <a:r>
              <a:rPr kumimoji="0" lang="en-US" sz="900" b="0" i="0" u="none" strike="noStrike" kern="1200" cap="none" spc="-3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+mn-ea"/>
                <a:cs typeface="Arial"/>
              </a:rPr>
              <a:t>J </a:t>
            </a:r>
            <a:r>
              <a:rPr kumimoji="0" lang="en-US" sz="900" b="0" i="0" u="none" strike="noStrike" kern="1200" cap="none" spc="-2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+mn-ea"/>
                <a:cs typeface="Arial"/>
              </a:rPr>
              <a:t>Med. </a:t>
            </a:r>
            <a:r>
              <a:rPr kumimoji="0" lang="en-US" sz="900" b="0" i="0" u="none" strike="noStrike" kern="1200" cap="none" spc="-5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+mn-ea"/>
                <a:cs typeface="Arial"/>
              </a:rPr>
              <a:t>2015;373:2413-24; 5.</a:t>
            </a:r>
            <a:r>
              <a:rPr kumimoji="0" lang="en-US" sz="900" b="0" i="0" u="none" strike="noStrike" kern="120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+mn-ea"/>
                <a:cs typeface="Arial"/>
              </a:rPr>
              <a:t>Connolly </a:t>
            </a:r>
            <a:r>
              <a:rPr kumimoji="0" lang="en-US" sz="900" b="0" i="0" u="none" strike="noStrike" kern="1200" cap="none" spc="-8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+mn-ea"/>
                <a:cs typeface="Arial"/>
              </a:rPr>
              <a:t>SJ </a:t>
            </a:r>
            <a:r>
              <a:rPr kumimoji="0" lang="en-US" sz="900" b="0" i="0" u="none" strike="noStrike" kern="1200" cap="none" spc="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+mn-ea"/>
                <a:cs typeface="Arial"/>
              </a:rPr>
              <a:t>et </a:t>
            </a:r>
            <a:r>
              <a:rPr kumimoji="0" lang="en-US" sz="900" b="0" i="0" u="none" strike="noStrike" kern="1200" cap="none" spc="-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+mn-ea"/>
                <a:cs typeface="Arial"/>
              </a:rPr>
              <a:t>al. 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+mn-ea"/>
                <a:cs typeface="Arial"/>
              </a:rPr>
              <a:t>New </a:t>
            </a:r>
            <a:r>
              <a:rPr kumimoji="0" lang="en-US" sz="900" b="0" i="0" u="none" strike="noStrike" kern="1200" cap="none" spc="-4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+mn-ea"/>
                <a:cs typeface="Arial"/>
              </a:rPr>
              <a:t>Engl</a:t>
            </a:r>
            <a:r>
              <a:rPr kumimoji="0" lang="en-US" sz="900" b="0" i="0" u="none" strike="noStrike" kern="1200" cap="none" spc="-4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+mn-ea"/>
                <a:cs typeface="Arial"/>
              </a:rPr>
              <a:t> </a:t>
            </a:r>
            <a:r>
              <a:rPr kumimoji="0" lang="en-US" sz="900" b="0" i="0" u="none" strike="noStrike" kern="1200" cap="none" spc="-3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+mn-ea"/>
                <a:cs typeface="Arial"/>
              </a:rPr>
              <a:t>J </a:t>
            </a:r>
            <a:r>
              <a:rPr kumimoji="0" lang="en-US" sz="900" b="0" i="0" u="none" strike="noStrike" kern="1200" cap="none" spc="-2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+mn-ea"/>
                <a:cs typeface="Arial"/>
              </a:rPr>
              <a:t>Med. </a:t>
            </a:r>
            <a:r>
              <a:rPr kumimoji="0" lang="en-US" sz="900" b="0" i="0" u="none" strike="noStrike" kern="1200" cap="none" spc="-4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+mn-ea"/>
                <a:cs typeface="Arial"/>
              </a:rPr>
              <a:t>2019 </a:t>
            </a:r>
            <a:r>
              <a:rPr kumimoji="0" lang="en-US" sz="900" b="0" i="0" u="none" strike="noStrike" kern="1200" cap="none" spc="-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+mn-ea"/>
                <a:cs typeface="Arial"/>
              </a:rPr>
              <a:t>(incl. </a:t>
            </a:r>
            <a:r>
              <a:rPr kumimoji="0" lang="en-US" sz="900" b="0" i="0" u="none" strike="noStrike" kern="1200" cap="none" spc="-25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+mn-ea"/>
                <a:cs typeface="Arial"/>
              </a:rPr>
              <a:t>Anexa</a:t>
            </a:r>
            <a:r>
              <a:rPr kumimoji="0" lang="en-US" sz="900" b="0" i="0" u="none" strike="noStrike" kern="1200" cap="none" spc="-27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+mn-ea"/>
                <a:cs typeface="Arial"/>
              </a:rPr>
              <a:t> </a:t>
            </a:r>
            <a:r>
              <a:rPr kumimoji="0" lang="en-US" sz="900" b="0" i="0" u="none" strike="noStrike" kern="1200" cap="none" spc="-4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+mn-ea"/>
                <a:cs typeface="Arial"/>
              </a:rPr>
              <a:t>suplimentară</a:t>
            </a:r>
            <a:r>
              <a:rPr kumimoji="0" lang="en-US" sz="900" b="0" i="0" u="none" strike="noStrike" kern="1200" cap="none" spc="-4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+mn-ea"/>
                <a:cs typeface="Arial"/>
              </a:rPr>
              <a:t>).</a:t>
            </a:r>
          </a:p>
          <a:p>
            <a:pPr marL="12699">
              <a:spcBef>
                <a:spcPts val="375"/>
              </a:spcBef>
              <a:tabLst>
                <a:tab pos="215265" algn="l"/>
              </a:tabLst>
              <a:defRPr/>
            </a:pPr>
            <a:r>
              <a:rPr lang="en-US" sz="900" spc="59" dirty="0">
                <a:solidFill>
                  <a:srgbClr val="231F20"/>
                </a:solidFill>
                <a:cs typeface="Calibri"/>
              </a:rPr>
              <a:t>DOAC, </a:t>
            </a:r>
            <a:r>
              <a:rPr lang="en-US" sz="900" spc="20" dirty="0">
                <a:solidFill>
                  <a:srgbClr val="231F20"/>
                </a:solidFill>
                <a:cs typeface="Calibri"/>
              </a:rPr>
              <a:t>anticoagulant </a:t>
            </a:r>
            <a:r>
              <a:rPr lang="en-US" sz="900" spc="16" dirty="0">
                <a:solidFill>
                  <a:srgbClr val="231F20"/>
                </a:solidFill>
                <a:cs typeface="Calibri"/>
              </a:rPr>
              <a:t>direct </a:t>
            </a:r>
            <a:r>
              <a:rPr lang="en-US" sz="900" spc="7" dirty="0">
                <a:solidFill>
                  <a:srgbClr val="231F20"/>
                </a:solidFill>
                <a:cs typeface="Calibri"/>
              </a:rPr>
              <a:t>oral; </a:t>
            </a:r>
            <a:r>
              <a:rPr lang="en-US" sz="900" spc="48" dirty="0" err="1">
                <a:solidFill>
                  <a:srgbClr val="231F20"/>
                </a:solidFill>
                <a:cs typeface="Calibri"/>
              </a:rPr>
              <a:t>FXa</a:t>
            </a:r>
            <a:r>
              <a:rPr lang="en-US" sz="900" spc="48" dirty="0">
                <a:solidFill>
                  <a:srgbClr val="231F20"/>
                </a:solidFill>
                <a:cs typeface="Calibri"/>
              </a:rPr>
              <a:t>, </a:t>
            </a:r>
            <a:r>
              <a:rPr lang="en-US" sz="900" spc="11" dirty="0">
                <a:solidFill>
                  <a:srgbClr val="231F20"/>
                </a:solidFill>
                <a:cs typeface="Calibri"/>
              </a:rPr>
              <a:t>factor </a:t>
            </a:r>
            <a:r>
              <a:rPr lang="en-US" sz="900" spc="36" dirty="0" err="1">
                <a:solidFill>
                  <a:srgbClr val="231F20"/>
                </a:solidFill>
                <a:cs typeface="Calibri"/>
              </a:rPr>
              <a:t>Xa</a:t>
            </a:r>
            <a:r>
              <a:rPr lang="en-US" sz="900" spc="36" dirty="0">
                <a:solidFill>
                  <a:srgbClr val="231F20"/>
                </a:solidFill>
                <a:cs typeface="Calibri"/>
              </a:rPr>
              <a:t>; </a:t>
            </a:r>
            <a:r>
              <a:rPr lang="en-US" sz="900" spc="43" dirty="0">
                <a:solidFill>
                  <a:srgbClr val="231F20"/>
                </a:solidFill>
                <a:cs typeface="Calibri"/>
              </a:rPr>
              <a:t>VKA, </a:t>
            </a:r>
            <a:r>
              <a:rPr lang="en-US" sz="900" spc="23" dirty="0">
                <a:solidFill>
                  <a:srgbClr val="231F20"/>
                </a:solidFill>
                <a:cs typeface="Calibri"/>
              </a:rPr>
              <a:t>antagonist </a:t>
            </a:r>
            <a:r>
              <a:rPr lang="en-US" sz="900" spc="16" dirty="0">
                <a:solidFill>
                  <a:srgbClr val="231F20"/>
                </a:solidFill>
                <a:cs typeface="Calibri"/>
              </a:rPr>
              <a:t>al </a:t>
            </a:r>
            <a:r>
              <a:rPr lang="en-US" sz="900" spc="11" dirty="0" err="1">
                <a:solidFill>
                  <a:srgbClr val="231F20"/>
                </a:solidFill>
                <a:cs typeface="Calibri"/>
              </a:rPr>
              <a:t>vitaminei</a:t>
            </a:r>
            <a:r>
              <a:rPr lang="en-US" sz="900" spc="9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900" spc="23" dirty="0">
                <a:solidFill>
                  <a:srgbClr val="231F20"/>
                </a:solidFill>
                <a:cs typeface="Calibri"/>
              </a:rPr>
              <a:t>K, AVC – accident </a:t>
            </a:r>
            <a:r>
              <a:rPr lang="en-US" sz="900" spc="23" dirty="0" err="1">
                <a:solidFill>
                  <a:srgbClr val="231F20"/>
                </a:solidFill>
                <a:cs typeface="Calibri"/>
              </a:rPr>
              <a:t>vasvular</a:t>
            </a:r>
            <a:r>
              <a:rPr lang="en-US" sz="900" spc="23" dirty="0">
                <a:solidFill>
                  <a:srgbClr val="231F20"/>
                </a:solidFill>
                <a:cs typeface="Calibri"/>
              </a:rPr>
              <a:t> cerebral, TEPV – </a:t>
            </a:r>
            <a:r>
              <a:rPr lang="en-US" sz="900" spc="23" dirty="0" err="1">
                <a:solidFill>
                  <a:srgbClr val="231F20"/>
                </a:solidFill>
                <a:cs typeface="Calibri"/>
              </a:rPr>
              <a:t>trombembolism</a:t>
            </a:r>
            <a:r>
              <a:rPr lang="en-US" sz="900" spc="23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900" spc="23" dirty="0" err="1">
                <a:solidFill>
                  <a:srgbClr val="231F20"/>
                </a:solidFill>
                <a:cs typeface="Calibri"/>
              </a:rPr>
              <a:t>pulmonar</a:t>
            </a:r>
            <a:r>
              <a:rPr lang="en-US" sz="900" spc="23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900" spc="23" dirty="0" err="1">
                <a:solidFill>
                  <a:srgbClr val="231F20"/>
                </a:solidFill>
                <a:cs typeface="Calibri"/>
              </a:rPr>
              <a:t>venos</a:t>
            </a:r>
            <a:r>
              <a:rPr lang="en-US" sz="900" spc="23" dirty="0">
                <a:solidFill>
                  <a:srgbClr val="231F20"/>
                </a:solidFill>
                <a:cs typeface="Calibri"/>
              </a:rPr>
              <a:t>.</a:t>
            </a:r>
            <a:endParaRPr lang="en-US" sz="9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4864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AA0A81-FE4B-4B31-BB2A-8469266F69F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001B3B-9CD5-402D-ADF1-92341E7CC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88" y="2386455"/>
            <a:ext cx="8444753" cy="347725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706094E-3884-4280-8910-AC82C61547B5}"/>
              </a:ext>
            </a:extLst>
          </p:cNvPr>
          <p:cNvSpPr txBox="1">
            <a:spLocks noChangeArrowheads="1"/>
          </p:cNvSpPr>
          <p:nvPr/>
        </p:nvSpPr>
        <p:spPr>
          <a:xfrm>
            <a:off x="-902167" y="1842616"/>
            <a:ext cx="11450638" cy="4699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o-RO" altLang="en-US" sz="2500" b="1">
                <a:latin typeface="+mn-lt"/>
              </a:rPr>
              <a:t>Populația de pacienți tratați cu </a:t>
            </a:r>
            <a:r>
              <a:rPr lang="en-US" altLang="en-US" sz="2500" b="1">
                <a:latin typeface="+mn-lt"/>
              </a:rPr>
              <a:t>DO</a:t>
            </a:r>
            <a:r>
              <a:rPr lang="ro-RO" altLang="en-US" sz="2500" b="1">
                <a:latin typeface="+mn-lt"/>
              </a:rPr>
              <a:t>AC:</a:t>
            </a:r>
            <a:r>
              <a:rPr lang="en-US" altLang="en-US" sz="2500" b="1">
                <a:latin typeface="+mn-lt"/>
              </a:rPr>
              <a:t> </a:t>
            </a:r>
            <a:r>
              <a:rPr lang="ro-RO" altLang="en-US" sz="2500" b="1">
                <a:solidFill>
                  <a:srgbClr val="C00000"/>
                </a:solidFill>
                <a:latin typeface="+mn-lt"/>
              </a:rPr>
              <a:t>Fibrilația atrială</a:t>
            </a:r>
            <a:endParaRPr lang="ro-RO" altLang="en-US" sz="25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53E48987-83FB-42A4-BD4B-3636D6186DD2}"/>
              </a:ext>
            </a:extLst>
          </p:cNvPr>
          <p:cNvSpPr txBox="1">
            <a:spLocks/>
          </p:cNvSpPr>
          <p:nvPr/>
        </p:nvSpPr>
        <p:spPr>
          <a:xfrm>
            <a:off x="292644" y="5925857"/>
            <a:ext cx="851069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lang="ro-RO" sz="900" b="1">
                <a:solidFill>
                  <a:prstClr val="black"/>
                </a:solidFill>
                <a:cs typeface="Arial" panose="020B0604020202020204" pitchFamily="34" charset="0"/>
              </a:rPr>
              <a:t>Referințe: </a:t>
            </a:r>
            <a:r>
              <a:rPr lang="ro-RO" sz="900">
                <a:solidFill>
                  <a:prstClr val="black"/>
                </a:solidFill>
                <a:cs typeface="Arial" panose="020B0604020202020204" pitchFamily="34" charset="0"/>
              </a:rPr>
              <a:t>1. Rahman F, et al. </a:t>
            </a:r>
            <a:r>
              <a:rPr lang="ro-RO" sz="900" i="1">
                <a:solidFill>
                  <a:prstClr val="black"/>
                </a:solidFill>
                <a:cs typeface="Arial" panose="020B0604020202020204" pitchFamily="34" charset="0"/>
              </a:rPr>
              <a:t>Nat Rev Cardiol </a:t>
            </a:r>
            <a:r>
              <a:rPr lang="ro-RO" sz="900">
                <a:solidFill>
                  <a:prstClr val="black"/>
                </a:solidFill>
                <a:cs typeface="Arial" panose="020B0604020202020204" pitchFamily="34" charset="0"/>
              </a:rPr>
              <a:t>2014;11:639–654; 2. Lane DA, et al. </a:t>
            </a:r>
            <a:r>
              <a:rPr lang="ro-RO" sz="900" i="1">
                <a:solidFill>
                  <a:prstClr val="black"/>
                </a:solidFill>
                <a:cs typeface="Arial" panose="020B0604020202020204" pitchFamily="34" charset="0"/>
              </a:rPr>
              <a:t>J Am Heart Assoc </a:t>
            </a:r>
            <a:r>
              <a:rPr lang="ro-RO" sz="900">
                <a:solidFill>
                  <a:prstClr val="black"/>
                </a:solidFill>
                <a:cs typeface="Arial" panose="020B0604020202020204" pitchFamily="34" charset="0"/>
              </a:rPr>
              <a:t>2017;6:e005155.</a:t>
            </a:r>
            <a:endParaRPr lang="en-US" sz="90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900">
                <a:solidFill>
                  <a:prstClr val="black"/>
                </a:solidFill>
                <a:cs typeface="Arial" panose="020B0604020202020204" pitchFamily="34" charset="0"/>
              </a:rPr>
              <a:t>DOAC</a:t>
            </a:r>
            <a:r>
              <a:rPr lang="ro-RO" sz="900">
                <a:solidFill>
                  <a:prstClr val="black"/>
                </a:solidFill>
                <a:cs typeface="Arial" panose="020B0604020202020204" pitchFamily="34" charset="0"/>
              </a:rPr>
              <a:t>, anticoagulant oral.</a:t>
            </a:r>
            <a:endParaRPr lang="ro-RO" sz="9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95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</TotalTime>
  <Words>2285</Words>
  <Application>Microsoft Office PowerPoint</Application>
  <PresentationFormat>On-screen Show (4:3)</PresentationFormat>
  <Paragraphs>159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Arial</vt:lpstr>
      <vt:lpstr>Calibri</vt:lpstr>
      <vt:lpstr>Calibri Light</vt:lpstr>
      <vt:lpstr>Open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CONFERINȚA PROFESIONALĂ CALITATEA ŞI SIGURANŢA ÎNGRIJIRILOR CHIRURGICALE</dc:title>
  <dc:creator>User</dc:creator>
  <cp:lastModifiedBy>David</cp:lastModifiedBy>
  <cp:revision>15</cp:revision>
  <dcterms:created xsi:type="dcterms:W3CDTF">2023-10-25T07:09:48Z</dcterms:created>
  <dcterms:modified xsi:type="dcterms:W3CDTF">2023-10-27T05:36:03Z</dcterms:modified>
</cp:coreProperties>
</file>