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8FB10-FDC8-4C4E-9959-B8ED643F39B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6D5D8F-4305-4A1A-B58D-729CE4B4A0C1}">
      <dgm:prSet/>
      <dgm:spPr>
        <a:xfrm>
          <a:off x="0" y="16949"/>
          <a:ext cx="6845299" cy="1918800"/>
        </a:xfrm>
        <a:prstGeom prst="roundRect">
          <a:avLst/>
        </a:prstGeom>
        <a:gradFill rotWithShape="0">
          <a:gsLst>
            <a:gs pos="0">
              <a:srgbClr val="4BCAAD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rgbClr>
            </a:gs>
            <a:gs pos="50000">
              <a:srgbClr val="4BCAAD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rgbClr>
            </a:gs>
            <a:gs pos="100000">
              <a:srgbClr val="4BCAAD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gm:spPr>
      <dgm:t>
        <a:bodyPr/>
        <a:lstStyle/>
        <a:p>
          <a:pPr>
            <a:buNone/>
          </a:pP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Studiul german (FLOT 4)  de fază II-III a investigat 8 cicluri De 5-FU +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Leucovorin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+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Oxaliplatin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+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Docetaxel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(FLOT)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perioperator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vs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6 cicluri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Epirubicină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+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Cisplatin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+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Capecitabină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(ECX) a raportat o îmbunătățire semnificativă a obiectivului primar al OS (mediana 50 de luni cu FLOT față de 35 de luni cu ECF/ECX; HR 0,77; 95% CI 0,63-0,94) </a:t>
          </a:r>
          <a:endParaRPr lang="en-US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C9E01CC7-5958-4EC5-B747-C5772DFE179B}" type="parTrans" cxnId="{A5956699-41C0-48FA-B6C7-1F55A792393D}">
      <dgm:prSet/>
      <dgm:spPr/>
      <dgm:t>
        <a:bodyPr/>
        <a:lstStyle/>
        <a:p>
          <a:endParaRPr lang="en-US"/>
        </a:p>
      </dgm:t>
    </dgm:pt>
    <dgm:pt modelId="{BD73029A-82D0-409C-9FA1-5386E10F49CE}" type="sibTrans" cxnId="{A5956699-41C0-48FA-B6C7-1F55A792393D}">
      <dgm:prSet/>
      <dgm:spPr/>
      <dgm:t>
        <a:bodyPr/>
        <a:lstStyle/>
        <a:p>
          <a:endParaRPr lang="en-US"/>
        </a:p>
      </dgm:t>
    </dgm:pt>
    <dgm:pt modelId="{182838A5-B8A6-453B-9713-3011EB2624F0}">
      <dgm:prSet/>
      <dgm:spPr>
        <a:xfrm>
          <a:off x="0" y="1993350"/>
          <a:ext cx="6845299" cy="1918800"/>
        </a:xfrm>
        <a:prstGeom prst="roundRect">
          <a:avLst/>
        </a:prstGeom>
        <a:gradFill rotWithShape="0">
          <a:gsLst>
            <a:gs pos="0">
              <a:srgbClr val="4BCAAD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rgbClr>
            </a:gs>
            <a:gs pos="50000">
              <a:srgbClr val="4BCAAD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rgbClr>
            </a:gs>
            <a:gs pos="100000">
              <a:srgbClr val="4BCAAD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gm:spPr>
      <dgm:t>
        <a:bodyPr/>
        <a:lstStyle/>
        <a:p>
          <a:pPr>
            <a:buNone/>
          </a:pP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Pe baza acestor date, utilizarea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perioperatorie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a FLOT             (4 cicluri pre- și 4 cicluri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postoperator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) ar trebui considerată ca standard de îngrijire pentru pacienții care sunt capabili să tolereze un regim de medicamente citotoxice triple. </a:t>
          </a:r>
          <a:endParaRPr lang="en-US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4C25EB7A-912F-482F-87E4-FA75ED0C7A5E}" type="parTrans" cxnId="{526C9BCF-FEA1-421E-A16E-F00521AC6AC3}">
      <dgm:prSet/>
      <dgm:spPr/>
      <dgm:t>
        <a:bodyPr/>
        <a:lstStyle/>
        <a:p>
          <a:endParaRPr lang="en-US"/>
        </a:p>
      </dgm:t>
    </dgm:pt>
    <dgm:pt modelId="{0B478176-528B-4EE2-82CB-9C98FC5481E4}" type="sibTrans" cxnId="{526C9BCF-FEA1-421E-A16E-F00521AC6AC3}">
      <dgm:prSet/>
      <dgm:spPr/>
      <dgm:t>
        <a:bodyPr/>
        <a:lstStyle/>
        <a:p>
          <a:endParaRPr lang="en-US"/>
        </a:p>
      </dgm:t>
    </dgm:pt>
    <dgm:pt modelId="{C3F91A41-5FBC-4023-A514-00111415F79F}">
      <dgm:prSet/>
      <dgm:spPr>
        <a:xfrm>
          <a:off x="0" y="3969750"/>
          <a:ext cx="6845299" cy="1918800"/>
        </a:xfrm>
        <a:prstGeom prst="roundRect">
          <a:avLst/>
        </a:prstGeom>
        <a:gradFill rotWithShape="0">
          <a:gsLst>
            <a:gs pos="0">
              <a:srgbClr val="4BCAAD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rgbClr>
            </a:gs>
            <a:gs pos="50000">
              <a:srgbClr val="4BCAAD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rgbClr>
            </a:gs>
            <a:gs pos="100000">
              <a:srgbClr val="4BCAAD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gm:spPr>
      <dgm:t>
        <a:bodyPr/>
        <a:lstStyle/>
        <a:p>
          <a:pPr>
            <a:buNone/>
          </a:pP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Pentru pacienții inapți pentru triplet de chimioterapie, se recomandă o combinație de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fluoropirimidină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cu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cisplatină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sau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oxaliplatina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.</a:t>
          </a:r>
          <a:endParaRPr lang="en-US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9586436E-4F88-44CF-B328-2EC939DB0B15}" type="parTrans" cxnId="{BC27AB3D-4F4A-406D-B9B0-BECD8E944880}">
      <dgm:prSet/>
      <dgm:spPr/>
      <dgm:t>
        <a:bodyPr/>
        <a:lstStyle/>
        <a:p>
          <a:endParaRPr lang="en-US"/>
        </a:p>
      </dgm:t>
    </dgm:pt>
    <dgm:pt modelId="{D2879A9A-7F06-428A-BA2F-74BC3D462519}" type="sibTrans" cxnId="{BC27AB3D-4F4A-406D-B9B0-BECD8E944880}">
      <dgm:prSet/>
      <dgm:spPr/>
      <dgm:t>
        <a:bodyPr/>
        <a:lstStyle/>
        <a:p>
          <a:endParaRPr lang="en-US"/>
        </a:p>
      </dgm:t>
    </dgm:pt>
    <dgm:pt modelId="{928EC0D3-2517-5847-A777-A6F4B821D4BF}" type="pres">
      <dgm:prSet presAssocID="{1998FB10-FDC8-4C4E-9959-B8ED643F39B1}" presName="linear" presStyleCnt="0">
        <dgm:presLayoutVars>
          <dgm:animLvl val="lvl"/>
          <dgm:resizeHandles val="exact"/>
        </dgm:presLayoutVars>
      </dgm:prSet>
      <dgm:spPr/>
    </dgm:pt>
    <dgm:pt modelId="{AE165365-8EB6-7E4F-AEFF-89A8B8A58972}" type="pres">
      <dgm:prSet presAssocID="{FF6D5D8F-4305-4A1A-B58D-729CE4B4A0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CAA401-F1DA-B543-BF03-67AAC37A7B0C}" type="pres">
      <dgm:prSet presAssocID="{BD73029A-82D0-409C-9FA1-5386E10F49CE}" presName="spacer" presStyleCnt="0"/>
      <dgm:spPr/>
    </dgm:pt>
    <dgm:pt modelId="{005EC0B5-40F0-AE46-AB29-AE518D848B6E}" type="pres">
      <dgm:prSet presAssocID="{182838A5-B8A6-453B-9713-3011EB2624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1D50BB-9660-B643-909F-001FF8C76EF3}" type="pres">
      <dgm:prSet presAssocID="{0B478176-528B-4EE2-82CB-9C98FC5481E4}" presName="spacer" presStyleCnt="0"/>
      <dgm:spPr/>
    </dgm:pt>
    <dgm:pt modelId="{C90F784D-B2A0-6647-A8F8-F1E421812A97}" type="pres">
      <dgm:prSet presAssocID="{C3F91A41-5FBC-4023-A514-00111415F7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C27AB3D-4F4A-406D-B9B0-BECD8E944880}" srcId="{1998FB10-FDC8-4C4E-9959-B8ED643F39B1}" destId="{C3F91A41-5FBC-4023-A514-00111415F79F}" srcOrd="2" destOrd="0" parTransId="{9586436E-4F88-44CF-B328-2EC939DB0B15}" sibTransId="{D2879A9A-7F06-428A-BA2F-74BC3D462519}"/>
    <dgm:cxn modelId="{44E4465B-40C9-044E-9A72-5B5CD8BF0EBC}" type="presOf" srcId="{182838A5-B8A6-453B-9713-3011EB2624F0}" destId="{005EC0B5-40F0-AE46-AB29-AE518D848B6E}" srcOrd="0" destOrd="0" presId="urn:microsoft.com/office/officeart/2005/8/layout/vList2"/>
    <dgm:cxn modelId="{4676848F-92F1-764A-AD57-1F587F50BDFA}" type="presOf" srcId="{1998FB10-FDC8-4C4E-9959-B8ED643F39B1}" destId="{928EC0D3-2517-5847-A777-A6F4B821D4BF}" srcOrd="0" destOrd="0" presId="urn:microsoft.com/office/officeart/2005/8/layout/vList2"/>
    <dgm:cxn modelId="{A5956699-41C0-48FA-B6C7-1F55A792393D}" srcId="{1998FB10-FDC8-4C4E-9959-B8ED643F39B1}" destId="{FF6D5D8F-4305-4A1A-B58D-729CE4B4A0C1}" srcOrd="0" destOrd="0" parTransId="{C9E01CC7-5958-4EC5-B747-C5772DFE179B}" sibTransId="{BD73029A-82D0-409C-9FA1-5386E10F49CE}"/>
    <dgm:cxn modelId="{B6252EA1-FD6F-B141-9D87-11DEE024B4A5}" type="presOf" srcId="{FF6D5D8F-4305-4A1A-B58D-729CE4B4A0C1}" destId="{AE165365-8EB6-7E4F-AEFF-89A8B8A58972}" srcOrd="0" destOrd="0" presId="urn:microsoft.com/office/officeart/2005/8/layout/vList2"/>
    <dgm:cxn modelId="{53DC0ECB-E3C8-BF49-9640-FA0B009D07C4}" type="presOf" srcId="{C3F91A41-5FBC-4023-A514-00111415F79F}" destId="{C90F784D-B2A0-6647-A8F8-F1E421812A97}" srcOrd="0" destOrd="0" presId="urn:microsoft.com/office/officeart/2005/8/layout/vList2"/>
    <dgm:cxn modelId="{526C9BCF-FEA1-421E-A16E-F00521AC6AC3}" srcId="{1998FB10-FDC8-4C4E-9959-B8ED643F39B1}" destId="{182838A5-B8A6-453B-9713-3011EB2624F0}" srcOrd="1" destOrd="0" parTransId="{4C25EB7A-912F-482F-87E4-FA75ED0C7A5E}" sibTransId="{0B478176-528B-4EE2-82CB-9C98FC5481E4}"/>
    <dgm:cxn modelId="{1F8D9B41-0F27-8F4A-944A-3C56BCB12AE8}" type="presParOf" srcId="{928EC0D3-2517-5847-A777-A6F4B821D4BF}" destId="{AE165365-8EB6-7E4F-AEFF-89A8B8A58972}" srcOrd="0" destOrd="0" presId="urn:microsoft.com/office/officeart/2005/8/layout/vList2"/>
    <dgm:cxn modelId="{3A20500B-6576-9942-8638-90ECFC54E0B5}" type="presParOf" srcId="{928EC0D3-2517-5847-A777-A6F4B821D4BF}" destId="{33CAA401-F1DA-B543-BF03-67AAC37A7B0C}" srcOrd="1" destOrd="0" presId="urn:microsoft.com/office/officeart/2005/8/layout/vList2"/>
    <dgm:cxn modelId="{82C95243-0F1B-AE42-834C-D08811720FBF}" type="presParOf" srcId="{928EC0D3-2517-5847-A777-A6F4B821D4BF}" destId="{005EC0B5-40F0-AE46-AB29-AE518D848B6E}" srcOrd="2" destOrd="0" presId="urn:microsoft.com/office/officeart/2005/8/layout/vList2"/>
    <dgm:cxn modelId="{18555143-7EE7-0E46-A270-EDC91FBD4D14}" type="presParOf" srcId="{928EC0D3-2517-5847-A777-A6F4B821D4BF}" destId="{8B1D50BB-9660-B643-909F-001FF8C76EF3}" srcOrd="3" destOrd="0" presId="urn:microsoft.com/office/officeart/2005/8/layout/vList2"/>
    <dgm:cxn modelId="{BB93F151-8141-1341-A54A-DE42457991FC}" type="presParOf" srcId="{928EC0D3-2517-5847-A777-A6F4B821D4BF}" destId="{C90F784D-B2A0-6647-A8F8-F1E421812A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0FE81-DBBE-4B56-9EB8-36A4D58DD6E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0D27EA-BEF7-49A3-879D-1A4D757948BA}">
      <dgm:prSet/>
      <dgm:spPr>
        <a:xfrm>
          <a:off x="0" y="0"/>
          <a:ext cx="7980146" cy="1076706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08.11.2022 EDS (</a:t>
          </a:r>
          <a:r>
            <a:rPr lang="ro-RO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dr</a:t>
          </a: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Costea Cristian) – ulcer </a:t>
          </a:r>
          <a:r>
            <a:rPr lang="ro-RO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antral</a:t>
          </a: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ro-RO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prepiloric</a:t>
          </a: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Forest III cu aspect probabil malignizat asociat stenoză pilorică </a:t>
          </a:r>
          <a:r>
            <a:rPr lang="ro-RO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postulceroasă</a:t>
          </a: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; se practică și dilatare endoscopică cu balonaș</a:t>
          </a:r>
          <a:endParaRPr lang="en-US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573851E6-0C05-4D96-ACB1-398E4097E0FE}" type="parTrans" cxnId="{971D860C-E395-4181-AAA8-BC43B9515A7E}">
      <dgm:prSet/>
      <dgm:spPr/>
      <dgm:t>
        <a:bodyPr/>
        <a:lstStyle/>
        <a:p>
          <a:endParaRPr lang="en-US"/>
        </a:p>
      </dgm:t>
    </dgm:pt>
    <dgm:pt modelId="{A952CC22-B1A5-4E73-9A03-8A1467176E63}" type="sibTrans" cxnId="{971D860C-E395-4181-AAA8-BC43B9515A7E}">
      <dgm:prSet/>
      <dgm:spPr>
        <a:xfrm>
          <a:off x="7280287" y="786593"/>
          <a:ext cx="699858" cy="699858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C40B06DE-C288-42BF-9DA6-9BB647B8778E}">
      <dgm:prSet/>
      <dgm:spPr>
        <a:xfrm>
          <a:off x="595919" y="1226248"/>
          <a:ext cx="7980146" cy="1076706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17.11.2022 Examen histopatologic (biopsie) – adenocarcinom tubular gastric invaziv </a:t>
          </a:r>
          <a:endParaRPr lang="en-US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FDF1B7ED-F426-48E3-B4F8-48A7E241F1B8}" type="parTrans" cxnId="{5C6961DA-1EDA-46A7-AF78-2A698CBAB6B9}">
      <dgm:prSet/>
      <dgm:spPr/>
      <dgm:t>
        <a:bodyPr/>
        <a:lstStyle/>
        <a:p>
          <a:endParaRPr lang="en-US"/>
        </a:p>
      </dgm:t>
    </dgm:pt>
    <dgm:pt modelId="{874D9DA1-E19D-4309-AE2F-2FF0EECC6357}" type="sibTrans" cxnId="{5C6961DA-1EDA-46A7-AF78-2A698CBAB6B9}">
      <dgm:prSet/>
      <dgm:spPr>
        <a:xfrm>
          <a:off x="7876207" y="2012842"/>
          <a:ext cx="699858" cy="699858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BCC2B66A-FB81-46E4-8BE9-BC440A696B33}">
      <dgm:prSet/>
      <dgm:spPr>
        <a:xfrm>
          <a:off x="1191839" y="2452497"/>
          <a:ext cx="7980146" cy="1076706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22.11.2022 – CT TAP sc – formațiune gastrică antrală stenozantă cu stază lichidiană gastrică asociată; adenopatii perigastrice infracentimetrice; leziune nodulară LID pulmonară 22/18 mm de urmărit </a:t>
          </a:r>
          <a:endParaRPr lang="en-US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8D3DB291-184B-41BF-8FF4-725C87DD233A}" type="parTrans" cxnId="{A5251E4F-998D-4844-93A2-EAA7EF172CC5}">
      <dgm:prSet/>
      <dgm:spPr/>
      <dgm:t>
        <a:bodyPr/>
        <a:lstStyle/>
        <a:p>
          <a:endParaRPr lang="en-US"/>
        </a:p>
      </dgm:t>
    </dgm:pt>
    <dgm:pt modelId="{77B2D4F3-F9DD-445B-8504-C31F3DBF3E87}" type="sibTrans" cxnId="{A5251E4F-998D-4844-93A2-EAA7EF172CC5}">
      <dgm:prSet/>
      <dgm:spPr>
        <a:xfrm>
          <a:off x="8472127" y="3221145"/>
          <a:ext cx="699858" cy="699858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C95FDA62-8694-4CB5-961D-57CEF4A7BFAA}">
      <dgm:prSet/>
      <dgm:spPr>
        <a:xfrm>
          <a:off x="1787759" y="3678745"/>
          <a:ext cx="7980146" cy="1076706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12.2022 – se depune dosar PET-CT </a:t>
          </a:r>
          <a:endParaRPr lang="en-US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83A40D70-6687-40D8-8239-0BC93F01186C}" type="parTrans" cxnId="{5DD23E62-48AB-43CC-B438-715339F89E4C}">
      <dgm:prSet/>
      <dgm:spPr/>
      <dgm:t>
        <a:bodyPr/>
        <a:lstStyle/>
        <a:p>
          <a:endParaRPr lang="en-US"/>
        </a:p>
      </dgm:t>
    </dgm:pt>
    <dgm:pt modelId="{C5EA8DCA-6950-47D2-ACFB-FBB88C864072}" type="sibTrans" cxnId="{5DD23E62-48AB-43CC-B438-715339F89E4C}">
      <dgm:prSet/>
      <dgm:spPr>
        <a:xfrm>
          <a:off x="9068047" y="4459357"/>
          <a:ext cx="699858" cy="699858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E7135752-6E49-4327-9967-2A657C3571D2}">
      <dgm:prSet/>
      <dgm:spPr>
        <a:xfrm>
          <a:off x="2383679" y="4904994"/>
          <a:ext cx="7980146" cy="1076706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06.12.2022 Chirurgie (dr Cosmin Deac) – gastroenteroanastomoza transmezocolica; se decelează prezența unor formațiuni miliare hepatice – se efectuează biopsie excizională hepatică cu rezultat HP – hiperplazie ductală biliară + fibroză interstițială </a:t>
          </a:r>
          <a:endParaRPr lang="en-US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DCF7F1E2-B2D3-49F4-A050-8328D2DEB513}" type="parTrans" cxnId="{F4A7A533-2B48-4FE7-95EB-D74A25010AD2}">
      <dgm:prSet/>
      <dgm:spPr/>
      <dgm:t>
        <a:bodyPr/>
        <a:lstStyle/>
        <a:p>
          <a:endParaRPr lang="en-US"/>
        </a:p>
      </dgm:t>
    </dgm:pt>
    <dgm:pt modelId="{C74E1662-A410-4082-8E09-2F9D29F83029}" type="sibTrans" cxnId="{F4A7A533-2B48-4FE7-95EB-D74A25010AD2}">
      <dgm:prSet/>
      <dgm:spPr/>
      <dgm:t>
        <a:bodyPr/>
        <a:lstStyle/>
        <a:p>
          <a:endParaRPr lang="en-US"/>
        </a:p>
      </dgm:t>
    </dgm:pt>
    <dgm:pt modelId="{70214DB2-D764-AB49-AA92-0BD3BD450EB4}" type="pres">
      <dgm:prSet presAssocID="{23F0FE81-DBBE-4B56-9EB8-36A4D58DD6E7}" presName="outerComposite" presStyleCnt="0">
        <dgm:presLayoutVars>
          <dgm:chMax val="5"/>
          <dgm:dir/>
          <dgm:resizeHandles val="exact"/>
        </dgm:presLayoutVars>
      </dgm:prSet>
      <dgm:spPr/>
    </dgm:pt>
    <dgm:pt modelId="{54F9F1EA-C8FE-9F4D-9E2B-2E585C2F09BB}" type="pres">
      <dgm:prSet presAssocID="{23F0FE81-DBBE-4B56-9EB8-36A4D58DD6E7}" presName="dummyMaxCanvas" presStyleCnt="0">
        <dgm:presLayoutVars/>
      </dgm:prSet>
      <dgm:spPr/>
    </dgm:pt>
    <dgm:pt modelId="{9BACC0FC-DEAD-E047-8C85-CC1FE62C82A8}" type="pres">
      <dgm:prSet presAssocID="{23F0FE81-DBBE-4B56-9EB8-36A4D58DD6E7}" presName="FiveNodes_1" presStyleLbl="node1" presStyleIdx="0" presStyleCnt="5">
        <dgm:presLayoutVars>
          <dgm:bulletEnabled val="1"/>
        </dgm:presLayoutVars>
      </dgm:prSet>
      <dgm:spPr/>
    </dgm:pt>
    <dgm:pt modelId="{2EDC0F11-3DD9-D043-B6B7-5E42CC1B3AB5}" type="pres">
      <dgm:prSet presAssocID="{23F0FE81-DBBE-4B56-9EB8-36A4D58DD6E7}" presName="FiveNodes_2" presStyleLbl="node1" presStyleIdx="1" presStyleCnt="5">
        <dgm:presLayoutVars>
          <dgm:bulletEnabled val="1"/>
        </dgm:presLayoutVars>
      </dgm:prSet>
      <dgm:spPr/>
    </dgm:pt>
    <dgm:pt modelId="{9E9A1411-D11F-B74F-882B-28515D9106E2}" type="pres">
      <dgm:prSet presAssocID="{23F0FE81-DBBE-4B56-9EB8-36A4D58DD6E7}" presName="FiveNodes_3" presStyleLbl="node1" presStyleIdx="2" presStyleCnt="5">
        <dgm:presLayoutVars>
          <dgm:bulletEnabled val="1"/>
        </dgm:presLayoutVars>
      </dgm:prSet>
      <dgm:spPr/>
    </dgm:pt>
    <dgm:pt modelId="{1A037079-6387-E940-B9DF-983F438E5D01}" type="pres">
      <dgm:prSet presAssocID="{23F0FE81-DBBE-4B56-9EB8-36A4D58DD6E7}" presName="FiveNodes_4" presStyleLbl="node1" presStyleIdx="3" presStyleCnt="5">
        <dgm:presLayoutVars>
          <dgm:bulletEnabled val="1"/>
        </dgm:presLayoutVars>
      </dgm:prSet>
      <dgm:spPr/>
    </dgm:pt>
    <dgm:pt modelId="{F199BB2C-0F6C-6F4C-BD6F-8F490A757174}" type="pres">
      <dgm:prSet presAssocID="{23F0FE81-DBBE-4B56-9EB8-36A4D58DD6E7}" presName="FiveNodes_5" presStyleLbl="node1" presStyleIdx="4" presStyleCnt="5">
        <dgm:presLayoutVars>
          <dgm:bulletEnabled val="1"/>
        </dgm:presLayoutVars>
      </dgm:prSet>
      <dgm:spPr/>
    </dgm:pt>
    <dgm:pt modelId="{5FF181CB-A4C8-3641-8F56-350950D43553}" type="pres">
      <dgm:prSet presAssocID="{23F0FE81-DBBE-4B56-9EB8-36A4D58DD6E7}" presName="FiveConn_1-2" presStyleLbl="fgAccFollowNode1" presStyleIdx="0" presStyleCnt="4">
        <dgm:presLayoutVars>
          <dgm:bulletEnabled val="1"/>
        </dgm:presLayoutVars>
      </dgm:prSet>
      <dgm:spPr/>
    </dgm:pt>
    <dgm:pt modelId="{B9DB8FA5-BA00-DE45-B1CB-B393641A5C12}" type="pres">
      <dgm:prSet presAssocID="{23F0FE81-DBBE-4B56-9EB8-36A4D58DD6E7}" presName="FiveConn_2-3" presStyleLbl="fgAccFollowNode1" presStyleIdx="1" presStyleCnt="4">
        <dgm:presLayoutVars>
          <dgm:bulletEnabled val="1"/>
        </dgm:presLayoutVars>
      </dgm:prSet>
      <dgm:spPr/>
    </dgm:pt>
    <dgm:pt modelId="{D4218365-8686-3143-96E7-C882554786A8}" type="pres">
      <dgm:prSet presAssocID="{23F0FE81-DBBE-4B56-9EB8-36A4D58DD6E7}" presName="FiveConn_3-4" presStyleLbl="fgAccFollowNode1" presStyleIdx="2" presStyleCnt="4">
        <dgm:presLayoutVars>
          <dgm:bulletEnabled val="1"/>
        </dgm:presLayoutVars>
      </dgm:prSet>
      <dgm:spPr/>
    </dgm:pt>
    <dgm:pt modelId="{C086CE48-2FAF-0A4E-96D3-EE3DC8F9245E}" type="pres">
      <dgm:prSet presAssocID="{23F0FE81-DBBE-4B56-9EB8-36A4D58DD6E7}" presName="FiveConn_4-5" presStyleLbl="fgAccFollowNode1" presStyleIdx="3" presStyleCnt="4">
        <dgm:presLayoutVars>
          <dgm:bulletEnabled val="1"/>
        </dgm:presLayoutVars>
      </dgm:prSet>
      <dgm:spPr/>
    </dgm:pt>
    <dgm:pt modelId="{9212CD47-27BB-6543-B060-3E7352DE5CD5}" type="pres">
      <dgm:prSet presAssocID="{23F0FE81-DBBE-4B56-9EB8-36A4D58DD6E7}" presName="FiveNodes_1_text" presStyleLbl="node1" presStyleIdx="4" presStyleCnt="5">
        <dgm:presLayoutVars>
          <dgm:bulletEnabled val="1"/>
        </dgm:presLayoutVars>
      </dgm:prSet>
      <dgm:spPr/>
    </dgm:pt>
    <dgm:pt modelId="{8CB0E79B-7BB3-394F-9A0E-940252DA7F8B}" type="pres">
      <dgm:prSet presAssocID="{23F0FE81-DBBE-4B56-9EB8-36A4D58DD6E7}" presName="FiveNodes_2_text" presStyleLbl="node1" presStyleIdx="4" presStyleCnt="5">
        <dgm:presLayoutVars>
          <dgm:bulletEnabled val="1"/>
        </dgm:presLayoutVars>
      </dgm:prSet>
      <dgm:spPr/>
    </dgm:pt>
    <dgm:pt modelId="{44C0438B-86FD-DC44-9901-0DA9AA06340F}" type="pres">
      <dgm:prSet presAssocID="{23F0FE81-DBBE-4B56-9EB8-36A4D58DD6E7}" presName="FiveNodes_3_text" presStyleLbl="node1" presStyleIdx="4" presStyleCnt="5">
        <dgm:presLayoutVars>
          <dgm:bulletEnabled val="1"/>
        </dgm:presLayoutVars>
      </dgm:prSet>
      <dgm:spPr/>
    </dgm:pt>
    <dgm:pt modelId="{2C6E57B7-075D-CD4C-A6AF-FF5006B1A30B}" type="pres">
      <dgm:prSet presAssocID="{23F0FE81-DBBE-4B56-9EB8-36A4D58DD6E7}" presName="FiveNodes_4_text" presStyleLbl="node1" presStyleIdx="4" presStyleCnt="5">
        <dgm:presLayoutVars>
          <dgm:bulletEnabled val="1"/>
        </dgm:presLayoutVars>
      </dgm:prSet>
      <dgm:spPr/>
    </dgm:pt>
    <dgm:pt modelId="{8D13BDB4-4EA7-7E41-AAF5-0847278E8BF0}" type="pres">
      <dgm:prSet presAssocID="{23F0FE81-DBBE-4B56-9EB8-36A4D58DD6E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DC79801-766A-3044-BF7C-045EE695444B}" type="presOf" srcId="{C40B06DE-C288-42BF-9DA6-9BB647B8778E}" destId="{2EDC0F11-3DD9-D043-B6B7-5E42CC1B3AB5}" srcOrd="0" destOrd="0" presId="urn:microsoft.com/office/officeart/2005/8/layout/vProcess5"/>
    <dgm:cxn modelId="{971D860C-E395-4181-AAA8-BC43B9515A7E}" srcId="{23F0FE81-DBBE-4B56-9EB8-36A4D58DD6E7}" destId="{B30D27EA-BEF7-49A3-879D-1A4D757948BA}" srcOrd="0" destOrd="0" parTransId="{573851E6-0C05-4D96-ACB1-398E4097E0FE}" sibTransId="{A952CC22-B1A5-4E73-9A03-8A1467176E63}"/>
    <dgm:cxn modelId="{49BB140D-6E6E-FC49-8957-27EA190B6A23}" type="presOf" srcId="{77B2D4F3-F9DD-445B-8504-C31F3DBF3E87}" destId="{D4218365-8686-3143-96E7-C882554786A8}" srcOrd="0" destOrd="0" presId="urn:microsoft.com/office/officeart/2005/8/layout/vProcess5"/>
    <dgm:cxn modelId="{95528914-5019-E944-8B1D-4E7CFC1D9A27}" type="presOf" srcId="{B30D27EA-BEF7-49A3-879D-1A4D757948BA}" destId="{9212CD47-27BB-6543-B060-3E7352DE5CD5}" srcOrd="1" destOrd="0" presId="urn:microsoft.com/office/officeart/2005/8/layout/vProcess5"/>
    <dgm:cxn modelId="{C3F9851F-4132-C94D-A817-62F60D1F91AF}" type="presOf" srcId="{23F0FE81-DBBE-4B56-9EB8-36A4D58DD6E7}" destId="{70214DB2-D764-AB49-AA92-0BD3BD450EB4}" srcOrd="0" destOrd="0" presId="urn:microsoft.com/office/officeart/2005/8/layout/vProcess5"/>
    <dgm:cxn modelId="{F4A7A533-2B48-4FE7-95EB-D74A25010AD2}" srcId="{23F0FE81-DBBE-4B56-9EB8-36A4D58DD6E7}" destId="{E7135752-6E49-4327-9967-2A657C3571D2}" srcOrd="4" destOrd="0" parTransId="{DCF7F1E2-B2D3-49F4-A050-8328D2DEB513}" sibTransId="{C74E1662-A410-4082-8E09-2F9D29F83029}"/>
    <dgm:cxn modelId="{9D65B135-B975-8148-B75A-DD299856A088}" type="presOf" srcId="{C95FDA62-8694-4CB5-961D-57CEF4A7BFAA}" destId="{1A037079-6387-E940-B9DF-983F438E5D01}" srcOrd="0" destOrd="0" presId="urn:microsoft.com/office/officeart/2005/8/layout/vProcess5"/>
    <dgm:cxn modelId="{5DD23E62-48AB-43CC-B438-715339F89E4C}" srcId="{23F0FE81-DBBE-4B56-9EB8-36A4D58DD6E7}" destId="{C95FDA62-8694-4CB5-961D-57CEF4A7BFAA}" srcOrd="3" destOrd="0" parTransId="{83A40D70-6687-40D8-8239-0BC93F01186C}" sibTransId="{C5EA8DCA-6950-47D2-ACFB-FBB88C864072}"/>
    <dgm:cxn modelId="{94C56A4C-9BFA-334A-AD8A-1834B9F2F8AF}" type="presOf" srcId="{C95FDA62-8694-4CB5-961D-57CEF4A7BFAA}" destId="{2C6E57B7-075D-CD4C-A6AF-FF5006B1A30B}" srcOrd="1" destOrd="0" presId="urn:microsoft.com/office/officeart/2005/8/layout/vProcess5"/>
    <dgm:cxn modelId="{A5251E4F-998D-4844-93A2-EAA7EF172CC5}" srcId="{23F0FE81-DBBE-4B56-9EB8-36A4D58DD6E7}" destId="{BCC2B66A-FB81-46E4-8BE9-BC440A696B33}" srcOrd="2" destOrd="0" parTransId="{8D3DB291-184B-41BF-8FF4-725C87DD233A}" sibTransId="{77B2D4F3-F9DD-445B-8504-C31F3DBF3E87}"/>
    <dgm:cxn modelId="{6FFE5054-4E55-7147-826C-18A12B4266F0}" type="presOf" srcId="{E7135752-6E49-4327-9967-2A657C3571D2}" destId="{F199BB2C-0F6C-6F4C-BD6F-8F490A757174}" srcOrd="0" destOrd="0" presId="urn:microsoft.com/office/officeart/2005/8/layout/vProcess5"/>
    <dgm:cxn modelId="{E6EE8D87-58E3-1E4F-8DB0-1EDEE16B55B8}" type="presOf" srcId="{C40B06DE-C288-42BF-9DA6-9BB647B8778E}" destId="{8CB0E79B-7BB3-394F-9A0E-940252DA7F8B}" srcOrd="1" destOrd="0" presId="urn:microsoft.com/office/officeart/2005/8/layout/vProcess5"/>
    <dgm:cxn modelId="{3E98F594-4BB5-D44A-82BD-D82C6227D1BD}" type="presOf" srcId="{BCC2B66A-FB81-46E4-8BE9-BC440A696B33}" destId="{9E9A1411-D11F-B74F-882B-28515D9106E2}" srcOrd="0" destOrd="0" presId="urn:microsoft.com/office/officeart/2005/8/layout/vProcess5"/>
    <dgm:cxn modelId="{5AEE9A9E-EE65-484B-8AF7-32D9BF2354DE}" type="presOf" srcId="{BCC2B66A-FB81-46E4-8BE9-BC440A696B33}" destId="{44C0438B-86FD-DC44-9901-0DA9AA06340F}" srcOrd="1" destOrd="0" presId="urn:microsoft.com/office/officeart/2005/8/layout/vProcess5"/>
    <dgm:cxn modelId="{E115039F-661C-3F4C-8B89-6CC834B7174C}" type="presOf" srcId="{E7135752-6E49-4327-9967-2A657C3571D2}" destId="{8D13BDB4-4EA7-7E41-AAF5-0847278E8BF0}" srcOrd="1" destOrd="0" presId="urn:microsoft.com/office/officeart/2005/8/layout/vProcess5"/>
    <dgm:cxn modelId="{37D648BF-EECD-E148-952A-99E7871D537D}" type="presOf" srcId="{C5EA8DCA-6950-47D2-ACFB-FBB88C864072}" destId="{C086CE48-2FAF-0A4E-96D3-EE3DC8F9245E}" srcOrd="0" destOrd="0" presId="urn:microsoft.com/office/officeart/2005/8/layout/vProcess5"/>
    <dgm:cxn modelId="{FDA443CE-8187-8541-8400-143563733B9C}" type="presOf" srcId="{874D9DA1-E19D-4309-AE2F-2FF0EECC6357}" destId="{B9DB8FA5-BA00-DE45-B1CB-B393641A5C12}" srcOrd="0" destOrd="0" presId="urn:microsoft.com/office/officeart/2005/8/layout/vProcess5"/>
    <dgm:cxn modelId="{E6CB00DA-E8EB-B94F-9445-7CE060564B56}" type="presOf" srcId="{B30D27EA-BEF7-49A3-879D-1A4D757948BA}" destId="{9BACC0FC-DEAD-E047-8C85-CC1FE62C82A8}" srcOrd="0" destOrd="0" presId="urn:microsoft.com/office/officeart/2005/8/layout/vProcess5"/>
    <dgm:cxn modelId="{5C6961DA-1EDA-46A7-AF78-2A698CBAB6B9}" srcId="{23F0FE81-DBBE-4B56-9EB8-36A4D58DD6E7}" destId="{C40B06DE-C288-42BF-9DA6-9BB647B8778E}" srcOrd="1" destOrd="0" parTransId="{FDF1B7ED-F426-48E3-B4F8-48A7E241F1B8}" sibTransId="{874D9DA1-E19D-4309-AE2F-2FF0EECC6357}"/>
    <dgm:cxn modelId="{6E0BBEF1-9BF8-C14E-B84E-E056B0AC7EFF}" type="presOf" srcId="{A952CC22-B1A5-4E73-9A03-8A1467176E63}" destId="{5FF181CB-A4C8-3641-8F56-350950D43553}" srcOrd="0" destOrd="0" presId="urn:microsoft.com/office/officeart/2005/8/layout/vProcess5"/>
    <dgm:cxn modelId="{872F543F-AFC0-5E40-84CD-EE0F7B202064}" type="presParOf" srcId="{70214DB2-D764-AB49-AA92-0BD3BD450EB4}" destId="{54F9F1EA-C8FE-9F4D-9E2B-2E585C2F09BB}" srcOrd="0" destOrd="0" presId="urn:microsoft.com/office/officeart/2005/8/layout/vProcess5"/>
    <dgm:cxn modelId="{E99E6518-65EA-394F-A7C1-7E889049341D}" type="presParOf" srcId="{70214DB2-D764-AB49-AA92-0BD3BD450EB4}" destId="{9BACC0FC-DEAD-E047-8C85-CC1FE62C82A8}" srcOrd="1" destOrd="0" presId="urn:microsoft.com/office/officeart/2005/8/layout/vProcess5"/>
    <dgm:cxn modelId="{1A586C72-38A7-B142-98D7-B6BF8C279493}" type="presParOf" srcId="{70214DB2-D764-AB49-AA92-0BD3BD450EB4}" destId="{2EDC0F11-3DD9-D043-B6B7-5E42CC1B3AB5}" srcOrd="2" destOrd="0" presId="urn:microsoft.com/office/officeart/2005/8/layout/vProcess5"/>
    <dgm:cxn modelId="{DB6E10FA-0E3F-C446-AB17-6F66550E7F99}" type="presParOf" srcId="{70214DB2-D764-AB49-AA92-0BD3BD450EB4}" destId="{9E9A1411-D11F-B74F-882B-28515D9106E2}" srcOrd="3" destOrd="0" presId="urn:microsoft.com/office/officeart/2005/8/layout/vProcess5"/>
    <dgm:cxn modelId="{1991A475-830B-594D-9641-DBF75890428A}" type="presParOf" srcId="{70214DB2-D764-AB49-AA92-0BD3BD450EB4}" destId="{1A037079-6387-E940-B9DF-983F438E5D01}" srcOrd="4" destOrd="0" presId="urn:microsoft.com/office/officeart/2005/8/layout/vProcess5"/>
    <dgm:cxn modelId="{703F3709-B0C9-BE49-868B-613A35DAC8F0}" type="presParOf" srcId="{70214DB2-D764-AB49-AA92-0BD3BD450EB4}" destId="{F199BB2C-0F6C-6F4C-BD6F-8F490A757174}" srcOrd="5" destOrd="0" presId="urn:microsoft.com/office/officeart/2005/8/layout/vProcess5"/>
    <dgm:cxn modelId="{73FEC1E4-0FF3-5C42-B2D3-FE57E9C5F441}" type="presParOf" srcId="{70214DB2-D764-AB49-AA92-0BD3BD450EB4}" destId="{5FF181CB-A4C8-3641-8F56-350950D43553}" srcOrd="6" destOrd="0" presId="urn:microsoft.com/office/officeart/2005/8/layout/vProcess5"/>
    <dgm:cxn modelId="{F2BCEB3B-7FCF-F14F-9DF9-AC5E3C2015FF}" type="presParOf" srcId="{70214DB2-D764-AB49-AA92-0BD3BD450EB4}" destId="{B9DB8FA5-BA00-DE45-B1CB-B393641A5C12}" srcOrd="7" destOrd="0" presId="urn:microsoft.com/office/officeart/2005/8/layout/vProcess5"/>
    <dgm:cxn modelId="{A10D39D5-3647-B543-AF50-23B6D7DC358D}" type="presParOf" srcId="{70214DB2-D764-AB49-AA92-0BD3BD450EB4}" destId="{D4218365-8686-3143-96E7-C882554786A8}" srcOrd="8" destOrd="0" presId="urn:microsoft.com/office/officeart/2005/8/layout/vProcess5"/>
    <dgm:cxn modelId="{03BA67E0-6754-F947-9BF5-1CF2723ACB9F}" type="presParOf" srcId="{70214DB2-D764-AB49-AA92-0BD3BD450EB4}" destId="{C086CE48-2FAF-0A4E-96D3-EE3DC8F9245E}" srcOrd="9" destOrd="0" presId="urn:microsoft.com/office/officeart/2005/8/layout/vProcess5"/>
    <dgm:cxn modelId="{521AF620-4858-E041-A009-860611875C98}" type="presParOf" srcId="{70214DB2-D764-AB49-AA92-0BD3BD450EB4}" destId="{9212CD47-27BB-6543-B060-3E7352DE5CD5}" srcOrd="10" destOrd="0" presId="urn:microsoft.com/office/officeart/2005/8/layout/vProcess5"/>
    <dgm:cxn modelId="{7B88E227-98B4-524C-A021-2484295EDE88}" type="presParOf" srcId="{70214DB2-D764-AB49-AA92-0BD3BD450EB4}" destId="{8CB0E79B-7BB3-394F-9A0E-940252DA7F8B}" srcOrd="11" destOrd="0" presId="urn:microsoft.com/office/officeart/2005/8/layout/vProcess5"/>
    <dgm:cxn modelId="{E6EA4D26-6EBF-BF4B-9DB7-BFFD7FA57EED}" type="presParOf" srcId="{70214DB2-D764-AB49-AA92-0BD3BD450EB4}" destId="{44C0438B-86FD-DC44-9901-0DA9AA06340F}" srcOrd="12" destOrd="0" presId="urn:microsoft.com/office/officeart/2005/8/layout/vProcess5"/>
    <dgm:cxn modelId="{7489705D-702F-1741-9AE4-2E1B45259A35}" type="presParOf" srcId="{70214DB2-D764-AB49-AA92-0BD3BD450EB4}" destId="{2C6E57B7-075D-CD4C-A6AF-FF5006B1A30B}" srcOrd="13" destOrd="0" presId="urn:microsoft.com/office/officeart/2005/8/layout/vProcess5"/>
    <dgm:cxn modelId="{44916DC7-623D-4940-A807-1D90B52E02B4}" type="presParOf" srcId="{70214DB2-D764-AB49-AA92-0BD3BD450EB4}" destId="{8D13BDB4-4EA7-7E41-AAF5-0847278E8BF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7DDE9C-5BFD-4315-A7CA-33915150F55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365A0-DC00-4053-95DD-3592BF3DFF84}">
      <dgm:prSet/>
      <dgm:spPr>
        <a:xfrm rot="10800000">
          <a:off x="0" y="0"/>
          <a:ext cx="9124335" cy="1932511"/>
        </a:xfrm>
        <a:prstGeom prst="upArrowCallout">
          <a:avLst/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09.01.2023 Consult cardiologic (dr. Alina </a:t>
          </a:r>
          <a:r>
            <a:rPr lang="ro-RO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Roatiș</a:t>
          </a: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) – FE – 55%, HTAE gr III, IM gr I, IVS NYHA II/III</a:t>
          </a:r>
        </a:p>
      </dgm:t>
    </dgm:pt>
    <dgm:pt modelId="{9399BCB2-AB5D-4EE4-8C96-584405150F93}" type="parTrans" cxnId="{4FFD31EC-CFC1-42B7-9A23-41456286AF2C}">
      <dgm:prSet/>
      <dgm:spPr/>
      <dgm:t>
        <a:bodyPr/>
        <a:lstStyle/>
        <a:p>
          <a:endParaRPr lang="en-US"/>
        </a:p>
      </dgm:t>
    </dgm:pt>
    <dgm:pt modelId="{8AAAB38D-D450-43AB-A2D3-A0ED1CFF89AB}" type="sibTrans" cxnId="{4FFD31EC-CFC1-42B7-9A23-41456286AF2C}">
      <dgm:prSet/>
      <dgm:spPr/>
      <dgm:t>
        <a:bodyPr/>
        <a:lstStyle/>
        <a:p>
          <a:endParaRPr lang="en-US"/>
        </a:p>
      </dgm:t>
    </dgm:pt>
    <dgm:pt modelId="{46D69AE0-7C60-49A0-A046-F6C5F5371EC2}">
      <dgm:prSet/>
      <dgm:spPr>
        <a:xfrm rot="10800000">
          <a:off x="0" y="1914562"/>
          <a:ext cx="9124335" cy="1932511"/>
        </a:xfrm>
        <a:prstGeom prst="upArrowCallout">
          <a:avLst/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11.01.2023 – Debut chimioterapie preoperatorie protocol FLOT </a:t>
          </a:r>
          <a:endParaRPr lang="en-US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F73365F0-8E45-4F06-A871-1F42F504E8F9}" type="parTrans" cxnId="{A6C28AD6-543A-4F57-A296-2E6081B19998}">
      <dgm:prSet/>
      <dgm:spPr/>
      <dgm:t>
        <a:bodyPr/>
        <a:lstStyle/>
        <a:p>
          <a:endParaRPr lang="en-US"/>
        </a:p>
      </dgm:t>
    </dgm:pt>
    <dgm:pt modelId="{04959558-3628-42E8-995E-5DC88CEA694D}" type="sibTrans" cxnId="{A6C28AD6-543A-4F57-A296-2E6081B19998}">
      <dgm:prSet/>
      <dgm:spPr/>
      <dgm:t>
        <a:bodyPr/>
        <a:lstStyle/>
        <a:p>
          <a:endParaRPr lang="en-US"/>
        </a:p>
      </dgm:t>
    </dgm:pt>
    <dgm:pt modelId="{9E5761DD-BAEF-498B-A8E0-9D2E76AAC839}">
      <dgm:prSet/>
      <dgm:spPr>
        <a:xfrm>
          <a:off x="0" y="3828226"/>
          <a:ext cx="9124335" cy="1256509"/>
        </a:xfrm>
        <a:prstGeom prst="rect">
          <a:avLst/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30.01.2023 – PET-CT – persistenta tumorală gastrică cu evoluție favorabilă față de 21.11.2022 cu persistența unei tumefacții ale pereților </a:t>
          </a:r>
          <a:r>
            <a:rPr lang="ro-RO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antrului</a:t>
          </a: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gastric ce nu prezintă captare FDG asociată; nodul pulmonar drept non-avid FDG =&gt; se concluzionează diagnosticul de Adenocarcinom gastric tubular invaziv </a:t>
          </a:r>
          <a:r>
            <a:rPr lang="ro-RO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antral</a:t>
          </a: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stadiul III </a:t>
          </a:r>
          <a:endParaRPr lang="en-US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DC7B8CD0-367E-43E9-9FF5-C0BCB360A3EB}" type="parTrans" cxnId="{632522F7-1E2D-4BB4-B1DB-9F7A8691022C}">
      <dgm:prSet/>
      <dgm:spPr/>
      <dgm:t>
        <a:bodyPr/>
        <a:lstStyle/>
        <a:p>
          <a:endParaRPr lang="en-US"/>
        </a:p>
      </dgm:t>
    </dgm:pt>
    <dgm:pt modelId="{F2125C09-6C3A-42E9-8100-E49AE64E87D5}" type="sibTrans" cxnId="{632522F7-1E2D-4BB4-B1DB-9F7A8691022C}">
      <dgm:prSet/>
      <dgm:spPr/>
      <dgm:t>
        <a:bodyPr/>
        <a:lstStyle/>
        <a:p>
          <a:endParaRPr lang="en-US"/>
        </a:p>
      </dgm:t>
    </dgm:pt>
    <dgm:pt modelId="{3084170B-7DE3-794D-9B93-400DE3EB89FD}" type="pres">
      <dgm:prSet presAssocID="{7B7DDE9C-5BFD-4315-A7CA-33915150F552}" presName="Name0" presStyleCnt="0">
        <dgm:presLayoutVars>
          <dgm:dir/>
          <dgm:animLvl val="lvl"/>
          <dgm:resizeHandles val="exact"/>
        </dgm:presLayoutVars>
      </dgm:prSet>
      <dgm:spPr/>
    </dgm:pt>
    <dgm:pt modelId="{98CA2223-D45D-0347-B161-CC65D97F62A3}" type="pres">
      <dgm:prSet presAssocID="{9E5761DD-BAEF-498B-A8E0-9D2E76AAC839}" presName="boxAndChildren" presStyleCnt="0"/>
      <dgm:spPr/>
    </dgm:pt>
    <dgm:pt modelId="{19F7D423-5A66-0E4B-BCB2-36FB0CB7038A}" type="pres">
      <dgm:prSet presAssocID="{9E5761DD-BAEF-498B-A8E0-9D2E76AAC839}" presName="parentTextBox" presStyleLbl="node1" presStyleIdx="0" presStyleCnt="3"/>
      <dgm:spPr/>
    </dgm:pt>
    <dgm:pt modelId="{A853C195-8593-4046-8A91-91A08C91446B}" type="pres">
      <dgm:prSet presAssocID="{04959558-3628-42E8-995E-5DC88CEA694D}" presName="sp" presStyleCnt="0"/>
      <dgm:spPr/>
    </dgm:pt>
    <dgm:pt modelId="{E4BCA65A-B6D6-564F-BF81-C96141ECA2EC}" type="pres">
      <dgm:prSet presAssocID="{46D69AE0-7C60-49A0-A046-F6C5F5371EC2}" presName="arrowAndChildren" presStyleCnt="0"/>
      <dgm:spPr/>
    </dgm:pt>
    <dgm:pt modelId="{CD34FFF1-7A27-8A4E-ABFD-5ACFABD6B924}" type="pres">
      <dgm:prSet presAssocID="{46D69AE0-7C60-49A0-A046-F6C5F5371EC2}" presName="parentTextArrow" presStyleLbl="node1" presStyleIdx="1" presStyleCnt="3"/>
      <dgm:spPr/>
    </dgm:pt>
    <dgm:pt modelId="{09B0B986-F005-6B46-9D4C-E15E6DE2965B}" type="pres">
      <dgm:prSet presAssocID="{8AAAB38D-D450-43AB-A2D3-A0ED1CFF89AB}" presName="sp" presStyleCnt="0"/>
      <dgm:spPr/>
    </dgm:pt>
    <dgm:pt modelId="{4A8A43CD-A9E7-3647-B7BC-3DBD29564182}" type="pres">
      <dgm:prSet presAssocID="{EF8365A0-DC00-4053-95DD-3592BF3DFF84}" presName="arrowAndChildren" presStyleCnt="0"/>
      <dgm:spPr/>
    </dgm:pt>
    <dgm:pt modelId="{951F7E26-AF32-6D4F-B80D-C901773FE3C9}" type="pres">
      <dgm:prSet presAssocID="{EF8365A0-DC00-4053-95DD-3592BF3DFF84}" presName="parentTextArrow" presStyleLbl="node1" presStyleIdx="2" presStyleCnt="3" custLinFactNeighborX="-988" custLinFactNeighborY="-5224"/>
      <dgm:spPr/>
    </dgm:pt>
  </dgm:ptLst>
  <dgm:cxnLst>
    <dgm:cxn modelId="{B98CA111-405D-FC43-BD1D-3310F0A92F83}" type="presOf" srcId="{9E5761DD-BAEF-498B-A8E0-9D2E76AAC839}" destId="{19F7D423-5A66-0E4B-BCB2-36FB0CB7038A}" srcOrd="0" destOrd="0" presId="urn:microsoft.com/office/officeart/2005/8/layout/process4"/>
    <dgm:cxn modelId="{0AB0985E-9461-E343-8D22-E110138E7BA7}" type="presOf" srcId="{46D69AE0-7C60-49A0-A046-F6C5F5371EC2}" destId="{CD34FFF1-7A27-8A4E-ABFD-5ACFABD6B924}" srcOrd="0" destOrd="0" presId="urn:microsoft.com/office/officeart/2005/8/layout/process4"/>
    <dgm:cxn modelId="{DBF35F9C-555E-734A-90D8-7B759CBD21C7}" type="presOf" srcId="{7B7DDE9C-5BFD-4315-A7CA-33915150F552}" destId="{3084170B-7DE3-794D-9B93-400DE3EB89FD}" srcOrd="0" destOrd="0" presId="urn:microsoft.com/office/officeart/2005/8/layout/process4"/>
    <dgm:cxn modelId="{A1481DAA-0050-FE44-99E1-6FC471A4851A}" type="presOf" srcId="{EF8365A0-DC00-4053-95DD-3592BF3DFF84}" destId="{951F7E26-AF32-6D4F-B80D-C901773FE3C9}" srcOrd="0" destOrd="0" presId="urn:microsoft.com/office/officeart/2005/8/layout/process4"/>
    <dgm:cxn modelId="{A6C28AD6-543A-4F57-A296-2E6081B19998}" srcId="{7B7DDE9C-5BFD-4315-A7CA-33915150F552}" destId="{46D69AE0-7C60-49A0-A046-F6C5F5371EC2}" srcOrd="1" destOrd="0" parTransId="{F73365F0-8E45-4F06-A871-1F42F504E8F9}" sibTransId="{04959558-3628-42E8-995E-5DC88CEA694D}"/>
    <dgm:cxn modelId="{4FFD31EC-CFC1-42B7-9A23-41456286AF2C}" srcId="{7B7DDE9C-5BFD-4315-A7CA-33915150F552}" destId="{EF8365A0-DC00-4053-95DD-3592BF3DFF84}" srcOrd="0" destOrd="0" parTransId="{9399BCB2-AB5D-4EE4-8C96-584405150F93}" sibTransId="{8AAAB38D-D450-43AB-A2D3-A0ED1CFF89AB}"/>
    <dgm:cxn modelId="{632522F7-1E2D-4BB4-B1DB-9F7A8691022C}" srcId="{7B7DDE9C-5BFD-4315-A7CA-33915150F552}" destId="{9E5761DD-BAEF-498B-A8E0-9D2E76AAC839}" srcOrd="2" destOrd="0" parTransId="{DC7B8CD0-367E-43E9-9FF5-C0BCB360A3EB}" sibTransId="{F2125C09-6C3A-42E9-8100-E49AE64E87D5}"/>
    <dgm:cxn modelId="{3B4A63C3-49A9-2245-8D5D-EA82B6CCA640}" type="presParOf" srcId="{3084170B-7DE3-794D-9B93-400DE3EB89FD}" destId="{98CA2223-D45D-0347-B161-CC65D97F62A3}" srcOrd="0" destOrd="0" presId="urn:microsoft.com/office/officeart/2005/8/layout/process4"/>
    <dgm:cxn modelId="{713E62BB-2D11-0C49-BB08-2F72F083A3A1}" type="presParOf" srcId="{98CA2223-D45D-0347-B161-CC65D97F62A3}" destId="{19F7D423-5A66-0E4B-BCB2-36FB0CB7038A}" srcOrd="0" destOrd="0" presId="urn:microsoft.com/office/officeart/2005/8/layout/process4"/>
    <dgm:cxn modelId="{E2D21B93-11FB-274F-B89B-D33293E7A4D0}" type="presParOf" srcId="{3084170B-7DE3-794D-9B93-400DE3EB89FD}" destId="{A853C195-8593-4046-8A91-91A08C91446B}" srcOrd="1" destOrd="0" presId="urn:microsoft.com/office/officeart/2005/8/layout/process4"/>
    <dgm:cxn modelId="{7F77FA79-6778-BD40-82F5-7A2457ACAF31}" type="presParOf" srcId="{3084170B-7DE3-794D-9B93-400DE3EB89FD}" destId="{E4BCA65A-B6D6-564F-BF81-C96141ECA2EC}" srcOrd="2" destOrd="0" presId="urn:microsoft.com/office/officeart/2005/8/layout/process4"/>
    <dgm:cxn modelId="{F2221EA7-325D-5247-A489-574BA7AD5A6A}" type="presParOf" srcId="{E4BCA65A-B6D6-564F-BF81-C96141ECA2EC}" destId="{CD34FFF1-7A27-8A4E-ABFD-5ACFABD6B924}" srcOrd="0" destOrd="0" presId="urn:microsoft.com/office/officeart/2005/8/layout/process4"/>
    <dgm:cxn modelId="{1C3525E2-20F0-B844-A63C-B0000D2CA4C8}" type="presParOf" srcId="{3084170B-7DE3-794D-9B93-400DE3EB89FD}" destId="{09B0B986-F005-6B46-9D4C-E15E6DE2965B}" srcOrd="3" destOrd="0" presId="urn:microsoft.com/office/officeart/2005/8/layout/process4"/>
    <dgm:cxn modelId="{911ED545-433F-B542-88B1-2933873FCFA2}" type="presParOf" srcId="{3084170B-7DE3-794D-9B93-400DE3EB89FD}" destId="{4A8A43CD-A9E7-3647-B7BC-3DBD29564182}" srcOrd="4" destOrd="0" presId="urn:microsoft.com/office/officeart/2005/8/layout/process4"/>
    <dgm:cxn modelId="{C12DE2B5-72A5-5048-898D-A86BB70BB111}" type="presParOf" srcId="{4A8A43CD-A9E7-3647-B7BC-3DBD29564182}" destId="{951F7E26-AF32-6D4F-B80D-C901773FE3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1AC64E-BBBB-4DFE-8B60-232E2B7A183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EA4D4B-22A4-4950-B1F5-C84795E44914}">
      <dgm:prSet/>
      <dgm:spPr>
        <a:xfrm>
          <a:off x="0" y="0"/>
          <a:ext cx="8460175" cy="1236612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11.01-16.03.2023 Chimioterapie preoperatorie (4xFLOT) + profilaxie primară cu factor de creștere leucocitar cu toleranță bună și răspuns parțial </a:t>
          </a:r>
          <a:endParaRPr lang="en-US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0D053B12-22FC-42B1-AE6D-A8DC63AAD321}" type="parTrans" cxnId="{B639F44B-7928-4386-9CC9-34F181604A5C}">
      <dgm:prSet/>
      <dgm:spPr/>
      <dgm:t>
        <a:bodyPr/>
        <a:lstStyle/>
        <a:p>
          <a:endParaRPr lang="en-US"/>
        </a:p>
      </dgm:t>
    </dgm:pt>
    <dgm:pt modelId="{E174407F-7EE5-4C84-A25A-B7A5773253DB}" type="sibTrans" cxnId="{B639F44B-7928-4386-9CC9-34F181604A5C}">
      <dgm:prSet/>
      <dgm:spPr>
        <a:xfrm>
          <a:off x="7656376" y="947132"/>
          <a:ext cx="803798" cy="803798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D744AC5D-F9F4-43A8-91E8-75056EA1FB03}">
      <dgm:prSet/>
      <dgm:spPr>
        <a:xfrm>
          <a:off x="708539" y="1461451"/>
          <a:ext cx="8460175" cy="1236612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05.04.2023 Gastrectomie totală + </a:t>
          </a:r>
          <a:r>
            <a:rPr lang="ro-RO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limfadenectomie</a:t>
          </a: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(</a:t>
          </a:r>
          <a:r>
            <a:rPr lang="ro-RO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dr</a:t>
          </a: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Cosmin Deac – SJU Satu Mare) cu rezultat HP – adenocarcinom gastric mixt(majoritar difuz/slab </a:t>
          </a:r>
          <a:r>
            <a:rPr lang="ro-RO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coeziv</a:t>
          </a: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) cu </a:t>
          </a:r>
          <a:r>
            <a:rPr lang="ro-RO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limfoganglioni</a:t>
          </a: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pozitivi (4+/21) ypT3N2L0V0Pn1R0</a:t>
          </a:r>
          <a:endParaRPr lang="en-US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A9256F1E-D7E8-4FFF-AD4B-5BC81975D251}" type="parTrans" cxnId="{2ED2E50B-4B7D-4F67-B351-589BEDCD1893}">
      <dgm:prSet/>
      <dgm:spPr/>
      <dgm:t>
        <a:bodyPr/>
        <a:lstStyle/>
        <a:p>
          <a:endParaRPr lang="en-US"/>
        </a:p>
      </dgm:t>
    </dgm:pt>
    <dgm:pt modelId="{66862775-AC25-429A-9FDF-935C06CF1051}" type="sibTrans" cxnId="{2ED2E50B-4B7D-4F67-B351-589BEDCD1893}">
      <dgm:prSet/>
      <dgm:spPr>
        <a:xfrm>
          <a:off x="8364916" y="2408584"/>
          <a:ext cx="803798" cy="803798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DC1DE6DB-C4BB-42B0-921C-4988E142637F}">
      <dgm:prSet/>
      <dgm:spPr>
        <a:xfrm>
          <a:off x="1406504" y="2922902"/>
          <a:ext cx="8460175" cy="1236612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23.05-11.08.2023 Chimioterapie postoperatorie (4xFLOT) + profilaxie primară cu factor de creștere leucocitar cu toleranță bună </a:t>
          </a:r>
          <a:endParaRPr lang="en-US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1E5F9E90-B4B9-4855-AE76-9594BC7B072F}" type="parTrans" cxnId="{385E6761-1777-44EC-A753-E4C03023EBA4}">
      <dgm:prSet/>
      <dgm:spPr/>
      <dgm:t>
        <a:bodyPr/>
        <a:lstStyle/>
        <a:p>
          <a:endParaRPr lang="en-US"/>
        </a:p>
      </dgm:t>
    </dgm:pt>
    <dgm:pt modelId="{58B85DD4-0BCB-440F-9299-E4BF5EA74912}" type="sibTrans" cxnId="{385E6761-1777-44EC-A753-E4C03023EBA4}">
      <dgm:prSet/>
      <dgm:spPr>
        <a:xfrm>
          <a:off x="9062881" y="3870035"/>
          <a:ext cx="803798" cy="803798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84371286-DA3B-BD4B-8411-8EE76D868B9B}">
      <dgm:prSet/>
      <dgm:spPr>
        <a:xfrm>
          <a:off x="2115043" y="4384354"/>
          <a:ext cx="8460175" cy="1236612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16.11.2023 CT TAP </a:t>
          </a:r>
          <a:r>
            <a:rPr lang="en-GB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sc</a:t>
          </a:r>
          <a:r>
            <a:rPr lang="en-GB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– </a:t>
          </a:r>
          <a:r>
            <a:rPr lang="en-GB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leziune</a:t>
          </a:r>
          <a:r>
            <a:rPr lang="en-GB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nodulară</a:t>
          </a:r>
          <a:r>
            <a:rPr lang="en-GB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pulmonară</a:t>
          </a:r>
          <a:r>
            <a:rPr lang="en-GB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LID </a:t>
          </a:r>
          <a:r>
            <a:rPr lang="en-GB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stabilă</a:t>
          </a:r>
          <a:r>
            <a:rPr lang="en-GB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; </a:t>
          </a:r>
          <a:r>
            <a:rPr lang="en-GB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fără</a:t>
          </a:r>
          <a:r>
            <a:rPr lang="en-GB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alte</a:t>
          </a:r>
          <a:r>
            <a:rPr lang="en-GB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modificări</a:t>
          </a:r>
          <a:r>
            <a:rPr lang="en-GB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suspecte</a:t>
          </a:r>
          <a:r>
            <a:rPr lang="en-GB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toraco-abdomino-pelvine</a:t>
          </a:r>
          <a:endParaRPr lang="en-GB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D839A2B7-D0CB-0D43-B12C-11799017C563}" type="parTrans" cxnId="{27414D90-F364-4241-94A6-5624DC4230D9}">
      <dgm:prSet/>
      <dgm:spPr/>
      <dgm:t>
        <a:bodyPr/>
        <a:lstStyle/>
        <a:p>
          <a:endParaRPr lang="en-GB"/>
        </a:p>
      </dgm:t>
    </dgm:pt>
    <dgm:pt modelId="{A33A71AD-93F3-4743-BAC4-4E87012DB12D}" type="sibTrans" cxnId="{27414D90-F364-4241-94A6-5624DC4230D9}">
      <dgm:prSet/>
      <dgm:spPr/>
      <dgm:t>
        <a:bodyPr/>
        <a:lstStyle/>
        <a:p>
          <a:endParaRPr lang="en-GB"/>
        </a:p>
      </dgm:t>
    </dgm:pt>
    <dgm:pt modelId="{C8CD2A1D-CA39-C14B-A458-DE0C853812F6}" type="pres">
      <dgm:prSet presAssocID="{831AC64E-BBBB-4DFE-8B60-232E2B7A1838}" presName="outerComposite" presStyleCnt="0">
        <dgm:presLayoutVars>
          <dgm:chMax val="5"/>
          <dgm:dir/>
          <dgm:resizeHandles val="exact"/>
        </dgm:presLayoutVars>
      </dgm:prSet>
      <dgm:spPr/>
    </dgm:pt>
    <dgm:pt modelId="{9A3897FB-57A5-424A-98C3-941D9FABBB9D}" type="pres">
      <dgm:prSet presAssocID="{831AC64E-BBBB-4DFE-8B60-232E2B7A1838}" presName="dummyMaxCanvas" presStyleCnt="0">
        <dgm:presLayoutVars/>
      </dgm:prSet>
      <dgm:spPr/>
    </dgm:pt>
    <dgm:pt modelId="{E82605CC-0102-6844-83D5-F1A2F1DBC452}" type="pres">
      <dgm:prSet presAssocID="{831AC64E-BBBB-4DFE-8B60-232E2B7A1838}" presName="FourNodes_1" presStyleLbl="node1" presStyleIdx="0" presStyleCnt="4">
        <dgm:presLayoutVars>
          <dgm:bulletEnabled val="1"/>
        </dgm:presLayoutVars>
      </dgm:prSet>
      <dgm:spPr/>
    </dgm:pt>
    <dgm:pt modelId="{8074E8C6-F189-7F43-AFA1-FCAED190B094}" type="pres">
      <dgm:prSet presAssocID="{831AC64E-BBBB-4DFE-8B60-232E2B7A1838}" presName="FourNodes_2" presStyleLbl="node1" presStyleIdx="1" presStyleCnt="4">
        <dgm:presLayoutVars>
          <dgm:bulletEnabled val="1"/>
        </dgm:presLayoutVars>
      </dgm:prSet>
      <dgm:spPr/>
    </dgm:pt>
    <dgm:pt modelId="{005A6D26-ABDA-754E-BBD2-DC1ACE3C159E}" type="pres">
      <dgm:prSet presAssocID="{831AC64E-BBBB-4DFE-8B60-232E2B7A1838}" presName="FourNodes_3" presStyleLbl="node1" presStyleIdx="2" presStyleCnt="4">
        <dgm:presLayoutVars>
          <dgm:bulletEnabled val="1"/>
        </dgm:presLayoutVars>
      </dgm:prSet>
      <dgm:spPr/>
    </dgm:pt>
    <dgm:pt modelId="{CAE6BDC7-4C4C-1440-B1DA-5D0B0E2F4844}" type="pres">
      <dgm:prSet presAssocID="{831AC64E-BBBB-4DFE-8B60-232E2B7A1838}" presName="FourNodes_4" presStyleLbl="node1" presStyleIdx="3" presStyleCnt="4">
        <dgm:presLayoutVars>
          <dgm:bulletEnabled val="1"/>
        </dgm:presLayoutVars>
      </dgm:prSet>
      <dgm:spPr/>
    </dgm:pt>
    <dgm:pt modelId="{5BE9829F-87E7-4443-BBC5-D32E51A388CE}" type="pres">
      <dgm:prSet presAssocID="{831AC64E-BBBB-4DFE-8B60-232E2B7A1838}" presName="FourConn_1-2" presStyleLbl="fgAccFollowNode1" presStyleIdx="0" presStyleCnt="3">
        <dgm:presLayoutVars>
          <dgm:bulletEnabled val="1"/>
        </dgm:presLayoutVars>
      </dgm:prSet>
      <dgm:spPr/>
    </dgm:pt>
    <dgm:pt modelId="{5F833EF6-6FCE-3845-A90E-F40D4A4902AA}" type="pres">
      <dgm:prSet presAssocID="{831AC64E-BBBB-4DFE-8B60-232E2B7A1838}" presName="FourConn_2-3" presStyleLbl="fgAccFollowNode1" presStyleIdx="1" presStyleCnt="3">
        <dgm:presLayoutVars>
          <dgm:bulletEnabled val="1"/>
        </dgm:presLayoutVars>
      </dgm:prSet>
      <dgm:spPr/>
    </dgm:pt>
    <dgm:pt modelId="{D63201DA-28A8-274E-9D0F-990FA606C67C}" type="pres">
      <dgm:prSet presAssocID="{831AC64E-BBBB-4DFE-8B60-232E2B7A1838}" presName="FourConn_3-4" presStyleLbl="fgAccFollowNode1" presStyleIdx="2" presStyleCnt="3">
        <dgm:presLayoutVars>
          <dgm:bulletEnabled val="1"/>
        </dgm:presLayoutVars>
      </dgm:prSet>
      <dgm:spPr/>
    </dgm:pt>
    <dgm:pt modelId="{34CAB352-7C7E-9544-9A50-B4DFF4F6933A}" type="pres">
      <dgm:prSet presAssocID="{831AC64E-BBBB-4DFE-8B60-232E2B7A1838}" presName="FourNodes_1_text" presStyleLbl="node1" presStyleIdx="3" presStyleCnt="4">
        <dgm:presLayoutVars>
          <dgm:bulletEnabled val="1"/>
        </dgm:presLayoutVars>
      </dgm:prSet>
      <dgm:spPr/>
    </dgm:pt>
    <dgm:pt modelId="{BEBB35BC-FBC1-414A-A441-6B9A93D5E8AB}" type="pres">
      <dgm:prSet presAssocID="{831AC64E-BBBB-4DFE-8B60-232E2B7A1838}" presName="FourNodes_2_text" presStyleLbl="node1" presStyleIdx="3" presStyleCnt="4">
        <dgm:presLayoutVars>
          <dgm:bulletEnabled val="1"/>
        </dgm:presLayoutVars>
      </dgm:prSet>
      <dgm:spPr/>
    </dgm:pt>
    <dgm:pt modelId="{32CC8FD2-FFCF-9145-82FD-6B4EBB81313B}" type="pres">
      <dgm:prSet presAssocID="{831AC64E-BBBB-4DFE-8B60-232E2B7A1838}" presName="FourNodes_3_text" presStyleLbl="node1" presStyleIdx="3" presStyleCnt="4">
        <dgm:presLayoutVars>
          <dgm:bulletEnabled val="1"/>
        </dgm:presLayoutVars>
      </dgm:prSet>
      <dgm:spPr/>
    </dgm:pt>
    <dgm:pt modelId="{B331556A-6459-0447-BF96-ADB79E0828D3}" type="pres">
      <dgm:prSet presAssocID="{831AC64E-BBBB-4DFE-8B60-232E2B7A183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5172503-91F6-7243-90C9-C9119924C301}" type="presOf" srcId="{84371286-DA3B-BD4B-8411-8EE76D868B9B}" destId="{CAE6BDC7-4C4C-1440-B1DA-5D0B0E2F4844}" srcOrd="0" destOrd="0" presId="urn:microsoft.com/office/officeart/2005/8/layout/vProcess5"/>
    <dgm:cxn modelId="{2ED2E50B-4B7D-4F67-B351-589BEDCD1893}" srcId="{831AC64E-BBBB-4DFE-8B60-232E2B7A1838}" destId="{D744AC5D-F9F4-43A8-91E8-75056EA1FB03}" srcOrd="1" destOrd="0" parTransId="{A9256F1E-D7E8-4FFF-AD4B-5BC81975D251}" sibTransId="{66862775-AC25-429A-9FDF-935C06CF1051}"/>
    <dgm:cxn modelId="{385E6761-1777-44EC-A753-E4C03023EBA4}" srcId="{831AC64E-BBBB-4DFE-8B60-232E2B7A1838}" destId="{DC1DE6DB-C4BB-42B0-921C-4988E142637F}" srcOrd="2" destOrd="0" parTransId="{1E5F9E90-B4B9-4855-AE76-9594BC7B072F}" sibTransId="{58B85DD4-0BCB-440F-9299-E4BF5EA74912}"/>
    <dgm:cxn modelId="{DD511947-0414-AA42-BEC9-81EA6F7865F2}" type="presOf" srcId="{DC1DE6DB-C4BB-42B0-921C-4988E142637F}" destId="{32CC8FD2-FFCF-9145-82FD-6B4EBB81313B}" srcOrd="1" destOrd="0" presId="urn:microsoft.com/office/officeart/2005/8/layout/vProcess5"/>
    <dgm:cxn modelId="{B639F44B-7928-4386-9CC9-34F181604A5C}" srcId="{831AC64E-BBBB-4DFE-8B60-232E2B7A1838}" destId="{73EA4D4B-22A4-4950-B1F5-C84795E44914}" srcOrd="0" destOrd="0" parTransId="{0D053B12-22FC-42B1-AE6D-A8DC63AAD321}" sibTransId="{E174407F-7EE5-4C84-A25A-B7A5773253DB}"/>
    <dgm:cxn modelId="{AB03136C-4E02-FA47-A62B-3E56120076E6}" type="presOf" srcId="{73EA4D4B-22A4-4950-B1F5-C84795E44914}" destId="{34CAB352-7C7E-9544-9A50-B4DFF4F6933A}" srcOrd="1" destOrd="0" presId="urn:microsoft.com/office/officeart/2005/8/layout/vProcess5"/>
    <dgm:cxn modelId="{F2DCC870-6753-994F-9571-0AB06A116433}" type="presOf" srcId="{D744AC5D-F9F4-43A8-91E8-75056EA1FB03}" destId="{8074E8C6-F189-7F43-AFA1-FCAED190B094}" srcOrd="0" destOrd="0" presId="urn:microsoft.com/office/officeart/2005/8/layout/vProcess5"/>
    <dgm:cxn modelId="{50BD5B55-4798-2A43-9964-220EED4DA6FF}" type="presOf" srcId="{73EA4D4B-22A4-4950-B1F5-C84795E44914}" destId="{E82605CC-0102-6844-83D5-F1A2F1DBC452}" srcOrd="0" destOrd="0" presId="urn:microsoft.com/office/officeart/2005/8/layout/vProcess5"/>
    <dgm:cxn modelId="{6DCDB27B-BC51-914E-A8B6-32222BAD659B}" type="presOf" srcId="{58B85DD4-0BCB-440F-9299-E4BF5EA74912}" destId="{D63201DA-28A8-274E-9D0F-990FA606C67C}" srcOrd="0" destOrd="0" presId="urn:microsoft.com/office/officeart/2005/8/layout/vProcess5"/>
    <dgm:cxn modelId="{DF74E785-FA26-6F4B-943A-CEC19257C439}" type="presOf" srcId="{DC1DE6DB-C4BB-42B0-921C-4988E142637F}" destId="{005A6D26-ABDA-754E-BBD2-DC1ACE3C159E}" srcOrd="0" destOrd="0" presId="urn:microsoft.com/office/officeart/2005/8/layout/vProcess5"/>
    <dgm:cxn modelId="{A17B018E-E851-1349-AC73-34F6CDB4DE73}" type="presOf" srcId="{831AC64E-BBBB-4DFE-8B60-232E2B7A1838}" destId="{C8CD2A1D-CA39-C14B-A458-DE0C853812F6}" srcOrd="0" destOrd="0" presId="urn:microsoft.com/office/officeart/2005/8/layout/vProcess5"/>
    <dgm:cxn modelId="{27414D90-F364-4241-94A6-5624DC4230D9}" srcId="{831AC64E-BBBB-4DFE-8B60-232E2B7A1838}" destId="{84371286-DA3B-BD4B-8411-8EE76D868B9B}" srcOrd="3" destOrd="0" parTransId="{D839A2B7-D0CB-0D43-B12C-11799017C563}" sibTransId="{A33A71AD-93F3-4743-BAC4-4E87012DB12D}"/>
    <dgm:cxn modelId="{5C4846A7-3D7C-3B41-A699-97AA7467DEFD}" type="presOf" srcId="{D744AC5D-F9F4-43A8-91E8-75056EA1FB03}" destId="{BEBB35BC-FBC1-414A-A441-6B9A93D5E8AB}" srcOrd="1" destOrd="0" presId="urn:microsoft.com/office/officeart/2005/8/layout/vProcess5"/>
    <dgm:cxn modelId="{4E5C2FC8-F232-FD45-BE24-DDC2E7FD7ABA}" type="presOf" srcId="{66862775-AC25-429A-9FDF-935C06CF1051}" destId="{5F833EF6-6FCE-3845-A90E-F40D4A4902AA}" srcOrd="0" destOrd="0" presId="urn:microsoft.com/office/officeart/2005/8/layout/vProcess5"/>
    <dgm:cxn modelId="{671FD0D3-D6C1-134E-9C11-BEC99CC1D998}" type="presOf" srcId="{84371286-DA3B-BD4B-8411-8EE76D868B9B}" destId="{B331556A-6459-0447-BF96-ADB79E0828D3}" srcOrd="1" destOrd="0" presId="urn:microsoft.com/office/officeart/2005/8/layout/vProcess5"/>
    <dgm:cxn modelId="{631521DD-FF8A-A948-B882-2143699521EE}" type="presOf" srcId="{E174407F-7EE5-4C84-A25A-B7A5773253DB}" destId="{5BE9829F-87E7-4443-BBC5-D32E51A388CE}" srcOrd="0" destOrd="0" presId="urn:microsoft.com/office/officeart/2005/8/layout/vProcess5"/>
    <dgm:cxn modelId="{A099FF15-C5B1-B24A-9606-D37FFE7461D2}" type="presParOf" srcId="{C8CD2A1D-CA39-C14B-A458-DE0C853812F6}" destId="{9A3897FB-57A5-424A-98C3-941D9FABBB9D}" srcOrd="0" destOrd="0" presId="urn:microsoft.com/office/officeart/2005/8/layout/vProcess5"/>
    <dgm:cxn modelId="{2AF5CAA4-432A-604D-AFC4-A7993C5514EB}" type="presParOf" srcId="{C8CD2A1D-CA39-C14B-A458-DE0C853812F6}" destId="{E82605CC-0102-6844-83D5-F1A2F1DBC452}" srcOrd="1" destOrd="0" presId="urn:microsoft.com/office/officeart/2005/8/layout/vProcess5"/>
    <dgm:cxn modelId="{E289FF5B-AECE-DB4B-9557-4D53E1C50A73}" type="presParOf" srcId="{C8CD2A1D-CA39-C14B-A458-DE0C853812F6}" destId="{8074E8C6-F189-7F43-AFA1-FCAED190B094}" srcOrd="2" destOrd="0" presId="urn:microsoft.com/office/officeart/2005/8/layout/vProcess5"/>
    <dgm:cxn modelId="{BA06B5B9-BCC5-174C-A6EF-9F35DDAF2EC8}" type="presParOf" srcId="{C8CD2A1D-CA39-C14B-A458-DE0C853812F6}" destId="{005A6D26-ABDA-754E-BBD2-DC1ACE3C159E}" srcOrd="3" destOrd="0" presId="urn:microsoft.com/office/officeart/2005/8/layout/vProcess5"/>
    <dgm:cxn modelId="{44640056-F08C-FF48-B9D8-40AEA9CB283D}" type="presParOf" srcId="{C8CD2A1D-CA39-C14B-A458-DE0C853812F6}" destId="{CAE6BDC7-4C4C-1440-B1DA-5D0B0E2F4844}" srcOrd="4" destOrd="0" presId="urn:microsoft.com/office/officeart/2005/8/layout/vProcess5"/>
    <dgm:cxn modelId="{8E48E210-32EB-454E-89D0-B9959BAE47B5}" type="presParOf" srcId="{C8CD2A1D-CA39-C14B-A458-DE0C853812F6}" destId="{5BE9829F-87E7-4443-BBC5-D32E51A388CE}" srcOrd="5" destOrd="0" presId="urn:microsoft.com/office/officeart/2005/8/layout/vProcess5"/>
    <dgm:cxn modelId="{468C4FBB-90E1-8845-B734-D00227905F40}" type="presParOf" srcId="{C8CD2A1D-CA39-C14B-A458-DE0C853812F6}" destId="{5F833EF6-6FCE-3845-A90E-F40D4A4902AA}" srcOrd="6" destOrd="0" presId="urn:microsoft.com/office/officeart/2005/8/layout/vProcess5"/>
    <dgm:cxn modelId="{441784C0-94F1-0E4A-96BC-CD26DBE690E8}" type="presParOf" srcId="{C8CD2A1D-CA39-C14B-A458-DE0C853812F6}" destId="{D63201DA-28A8-274E-9D0F-990FA606C67C}" srcOrd="7" destOrd="0" presId="urn:microsoft.com/office/officeart/2005/8/layout/vProcess5"/>
    <dgm:cxn modelId="{E388FD29-E52C-FE44-9BCD-DE71B5CE8670}" type="presParOf" srcId="{C8CD2A1D-CA39-C14B-A458-DE0C853812F6}" destId="{34CAB352-7C7E-9544-9A50-B4DFF4F6933A}" srcOrd="8" destOrd="0" presId="urn:microsoft.com/office/officeart/2005/8/layout/vProcess5"/>
    <dgm:cxn modelId="{50284ACF-4B4A-9548-9129-A664AE163813}" type="presParOf" srcId="{C8CD2A1D-CA39-C14B-A458-DE0C853812F6}" destId="{BEBB35BC-FBC1-414A-A441-6B9A93D5E8AB}" srcOrd="9" destOrd="0" presId="urn:microsoft.com/office/officeart/2005/8/layout/vProcess5"/>
    <dgm:cxn modelId="{F674DF28-18A6-BE4A-B5A5-AEEFC7F4C905}" type="presParOf" srcId="{C8CD2A1D-CA39-C14B-A458-DE0C853812F6}" destId="{32CC8FD2-FFCF-9145-82FD-6B4EBB81313B}" srcOrd="10" destOrd="0" presId="urn:microsoft.com/office/officeart/2005/8/layout/vProcess5"/>
    <dgm:cxn modelId="{5B1139E1-4093-4949-BF67-18AE1AEFB52C}" type="presParOf" srcId="{C8CD2A1D-CA39-C14B-A458-DE0C853812F6}" destId="{B331556A-6459-0447-BF96-ADB79E0828D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332831-66B1-47EC-8323-8BB9BE689C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5DBCDB-F43F-4456-B531-6CC98A0D899F}">
      <dgm:prSet/>
      <dgm:spPr>
        <a:xfrm>
          <a:off x="0" y="0"/>
          <a:ext cx="8291060" cy="1157548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22.11.2022 - EDS (dr. Simion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Mateaș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– SCM Carei) – tumoră vegetantă corp gastric </a:t>
          </a:r>
          <a:endParaRPr lang="en-US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7650F201-75FE-424B-AB78-A4F169DED26B}" type="parTrans" cxnId="{B193A8EC-CC28-4057-BB2B-5E3298735722}">
      <dgm:prSet/>
      <dgm:spPr/>
      <dgm:t>
        <a:bodyPr/>
        <a:lstStyle/>
        <a:p>
          <a:endParaRPr lang="en-US"/>
        </a:p>
      </dgm:t>
    </dgm:pt>
    <dgm:pt modelId="{2D24C507-AF42-48A4-9A0D-B2E9D6D08F7F}" type="sibTrans" cxnId="{B193A8EC-CC28-4057-BB2B-5E3298735722}">
      <dgm:prSet/>
      <dgm:spPr>
        <a:xfrm>
          <a:off x="7538654" y="886576"/>
          <a:ext cx="752406" cy="752406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F72B4CE3-96BF-4C63-80B5-AAEE7BFA0B6F}">
      <dgm:prSet/>
      <dgm:spPr>
        <a:xfrm>
          <a:off x="694376" y="1368011"/>
          <a:ext cx="8291060" cy="1157548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baseline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23.12.2022 – Examen histopatologic biopsie – adenocarcinom tubular gastric moderat diferențiat, ulcerat </a:t>
          </a:r>
          <a:endParaRPr lang="en-US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ED828EDC-3827-49C3-AFE7-42C13B4FD750}" type="parTrans" cxnId="{4E8C9E21-746F-4CE3-AD15-084235FD0FCF}">
      <dgm:prSet/>
      <dgm:spPr/>
      <dgm:t>
        <a:bodyPr/>
        <a:lstStyle/>
        <a:p>
          <a:endParaRPr lang="en-US"/>
        </a:p>
      </dgm:t>
    </dgm:pt>
    <dgm:pt modelId="{5DEE9A87-A056-4096-B928-52586A0BF45F}" type="sibTrans" cxnId="{4E8C9E21-746F-4CE3-AD15-084235FD0FCF}">
      <dgm:prSet/>
      <dgm:spPr>
        <a:xfrm>
          <a:off x="8233030" y="2254587"/>
          <a:ext cx="752406" cy="752406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19909F1A-34FD-4015-84CE-D9D0800596CA}">
      <dgm:prSet/>
      <dgm:spPr>
        <a:xfrm>
          <a:off x="1378388" y="2736022"/>
          <a:ext cx="8291060" cy="1157548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baseline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10.01.2023 CT TAP sc – îngroșare parietală gastrică cu grosime maximă de 17 mm extinsă o lungime de 55 mm având caractere suspecte + imagini limfoganglionare vizibile adiacente micii curburi</a:t>
          </a:r>
          <a:endParaRPr lang="en-US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F569C6BD-5A1F-450B-AD6D-0FD3036450D0}" type="parTrans" cxnId="{BBF5A75A-BC5D-4AC1-BAB2-C233A22551AE}">
      <dgm:prSet/>
      <dgm:spPr/>
      <dgm:t>
        <a:bodyPr/>
        <a:lstStyle/>
        <a:p>
          <a:endParaRPr lang="en-US"/>
        </a:p>
      </dgm:t>
    </dgm:pt>
    <dgm:pt modelId="{05ACF898-E31B-4D56-AD8E-61C39521EE28}" type="sibTrans" cxnId="{BBF5A75A-BC5D-4AC1-BAB2-C233A22551AE}">
      <dgm:prSet/>
      <dgm:spPr>
        <a:xfrm>
          <a:off x="8917043" y="3622599"/>
          <a:ext cx="752406" cy="752406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57B29789-DC35-4722-8B7F-3436F98E33EE}">
      <dgm:prSet/>
      <dgm:spPr>
        <a:xfrm>
          <a:off x="2072765" y="4104033"/>
          <a:ext cx="8291060" cy="1157548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baseline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11.01.2023 Consult cardiologic (dr. Loredana Vinkler) – FE – 60%, IM gr I, IT gr I </a:t>
          </a:r>
          <a:endParaRPr lang="en-US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7F7BD7F9-E8F9-41CB-A65A-E7D238B6D5EF}" type="parTrans" cxnId="{D7C15021-3921-4828-8EE1-023605A2D677}">
      <dgm:prSet/>
      <dgm:spPr/>
      <dgm:t>
        <a:bodyPr/>
        <a:lstStyle/>
        <a:p>
          <a:endParaRPr lang="en-US"/>
        </a:p>
      </dgm:t>
    </dgm:pt>
    <dgm:pt modelId="{0A351709-4388-491E-944F-D8CE87AFBBE1}" type="sibTrans" cxnId="{D7C15021-3921-4828-8EE1-023605A2D677}">
      <dgm:prSet/>
      <dgm:spPr/>
      <dgm:t>
        <a:bodyPr/>
        <a:lstStyle/>
        <a:p>
          <a:endParaRPr lang="en-US"/>
        </a:p>
      </dgm:t>
    </dgm:pt>
    <dgm:pt modelId="{A40C39EF-86E3-D94F-B824-9DE70EAEA754}" type="pres">
      <dgm:prSet presAssocID="{06332831-66B1-47EC-8323-8BB9BE689C4F}" presName="outerComposite" presStyleCnt="0">
        <dgm:presLayoutVars>
          <dgm:chMax val="5"/>
          <dgm:dir/>
          <dgm:resizeHandles val="exact"/>
        </dgm:presLayoutVars>
      </dgm:prSet>
      <dgm:spPr/>
    </dgm:pt>
    <dgm:pt modelId="{26FE664D-F8AA-5147-9C5D-3E1D9B172489}" type="pres">
      <dgm:prSet presAssocID="{06332831-66B1-47EC-8323-8BB9BE689C4F}" presName="dummyMaxCanvas" presStyleCnt="0">
        <dgm:presLayoutVars/>
      </dgm:prSet>
      <dgm:spPr/>
    </dgm:pt>
    <dgm:pt modelId="{5F13C465-5B4C-4541-B235-2E9D9D6FBFB4}" type="pres">
      <dgm:prSet presAssocID="{06332831-66B1-47EC-8323-8BB9BE689C4F}" presName="FourNodes_1" presStyleLbl="node1" presStyleIdx="0" presStyleCnt="4" custLinFactNeighborY="0">
        <dgm:presLayoutVars>
          <dgm:bulletEnabled val="1"/>
        </dgm:presLayoutVars>
      </dgm:prSet>
      <dgm:spPr/>
    </dgm:pt>
    <dgm:pt modelId="{C5E19E8F-877C-C744-90FF-E6D09F16D7F8}" type="pres">
      <dgm:prSet presAssocID="{06332831-66B1-47EC-8323-8BB9BE689C4F}" presName="FourNodes_2" presStyleLbl="node1" presStyleIdx="1" presStyleCnt="4">
        <dgm:presLayoutVars>
          <dgm:bulletEnabled val="1"/>
        </dgm:presLayoutVars>
      </dgm:prSet>
      <dgm:spPr/>
    </dgm:pt>
    <dgm:pt modelId="{CB374707-5D83-8948-BEE0-55FD1501C84D}" type="pres">
      <dgm:prSet presAssocID="{06332831-66B1-47EC-8323-8BB9BE689C4F}" presName="FourNodes_3" presStyleLbl="node1" presStyleIdx="2" presStyleCnt="4">
        <dgm:presLayoutVars>
          <dgm:bulletEnabled val="1"/>
        </dgm:presLayoutVars>
      </dgm:prSet>
      <dgm:spPr/>
    </dgm:pt>
    <dgm:pt modelId="{E2699C2B-DD3A-A34E-84D5-1F702BE1D2DF}" type="pres">
      <dgm:prSet presAssocID="{06332831-66B1-47EC-8323-8BB9BE689C4F}" presName="FourNodes_4" presStyleLbl="node1" presStyleIdx="3" presStyleCnt="4">
        <dgm:presLayoutVars>
          <dgm:bulletEnabled val="1"/>
        </dgm:presLayoutVars>
      </dgm:prSet>
      <dgm:spPr/>
    </dgm:pt>
    <dgm:pt modelId="{AC6F9D51-3653-754E-A0F7-268CE0CB29B8}" type="pres">
      <dgm:prSet presAssocID="{06332831-66B1-47EC-8323-8BB9BE689C4F}" presName="FourConn_1-2" presStyleLbl="fgAccFollowNode1" presStyleIdx="0" presStyleCnt="3">
        <dgm:presLayoutVars>
          <dgm:bulletEnabled val="1"/>
        </dgm:presLayoutVars>
      </dgm:prSet>
      <dgm:spPr/>
    </dgm:pt>
    <dgm:pt modelId="{70DB9947-FDD4-6240-9FEC-1517152D4B71}" type="pres">
      <dgm:prSet presAssocID="{06332831-66B1-47EC-8323-8BB9BE689C4F}" presName="FourConn_2-3" presStyleLbl="fgAccFollowNode1" presStyleIdx="1" presStyleCnt="3">
        <dgm:presLayoutVars>
          <dgm:bulletEnabled val="1"/>
        </dgm:presLayoutVars>
      </dgm:prSet>
      <dgm:spPr/>
    </dgm:pt>
    <dgm:pt modelId="{4A7B9444-84A3-E343-B30C-82A5AE13D6E0}" type="pres">
      <dgm:prSet presAssocID="{06332831-66B1-47EC-8323-8BB9BE689C4F}" presName="FourConn_3-4" presStyleLbl="fgAccFollowNode1" presStyleIdx="2" presStyleCnt="3">
        <dgm:presLayoutVars>
          <dgm:bulletEnabled val="1"/>
        </dgm:presLayoutVars>
      </dgm:prSet>
      <dgm:spPr/>
    </dgm:pt>
    <dgm:pt modelId="{4C9DEDAF-7D5C-A24B-8F26-8E02740394B7}" type="pres">
      <dgm:prSet presAssocID="{06332831-66B1-47EC-8323-8BB9BE689C4F}" presName="FourNodes_1_text" presStyleLbl="node1" presStyleIdx="3" presStyleCnt="4">
        <dgm:presLayoutVars>
          <dgm:bulletEnabled val="1"/>
        </dgm:presLayoutVars>
      </dgm:prSet>
      <dgm:spPr/>
    </dgm:pt>
    <dgm:pt modelId="{A0E7495D-FD79-A745-8189-28D6A5AC283F}" type="pres">
      <dgm:prSet presAssocID="{06332831-66B1-47EC-8323-8BB9BE689C4F}" presName="FourNodes_2_text" presStyleLbl="node1" presStyleIdx="3" presStyleCnt="4">
        <dgm:presLayoutVars>
          <dgm:bulletEnabled val="1"/>
        </dgm:presLayoutVars>
      </dgm:prSet>
      <dgm:spPr/>
    </dgm:pt>
    <dgm:pt modelId="{ECFC8C6B-8F29-C34A-B317-EEAEEA82AC00}" type="pres">
      <dgm:prSet presAssocID="{06332831-66B1-47EC-8323-8BB9BE689C4F}" presName="FourNodes_3_text" presStyleLbl="node1" presStyleIdx="3" presStyleCnt="4">
        <dgm:presLayoutVars>
          <dgm:bulletEnabled val="1"/>
        </dgm:presLayoutVars>
      </dgm:prSet>
      <dgm:spPr/>
    </dgm:pt>
    <dgm:pt modelId="{5C8F84DF-4992-4F42-A95A-99266140D923}" type="pres">
      <dgm:prSet presAssocID="{06332831-66B1-47EC-8323-8BB9BE689C4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7C15021-3921-4828-8EE1-023605A2D677}" srcId="{06332831-66B1-47EC-8323-8BB9BE689C4F}" destId="{57B29789-DC35-4722-8B7F-3436F98E33EE}" srcOrd="3" destOrd="0" parTransId="{7F7BD7F9-E8F9-41CB-A65A-E7D238B6D5EF}" sibTransId="{0A351709-4388-491E-944F-D8CE87AFBBE1}"/>
    <dgm:cxn modelId="{4E8C9E21-746F-4CE3-AD15-084235FD0FCF}" srcId="{06332831-66B1-47EC-8323-8BB9BE689C4F}" destId="{F72B4CE3-96BF-4C63-80B5-AAEE7BFA0B6F}" srcOrd="1" destOrd="0" parTransId="{ED828EDC-3827-49C3-AFE7-42C13B4FD750}" sibTransId="{5DEE9A87-A056-4096-B928-52586A0BF45F}"/>
    <dgm:cxn modelId="{6D599D24-311A-8146-B438-543B4F109DE9}" type="presOf" srcId="{495DBCDB-F43F-4456-B531-6CC98A0D899F}" destId="{5F13C465-5B4C-4541-B235-2E9D9D6FBFB4}" srcOrd="0" destOrd="0" presId="urn:microsoft.com/office/officeart/2005/8/layout/vProcess5"/>
    <dgm:cxn modelId="{DF724A29-CBAD-024F-9CD7-6CFEBD93B697}" type="presOf" srcId="{05ACF898-E31B-4D56-AD8E-61C39521EE28}" destId="{4A7B9444-84A3-E343-B30C-82A5AE13D6E0}" srcOrd="0" destOrd="0" presId="urn:microsoft.com/office/officeart/2005/8/layout/vProcess5"/>
    <dgm:cxn modelId="{2BADA62F-F514-E442-AC98-3E84056F5528}" type="presOf" srcId="{19909F1A-34FD-4015-84CE-D9D0800596CA}" destId="{CB374707-5D83-8948-BEE0-55FD1501C84D}" srcOrd="0" destOrd="0" presId="urn:microsoft.com/office/officeart/2005/8/layout/vProcess5"/>
    <dgm:cxn modelId="{2F7A5935-58A6-1C48-A21F-15BBBFA6CE58}" type="presOf" srcId="{2D24C507-AF42-48A4-9A0D-B2E9D6D08F7F}" destId="{AC6F9D51-3653-754E-A0F7-268CE0CB29B8}" srcOrd="0" destOrd="0" presId="urn:microsoft.com/office/officeart/2005/8/layout/vProcess5"/>
    <dgm:cxn modelId="{1F0C8F59-B712-734F-8FF5-F0672E49E517}" type="presOf" srcId="{57B29789-DC35-4722-8B7F-3436F98E33EE}" destId="{E2699C2B-DD3A-A34E-84D5-1F702BE1D2DF}" srcOrd="0" destOrd="0" presId="urn:microsoft.com/office/officeart/2005/8/layout/vProcess5"/>
    <dgm:cxn modelId="{BBF5A75A-BC5D-4AC1-BAB2-C233A22551AE}" srcId="{06332831-66B1-47EC-8323-8BB9BE689C4F}" destId="{19909F1A-34FD-4015-84CE-D9D0800596CA}" srcOrd="2" destOrd="0" parTransId="{F569C6BD-5A1F-450B-AD6D-0FD3036450D0}" sibTransId="{05ACF898-E31B-4D56-AD8E-61C39521EE28}"/>
    <dgm:cxn modelId="{87AFAB81-6DF9-CE47-9EA7-CD63E5F27D56}" type="presOf" srcId="{19909F1A-34FD-4015-84CE-D9D0800596CA}" destId="{ECFC8C6B-8F29-C34A-B317-EEAEEA82AC00}" srcOrd="1" destOrd="0" presId="urn:microsoft.com/office/officeart/2005/8/layout/vProcess5"/>
    <dgm:cxn modelId="{64CEAC93-5B5B-7C47-A0D3-5E4593AD164B}" type="presOf" srcId="{F72B4CE3-96BF-4C63-80B5-AAEE7BFA0B6F}" destId="{C5E19E8F-877C-C744-90FF-E6D09F16D7F8}" srcOrd="0" destOrd="0" presId="urn:microsoft.com/office/officeart/2005/8/layout/vProcess5"/>
    <dgm:cxn modelId="{1B1F0F9F-B454-8B4C-8031-8AFEECB33DA3}" type="presOf" srcId="{F72B4CE3-96BF-4C63-80B5-AAEE7BFA0B6F}" destId="{A0E7495D-FD79-A745-8189-28D6A5AC283F}" srcOrd="1" destOrd="0" presId="urn:microsoft.com/office/officeart/2005/8/layout/vProcess5"/>
    <dgm:cxn modelId="{A723E59F-F457-E045-8B9B-5F0DEBC83FAF}" type="presOf" srcId="{495DBCDB-F43F-4456-B531-6CC98A0D899F}" destId="{4C9DEDAF-7D5C-A24B-8F26-8E02740394B7}" srcOrd="1" destOrd="0" presId="urn:microsoft.com/office/officeart/2005/8/layout/vProcess5"/>
    <dgm:cxn modelId="{FCBA48EA-3030-F445-87FD-70674D053505}" type="presOf" srcId="{06332831-66B1-47EC-8323-8BB9BE689C4F}" destId="{A40C39EF-86E3-D94F-B824-9DE70EAEA754}" srcOrd="0" destOrd="0" presId="urn:microsoft.com/office/officeart/2005/8/layout/vProcess5"/>
    <dgm:cxn modelId="{B193A8EC-CC28-4057-BB2B-5E3298735722}" srcId="{06332831-66B1-47EC-8323-8BB9BE689C4F}" destId="{495DBCDB-F43F-4456-B531-6CC98A0D899F}" srcOrd="0" destOrd="0" parTransId="{7650F201-75FE-424B-AB78-A4F169DED26B}" sibTransId="{2D24C507-AF42-48A4-9A0D-B2E9D6D08F7F}"/>
    <dgm:cxn modelId="{4635EFF8-057C-B14D-AD12-4FF52F06F1AF}" type="presOf" srcId="{57B29789-DC35-4722-8B7F-3436F98E33EE}" destId="{5C8F84DF-4992-4F42-A95A-99266140D923}" srcOrd="1" destOrd="0" presId="urn:microsoft.com/office/officeart/2005/8/layout/vProcess5"/>
    <dgm:cxn modelId="{A7B7CCF9-D21F-8242-B2E3-4084FD70354D}" type="presOf" srcId="{5DEE9A87-A056-4096-B928-52586A0BF45F}" destId="{70DB9947-FDD4-6240-9FEC-1517152D4B71}" srcOrd="0" destOrd="0" presId="urn:microsoft.com/office/officeart/2005/8/layout/vProcess5"/>
    <dgm:cxn modelId="{41C229CC-3F86-284F-AF97-E921D4E80013}" type="presParOf" srcId="{A40C39EF-86E3-D94F-B824-9DE70EAEA754}" destId="{26FE664D-F8AA-5147-9C5D-3E1D9B172489}" srcOrd="0" destOrd="0" presId="urn:microsoft.com/office/officeart/2005/8/layout/vProcess5"/>
    <dgm:cxn modelId="{114C5E38-06D3-0C45-9C0C-64DC9E38047C}" type="presParOf" srcId="{A40C39EF-86E3-D94F-B824-9DE70EAEA754}" destId="{5F13C465-5B4C-4541-B235-2E9D9D6FBFB4}" srcOrd="1" destOrd="0" presId="urn:microsoft.com/office/officeart/2005/8/layout/vProcess5"/>
    <dgm:cxn modelId="{B0F8B7DE-F42A-6E46-B8FA-642814046EB9}" type="presParOf" srcId="{A40C39EF-86E3-D94F-B824-9DE70EAEA754}" destId="{C5E19E8F-877C-C744-90FF-E6D09F16D7F8}" srcOrd="2" destOrd="0" presId="urn:microsoft.com/office/officeart/2005/8/layout/vProcess5"/>
    <dgm:cxn modelId="{D996162D-36DF-9E46-94DB-F9E413267B06}" type="presParOf" srcId="{A40C39EF-86E3-D94F-B824-9DE70EAEA754}" destId="{CB374707-5D83-8948-BEE0-55FD1501C84D}" srcOrd="3" destOrd="0" presId="urn:microsoft.com/office/officeart/2005/8/layout/vProcess5"/>
    <dgm:cxn modelId="{7EC047ED-916C-9947-BC37-240568D22C22}" type="presParOf" srcId="{A40C39EF-86E3-D94F-B824-9DE70EAEA754}" destId="{E2699C2B-DD3A-A34E-84D5-1F702BE1D2DF}" srcOrd="4" destOrd="0" presId="urn:microsoft.com/office/officeart/2005/8/layout/vProcess5"/>
    <dgm:cxn modelId="{04E6359A-E307-8A44-9721-E64A997BBB68}" type="presParOf" srcId="{A40C39EF-86E3-D94F-B824-9DE70EAEA754}" destId="{AC6F9D51-3653-754E-A0F7-268CE0CB29B8}" srcOrd="5" destOrd="0" presId="urn:microsoft.com/office/officeart/2005/8/layout/vProcess5"/>
    <dgm:cxn modelId="{034053B0-2A15-F44C-9230-98D0C4646DF5}" type="presParOf" srcId="{A40C39EF-86E3-D94F-B824-9DE70EAEA754}" destId="{70DB9947-FDD4-6240-9FEC-1517152D4B71}" srcOrd="6" destOrd="0" presId="urn:microsoft.com/office/officeart/2005/8/layout/vProcess5"/>
    <dgm:cxn modelId="{5752109D-D8C3-2942-8784-16ED0783A06C}" type="presParOf" srcId="{A40C39EF-86E3-D94F-B824-9DE70EAEA754}" destId="{4A7B9444-84A3-E343-B30C-82A5AE13D6E0}" srcOrd="7" destOrd="0" presId="urn:microsoft.com/office/officeart/2005/8/layout/vProcess5"/>
    <dgm:cxn modelId="{20557B5F-74C0-DE43-BF4B-9CFA847A2144}" type="presParOf" srcId="{A40C39EF-86E3-D94F-B824-9DE70EAEA754}" destId="{4C9DEDAF-7D5C-A24B-8F26-8E02740394B7}" srcOrd="8" destOrd="0" presId="urn:microsoft.com/office/officeart/2005/8/layout/vProcess5"/>
    <dgm:cxn modelId="{CDAA871C-2536-9E4F-9B30-04883A35F327}" type="presParOf" srcId="{A40C39EF-86E3-D94F-B824-9DE70EAEA754}" destId="{A0E7495D-FD79-A745-8189-28D6A5AC283F}" srcOrd="9" destOrd="0" presId="urn:microsoft.com/office/officeart/2005/8/layout/vProcess5"/>
    <dgm:cxn modelId="{4CE9B171-97F4-3848-AFAF-96611AD816CD}" type="presParOf" srcId="{A40C39EF-86E3-D94F-B824-9DE70EAEA754}" destId="{ECFC8C6B-8F29-C34A-B317-EEAEEA82AC00}" srcOrd="10" destOrd="0" presId="urn:microsoft.com/office/officeart/2005/8/layout/vProcess5"/>
    <dgm:cxn modelId="{AB260235-EF2C-AC4D-BBFE-D18C825869E8}" type="presParOf" srcId="{A40C39EF-86E3-D94F-B824-9DE70EAEA754}" destId="{5C8F84DF-4992-4F42-A95A-99266140D92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860B77-8BA9-4256-A589-9642EB4A9B1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AAF78-1734-43B0-AFDA-EE1C9B646043}">
      <dgm:prSet/>
      <dgm:spPr>
        <a:xfrm>
          <a:off x="0" y="0"/>
          <a:ext cx="8606000" cy="1184148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16.01- 08.03.2023 – 4xFLOT – chimioterapie preoperatorie asociat cu factor de creștere leucocitar cu toleranță bună</a:t>
          </a:r>
        </a:p>
      </dgm:t>
    </dgm:pt>
    <dgm:pt modelId="{8BF75729-02E2-4425-9C3F-215BE8A2C850}" type="parTrans" cxnId="{A941D005-4972-4F5F-B962-684FCAFC4CCB}">
      <dgm:prSet/>
      <dgm:spPr/>
      <dgm:t>
        <a:bodyPr/>
        <a:lstStyle/>
        <a:p>
          <a:endParaRPr lang="en-US"/>
        </a:p>
      </dgm:t>
    </dgm:pt>
    <dgm:pt modelId="{982C4FE5-5986-4567-944F-750A2F0E4250}" type="sibTrans" cxnId="{A941D005-4972-4F5F-B962-684FCAFC4CCB}">
      <dgm:prSet/>
      <dgm:spPr>
        <a:xfrm>
          <a:off x="7836304" y="865085"/>
          <a:ext cx="769696" cy="769696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595639EB-424F-4126-8056-0DF47A842673}">
      <dgm:prSet/>
      <dgm:spPr>
        <a:xfrm>
          <a:off x="1285311" y="2697226"/>
          <a:ext cx="8606000" cy="1184148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30.03.2023 – Gastrectomie totală cu anastomoză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esojejunală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pe ansă în ‘’Y’’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transmezocolică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+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limfadenectomie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regională (dr. Cosmin Deac – SJU Satu Mare) cu rezultat HP – Adenocarcinom corp gastric slab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coeziv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– pT2N0V0L0Pn0R0 (0/21) </a:t>
          </a:r>
          <a:endParaRPr lang="en-US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54212449-11E4-4C6F-B3B7-DB3CDDEA4119}" type="parTrans" cxnId="{6B50B7D9-6C11-4429-8BE9-CB96F1AC36D7}">
      <dgm:prSet/>
      <dgm:spPr/>
      <dgm:t>
        <a:bodyPr/>
        <a:lstStyle/>
        <a:p>
          <a:endParaRPr lang="en-US"/>
        </a:p>
      </dgm:t>
    </dgm:pt>
    <dgm:pt modelId="{14DE5649-1ECB-4B8B-88C2-58F26C6EC5E8}" type="sibTrans" cxnId="{6B50B7D9-6C11-4429-8BE9-CB96F1AC36D7}">
      <dgm:prSet/>
      <dgm:spPr>
        <a:xfrm>
          <a:off x="9121616" y="3542576"/>
          <a:ext cx="769696" cy="769696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6767245D-6500-497C-82C4-1E565C0FC898}">
      <dgm:prSet/>
      <dgm:spPr>
        <a:xfrm>
          <a:off x="1927967" y="4045839"/>
          <a:ext cx="8606000" cy="1184148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09.05-10.07.2023 – 4xFLOT – chimioterapie postoperatorie asociat cu factor de creștere leucocitar cu toleranță bună  </a:t>
          </a:r>
          <a:endParaRPr lang="en-US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535CACA4-0E57-4F2B-82A2-D47E9DAC036F}" type="parTrans" cxnId="{8B17345E-BE41-49DB-80DA-C5164972EB60}">
      <dgm:prSet/>
      <dgm:spPr/>
      <dgm:t>
        <a:bodyPr/>
        <a:lstStyle/>
        <a:p>
          <a:endParaRPr lang="en-US"/>
        </a:p>
      </dgm:t>
    </dgm:pt>
    <dgm:pt modelId="{B81A58EE-5E53-4160-B5AE-5805BE40A474}" type="sibTrans" cxnId="{8B17345E-BE41-49DB-80DA-C5164972EB60}">
      <dgm:prSet/>
      <dgm:spPr>
        <a:xfrm>
          <a:off x="9764271" y="4904346"/>
          <a:ext cx="769696" cy="769696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BEE9D801-FD33-4DE7-8E6B-61581D1B1170}">
      <dgm:prSet/>
      <dgm:spPr>
        <a:xfrm>
          <a:off x="2570623" y="5394452"/>
          <a:ext cx="8606000" cy="1184148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15.09.2023 EDS + CT TAP sc (dr. Simion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Mateaș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- SCM Carei) – fără semne de recidivă locală sau la distanță </a:t>
          </a:r>
          <a:endParaRPr lang="en-US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9681358D-715F-4ABF-87E0-5F1A3120676A}" type="parTrans" cxnId="{515957DB-90C9-4322-B86E-80AC13EAD64A}">
      <dgm:prSet/>
      <dgm:spPr/>
      <dgm:t>
        <a:bodyPr/>
        <a:lstStyle/>
        <a:p>
          <a:endParaRPr lang="en-US"/>
        </a:p>
      </dgm:t>
    </dgm:pt>
    <dgm:pt modelId="{8C6C6DF8-57A7-478D-BF0D-8B4ACF6AA447}" type="sibTrans" cxnId="{515957DB-90C9-4322-B86E-80AC13EAD64A}">
      <dgm:prSet/>
      <dgm:spPr/>
      <dgm:t>
        <a:bodyPr/>
        <a:lstStyle/>
        <a:p>
          <a:endParaRPr lang="en-US"/>
        </a:p>
      </dgm:t>
    </dgm:pt>
    <dgm:pt modelId="{E1BCA58A-81EA-4AE4-80B7-017AFF36E536}">
      <dgm:prSet/>
      <dgm:spPr/>
      <dgm:t>
        <a:bodyPr/>
        <a:lstStyle/>
        <a:p>
          <a:endParaRPr lang="en-US"/>
        </a:p>
      </dgm:t>
    </dgm:pt>
    <dgm:pt modelId="{390011F2-961D-488A-869F-3CE524DD4936}" type="parTrans" cxnId="{5D3D8E4E-D737-4A53-B3F8-CA7356B770B0}">
      <dgm:prSet/>
      <dgm:spPr/>
      <dgm:t>
        <a:bodyPr/>
        <a:lstStyle/>
        <a:p>
          <a:endParaRPr lang="en-US"/>
        </a:p>
      </dgm:t>
    </dgm:pt>
    <dgm:pt modelId="{31B0D0DB-FB31-44B6-B1F4-8852305E1EED}" type="sibTrans" cxnId="{5D3D8E4E-D737-4A53-B3F8-CA7356B770B0}">
      <dgm:prSet/>
      <dgm:spPr/>
      <dgm:t>
        <a:bodyPr/>
        <a:lstStyle/>
        <a:p>
          <a:endParaRPr lang="en-US"/>
        </a:p>
      </dgm:t>
    </dgm:pt>
    <dgm:pt modelId="{C783BFE4-1893-944A-AA58-8F789F96F77F}">
      <dgm:prSet/>
      <dgm:spPr>
        <a:xfrm>
          <a:off x="642655" y="1348613"/>
          <a:ext cx="8606000" cy="1184148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24.03.2023 – PET-CT – Față de examinarea CT din 09.01.2023 se constată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remisia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ro-RO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cvasicompletă</a:t>
          </a:r>
          <a:r>
            <a:rPr lang="ro-RO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a procesului tumoral de la nivelul micii curburi gastrice </a:t>
          </a:r>
        </a:p>
      </dgm:t>
    </dgm:pt>
    <dgm:pt modelId="{45C19DD8-4811-4E4D-8D33-99EC85DDF595}" type="parTrans" cxnId="{E4F48BE5-12FF-2148-AA24-AE9C17DCE833}">
      <dgm:prSet/>
      <dgm:spPr/>
      <dgm:t>
        <a:bodyPr/>
        <a:lstStyle/>
        <a:p>
          <a:endParaRPr lang="en-GB"/>
        </a:p>
      </dgm:t>
    </dgm:pt>
    <dgm:pt modelId="{A7086104-0284-364C-934F-854946D86410}" type="sibTrans" cxnId="{E4F48BE5-12FF-2148-AA24-AE9C17DCE833}">
      <dgm:prSet/>
      <dgm:spPr>
        <a:xfrm>
          <a:off x="8478960" y="2213698"/>
          <a:ext cx="769696" cy="769696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4C1E4170-BDE5-364E-8BE2-1DD5B65C7793}" type="pres">
      <dgm:prSet presAssocID="{28860B77-8BA9-4256-A589-9642EB4A9B1E}" presName="outerComposite" presStyleCnt="0">
        <dgm:presLayoutVars>
          <dgm:chMax val="5"/>
          <dgm:dir/>
          <dgm:resizeHandles val="exact"/>
        </dgm:presLayoutVars>
      </dgm:prSet>
      <dgm:spPr/>
    </dgm:pt>
    <dgm:pt modelId="{C821E7B2-6FB8-624A-839B-27DE82141A02}" type="pres">
      <dgm:prSet presAssocID="{28860B77-8BA9-4256-A589-9642EB4A9B1E}" presName="dummyMaxCanvas" presStyleCnt="0">
        <dgm:presLayoutVars/>
      </dgm:prSet>
      <dgm:spPr/>
    </dgm:pt>
    <dgm:pt modelId="{9975663F-3F4D-9942-933A-0546D383689A}" type="pres">
      <dgm:prSet presAssocID="{28860B77-8BA9-4256-A589-9642EB4A9B1E}" presName="FiveNodes_1" presStyleLbl="node1" presStyleIdx="0" presStyleCnt="5">
        <dgm:presLayoutVars>
          <dgm:bulletEnabled val="1"/>
        </dgm:presLayoutVars>
      </dgm:prSet>
      <dgm:spPr/>
    </dgm:pt>
    <dgm:pt modelId="{F094E125-210A-5C43-BD45-22C3F216F047}" type="pres">
      <dgm:prSet presAssocID="{28860B77-8BA9-4256-A589-9642EB4A9B1E}" presName="FiveNodes_2" presStyleLbl="node1" presStyleIdx="1" presStyleCnt="5">
        <dgm:presLayoutVars>
          <dgm:bulletEnabled val="1"/>
        </dgm:presLayoutVars>
      </dgm:prSet>
      <dgm:spPr/>
    </dgm:pt>
    <dgm:pt modelId="{D96A108D-C7D9-E245-8597-83B1910AA9A0}" type="pres">
      <dgm:prSet presAssocID="{28860B77-8BA9-4256-A589-9642EB4A9B1E}" presName="FiveNodes_3" presStyleLbl="node1" presStyleIdx="2" presStyleCnt="5">
        <dgm:presLayoutVars>
          <dgm:bulletEnabled val="1"/>
        </dgm:presLayoutVars>
      </dgm:prSet>
      <dgm:spPr/>
    </dgm:pt>
    <dgm:pt modelId="{BB6ED5CA-0085-F448-A396-29FE4538A2DE}" type="pres">
      <dgm:prSet presAssocID="{28860B77-8BA9-4256-A589-9642EB4A9B1E}" presName="FiveNodes_4" presStyleLbl="node1" presStyleIdx="3" presStyleCnt="5">
        <dgm:presLayoutVars>
          <dgm:bulletEnabled val="1"/>
        </dgm:presLayoutVars>
      </dgm:prSet>
      <dgm:spPr/>
    </dgm:pt>
    <dgm:pt modelId="{59671D53-594C-8B47-A16B-4E3736CC128E}" type="pres">
      <dgm:prSet presAssocID="{28860B77-8BA9-4256-A589-9642EB4A9B1E}" presName="FiveNodes_5" presStyleLbl="node1" presStyleIdx="4" presStyleCnt="5">
        <dgm:presLayoutVars>
          <dgm:bulletEnabled val="1"/>
        </dgm:presLayoutVars>
      </dgm:prSet>
      <dgm:spPr/>
    </dgm:pt>
    <dgm:pt modelId="{C8C388F6-27A1-7743-BA2B-AA57E9DA5D0A}" type="pres">
      <dgm:prSet presAssocID="{28860B77-8BA9-4256-A589-9642EB4A9B1E}" presName="FiveConn_1-2" presStyleLbl="fgAccFollowNode1" presStyleIdx="0" presStyleCnt="4">
        <dgm:presLayoutVars>
          <dgm:bulletEnabled val="1"/>
        </dgm:presLayoutVars>
      </dgm:prSet>
      <dgm:spPr/>
    </dgm:pt>
    <dgm:pt modelId="{3B554E76-A2AC-F445-A977-36AEEF83BEB2}" type="pres">
      <dgm:prSet presAssocID="{28860B77-8BA9-4256-A589-9642EB4A9B1E}" presName="FiveConn_2-3" presStyleLbl="fgAccFollowNode1" presStyleIdx="1" presStyleCnt="4">
        <dgm:presLayoutVars>
          <dgm:bulletEnabled val="1"/>
        </dgm:presLayoutVars>
      </dgm:prSet>
      <dgm:spPr/>
    </dgm:pt>
    <dgm:pt modelId="{07CEC236-E5B5-FA45-9412-CE81DFA3D7A2}" type="pres">
      <dgm:prSet presAssocID="{28860B77-8BA9-4256-A589-9642EB4A9B1E}" presName="FiveConn_3-4" presStyleLbl="fgAccFollowNode1" presStyleIdx="2" presStyleCnt="4">
        <dgm:presLayoutVars>
          <dgm:bulletEnabled val="1"/>
        </dgm:presLayoutVars>
      </dgm:prSet>
      <dgm:spPr/>
    </dgm:pt>
    <dgm:pt modelId="{EDFDD288-843F-2540-B7D9-7F2E1EDF344C}" type="pres">
      <dgm:prSet presAssocID="{28860B77-8BA9-4256-A589-9642EB4A9B1E}" presName="FiveConn_4-5" presStyleLbl="fgAccFollowNode1" presStyleIdx="3" presStyleCnt="4">
        <dgm:presLayoutVars>
          <dgm:bulletEnabled val="1"/>
        </dgm:presLayoutVars>
      </dgm:prSet>
      <dgm:spPr/>
    </dgm:pt>
    <dgm:pt modelId="{E349D925-1272-D44B-8207-18822147FDE3}" type="pres">
      <dgm:prSet presAssocID="{28860B77-8BA9-4256-A589-9642EB4A9B1E}" presName="FiveNodes_1_text" presStyleLbl="node1" presStyleIdx="4" presStyleCnt="5">
        <dgm:presLayoutVars>
          <dgm:bulletEnabled val="1"/>
        </dgm:presLayoutVars>
      </dgm:prSet>
      <dgm:spPr/>
    </dgm:pt>
    <dgm:pt modelId="{C5BB427F-1246-B146-AAA6-8237D9F72796}" type="pres">
      <dgm:prSet presAssocID="{28860B77-8BA9-4256-A589-9642EB4A9B1E}" presName="FiveNodes_2_text" presStyleLbl="node1" presStyleIdx="4" presStyleCnt="5">
        <dgm:presLayoutVars>
          <dgm:bulletEnabled val="1"/>
        </dgm:presLayoutVars>
      </dgm:prSet>
      <dgm:spPr/>
    </dgm:pt>
    <dgm:pt modelId="{555F3574-C7F6-B744-8844-94BD4A5044ED}" type="pres">
      <dgm:prSet presAssocID="{28860B77-8BA9-4256-A589-9642EB4A9B1E}" presName="FiveNodes_3_text" presStyleLbl="node1" presStyleIdx="4" presStyleCnt="5">
        <dgm:presLayoutVars>
          <dgm:bulletEnabled val="1"/>
        </dgm:presLayoutVars>
      </dgm:prSet>
      <dgm:spPr/>
    </dgm:pt>
    <dgm:pt modelId="{C42F2986-1F02-2A4E-A5EE-6BC92E437BFA}" type="pres">
      <dgm:prSet presAssocID="{28860B77-8BA9-4256-A589-9642EB4A9B1E}" presName="FiveNodes_4_text" presStyleLbl="node1" presStyleIdx="4" presStyleCnt="5">
        <dgm:presLayoutVars>
          <dgm:bulletEnabled val="1"/>
        </dgm:presLayoutVars>
      </dgm:prSet>
      <dgm:spPr/>
    </dgm:pt>
    <dgm:pt modelId="{F8B02CF2-EE22-874C-8D38-250948390D62}" type="pres">
      <dgm:prSet presAssocID="{28860B77-8BA9-4256-A589-9642EB4A9B1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941D005-4972-4F5F-B962-684FCAFC4CCB}" srcId="{28860B77-8BA9-4256-A589-9642EB4A9B1E}" destId="{5CAAAF78-1734-43B0-AFDA-EE1C9B646043}" srcOrd="0" destOrd="0" parTransId="{8BF75729-02E2-4425-9C3F-215BE8A2C850}" sibTransId="{982C4FE5-5986-4567-944F-750A2F0E4250}"/>
    <dgm:cxn modelId="{395C440C-2015-1647-80E6-138DC70281AD}" type="presOf" srcId="{B81A58EE-5E53-4160-B5AE-5805BE40A474}" destId="{EDFDD288-843F-2540-B7D9-7F2E1EDF344C}" srcOrd="0" destOrd="0" presId="urn:microsoft.com/office/officeart/2005/8/layout/vProcess5"/>
    <dgm:cxn modelId="{FE69DA1D-D3BC-E94A-AC1A-3D7081EC037B}" type="presOf" srcId="{C783BFE4-1893-944A-AA58-8F789F96F77F}" destId="{C5BB427F-1246-B146-AAA6-8237D9F72796}" srcOrd="1" destOrd="0" presId="urn:microsoft.com/office/officeart/2005/8/layout/vProcess5"/>
    <dgm:cxn modelId="{8B17345E-BE41-49DB-80DA-C5164972EB60}" srcId="{28860B77-8BA9-4256-A589-9642EB4A9B1E}" destId="{6767245D-6500-497C-82C4-1E565C0FC898}" srcOrd="3" destOrd="0" parTransId="{535CACA4-0E57-4F2B-82A2-D47E9DAC036F}" sibTransId="{B81A58EE-5E53-4160-B5AE-5805BE40A474}"/>
    <dgm:cxn modelId="{4E586241-37E3-C540-94AD-2CDED1E6D672}" type="presOf" srcId="{14DE5649-1ECB-4B8B-88C2-58F26C6EC5E8}" destId="{07CEC236-E5B5-FA45-9412-CE81DFA3D7A2}" srcOrd="0" destOrd="0" presId="urn:microsoft.com/office/officeart/2005/8/layout/vProcess5"/>
    <dgm:cxn modelId="{67F20D65-EDE0-BA48-B8AF-9B92F63709EF}" type="presOf" srcId="{C783BFE4-1893-944A-AA58-8F789F96F77F}" destId="{F094E125-210A-5C43-BD45-22C3F216F047}" srcOrd="0" destOrd="0" presId="urn:microsoft.com/office/officeart/2005/8/layout/vProcess5"/>
    <dgm:cxn modelId="{2796F668-D84E-624A-9B6D-9E2618C9CB08}" type="presOf" srcId="{6767245D-6500-497C-82C4-1E565C0FC898}" destId="{C42F2986-1F02-2A4E-A5EE-6BC92E437BFA}" srcOrd="1" destOrd="0" presId="urn:microsoft.com/office/officeart/2005/8/layout/vProcess5"/>
    <dgm:cxn modelId="{FCBA146C-67DD-464E-BA64-34522F179F09}" type="presOf" srcId="{BEE9D801-FD33-4DE7-8E6B-61581D1B1170}" destId="{59671D53-594C-8B47-A16B-4E3736CC128E}" srcOrd="0" destOrd="0" presId="urn:microsoft.com/office/officeart/2005/8/layout/vProcess5"/>
    <dgm:cxn modelId="{5D3D8E4E-D737-4A53-B3F8-CA7356B770B0}" srcId="{28860B77-8BA9-4256-A589-9642EB4A9B1E}" destId="{E1BCA58A-81EA-4AE4-80B7-017AFF36E536}" srcOrd="5" destOrd="0" parTransId="{390011F2-961D-488A-869F-3CE524DD4936}" sibTransId="{31B0D0DB-FB31-44B6-B1F4-8852305E1EED}"/>
    <dgm:cxn modelId="{0A036F72-E04F-4F43-8AEC-5D8E334382EF}" type="presOf" srcId="{6767245D-6500-497C-82C4-1E565C0FC898}" destId="{BB6ED5CA-0085-F448-A396-29FE4538A2DE}" srcOrd="0" destOrd="0" presId="urn:microsoft.com/office/officeart/2005/8/layout/vProcess5"/>
    <dgm:cxn modelId="{57015C84-26CC-5B49-A6C5-E293B7795B9E}" type="presOf" srcId="{28860B77-8BA9-4256-A589-9642EB4A9B1E}" destId="{4C1E4170-BDE5-364E-8BE2-1DD5B65C7793}" srcOrd="0" destOrd="0" presId="urn:microsoft.com/office/officeart/2005/8/layout/vProcess5"/>
    <dgm:cxn modelId="{81F5F9B9-0A24-0847-AF9A-6A43BEBC50BD}" type="presOf" srcId="{595639EB-424F-4126-8056-0DF47A842673}" destId="{555F3574-C7F6-B744-8844-94BD4A5044ED}" srcOrd="1" destOrd="0" presId="urn:microsoft.com/office/officeart/2005/8/layout/vProcess5"/>
    <dgm:cxn modelId="{5B9F9CBB-C061-2E4C-9169-D5B2D0BDEE58}" type="presOf" srcId="{A7086104-0284-364C-934F-854946D86410}" destId="{3B554E76-A2AC-F445-A977-36AEEF83BEB2}" srcOrd="0" destOrd="0" presId="urn:microsoft.com/office/officeart/2005/8/layout/vProcess5"/>
    <dgm:cxn modelId="{CB0F66C4-FB6C-0B4C-B5F3-7F9769C697AC}" type="presOf" srcId="{982C4FE5-5986-4567-944F-750A2F0E4250}" destId="{C8C388F6-27A1-7743-BA2B-AA57E9DA5D0A}" srcOrd="0" destOrd="0" presId="urn:microsoft.com/office/officeart/2005/8/layout/vProcess5"/>
    <dgm:cxn modelId="{59411BD3-C6A3-9D44-BF45-610857D43A34}" type="presOf" srcId="{5CAAAF78-1734-43B0-AFDA-EE1C9B646043}" destId="{9975663F-3F4D-9942-933A-0546D383689A}" srcOrd="0" destOrd="0" presId="urn:microsoft.com/office/officeart/2005/8/layout/vProcess5"/>
    <dgm:cxn modelId="{1BD4F8D7-9B4B-3845-9455-7132B8A96AC6}" type="presOf" srcId="{BEE9D801-FD33-4DE7-8E6B-61581D1B1170}" destId="{F8B02CF2-EE22-874C-8D38-250948390D62}" srcOrd="1" destOrd="0" presId="urn:microsoft.com/office/officeart/2005/8/layout/vProcess5"/>
    <dgm:cxn modelId="{9FEAD6D8-2C00-294C-B3A9-976FD7704D2E}" type="presOf" srcId="{5CAAAF78-1734-43B0-AFDA-EE1C9B646043}" destId="{E349D925-1272-D44B-8207-18822147FDE3}" srcOrd="1" destOrd="0" presId="urn:microsoft.com/office/officeart/2005/8/layout/vProcess5"/>
    <dgm:cxn modelId="{6B50B7D9-6C11-4429-8BE9-CB96F1AC36D7}" srcId="{28860B77-8BA9-4256-A589-9642EB4A9B1E}" destId="{595639EB-424F-4126-8056-0DF47A842673}" srcOrd="2" destOrd="0" parTransId="{54212449-11E4-4C6F-B3B7-DB3CDDEA4119}" sibTransId="{14DE5649-1ECB-4B8B-88C2-58F26C6EC5E8}"/>
    <dgm:cxn modelId="{515957DB-90C9-4322-B86E-80AC13EAD64A}" srcId="{28860B77-8BA9-4256-A589-9642EB4A9B1E}" destId="{BEE9D801-FD33-4DE7-8E6B-61581D1B1170}" srcOrd="4" destOrd="0" parTransId="{9681358D-715F-4ABF-87E0-5F1A3120676A}" sibTransId="{8C6C6DF8-57A7-478D-BF0D-8B4ACF6AA447}"/>
    <dgm:cxn modelId="{6B4569E2-BE6A-EA46-8025-DE32201299E0}" type="presOf" srcId="{595639EB-424F-4126-8056-0DF47A842673}" destId="{D96A108D-C7D9-E245-8597-83B1910AA9A0}" srcOrd="0" destOrd="0" presId="urn:microsoft.com/office/officeart/2005/8/layout/vProcess5"/>
    <dgm:cxn modelId="{E4F48BE5-12FF-2148-AA24-AE9C17DCE833}" srcId="{28860B77-8BA9-4256-A589-9642EB4A9B1E}" destId="{C783BFE4-1893-944A-AA58-8F789F96F77F}" srcOrd="1" destOrd="0" parTransId="{45C19DD8-4811-4E4D-8D33-99EC85DDF595}" sibTransId="{A7086104-0284-364C-934F-854946D86410}"/>
    <dgm:cxn modelId="{0AEBD665-0856-5745-9800-3597800CB512}" type="presParOf" srcId="{4C1E4170-BDE5-364E-8BE2-1DD5B65C7793}" destId="{C821E7B2-6FB8-624A-839B-27DE82141A02}" srcOrd="0" destOrd="0" presId="urn:microsoft.com/office/officeart/2005/8/layout/vProcess5"/>
    <dgm:cxn modelId="{08A6AB20-5E5A-6842-9A63-2A855709AFC7}" type="presParOf" srcId="{4C1E4170-BDE5-364E-8BE2-1DD5B65C7793}" destId="{9975663F-3F4D-9942-933A-0546D383689A}" srcOrd="1" destOrd="0" presId="urn:microsoft.com/office/officeart/2005/8/layout/vProcess5"/>
    <dgm:cxn modelId="{D1F07A34-4E49-024E-8D59-028FC5E2FB98}" type="presParOf" srcId="{4C1E4170-BDE5-364E-8BE2-1DD5B65C7793}" destId="{F094E125-210A-5C43-BD45-22C3F216F047}" srcOrd="2" destOrd="0" presId="urn:microsoft.com/office/officeart/2005/8/layout/vProcess5"/>
    <dgm:cxn modelId="{B722F730-C740-6C44-9BA4-8823E811BE94}" type="presParOf" srcId="{4C1E4170-BDE5-364E-8BE2-1DD5B65C7793}" destId="{D96A108D-C7D9-E245-8597-83B1910AA9A0}" srcOrd="3" destOrd="0" presId="urn:microsoft.com/office/officeart/2005/8/layout/vProcess5"/>
    <dgm:cxn modelId="{363AB3B7-A79A-A44E-B568-C9EF5DC33284}" type="presParOf" srcId="{4C1E4170-BDE5-364E-8BE2-1DD5B65C7793}" destId="{BB6ED5CA-0085-F448-A396-29FE4538A2DE}" srcOrd="4" destOrd="0" presId="urn:microsoft.com/office/officeart/2005/8/layout/vProcess5"/>
    <dgm:cxn modelId="{2EFE2160-5BC8-E74E-9918-F612EAC56289}" type="presParOf" srcId="{4C1E4170-BDE5-364E-8BE2-1DD5B65C7793}" destId="{59671D53-594C-8B47-A16B-4E3736CC128E}" srcOrd="5" destOrd="0" presId="urn:microsoft.com/office/officeart/2005/8/layout/vProcess5"/>
    <dgm:cxn modelId="{EBA762DD-E9D9-F743-A500-18F19CA4CAE6}" type="presParOf" srcId="{4C1E4170-BDE5-364E-8BE2-1DD5B65C7793}" destId="{C8C388F6-27A1-7743-BA2B-AA57E9DA5D0A}" srcOrd="6" destOrd="0" presId="urn:microsoft.com/office/officeart/2005/8/layout/vProcess5"/>
    <dgm:cxn modelId="{816A3CDD-1620-E64A-B7C0-0A91611F25FD}" type="presParOf" srcId="{4C1E4170-BDE5-364E-8BE2-1DD5B65C7793}" destId="{3B554E76-A2AC-F445-A977-36AEEF83BEB2}" srcOrd="7" destOrd="0" presId="urn:microsoft.com/office/officeart/2005/8/layout/vProcess5"/>
    <dgm:cxn modelId="{A4435DA9-7956-8547-9992-B9432555679F}" type="presParOf" srcId="{4C1E4170-BDE5-364E-8BE2-1DD5B65C7793}" destId="{07CEC236-E5B5-FA45-9412-CE81DFA3D7A2}" srcOrd="8" destOrd="0" presId="urn:microsoft.com/office/officeart/2005/8/layout/vProcess5"/>
    <dgm:cxn modelId="{53E63A78-5791-D24B-B254-FE79CB395265}" type="presParOf" srcId="{4C1E4170-BDE5-364E-8BE2-1DD5B65C7793}" destId="{EDFDD288-843F-2540-B7D9-7F2E1EDF344C}" srcOrd="9" destOrd="0" presId="urn:microsoft.com/office/officeart/2005/8/layout/vProcess5"/>
    <dgm:cxn modelId="{AF7B6EDE-A960-9542-946C-01B5C9A1061F}" type="presParOf" srcId="{4C1E4170-BDE5-364E-8BE2-1DD5B65C7793}" destId="{E349D925-1272-D44B-8207-18822147FDE3}" srcOrd="10" destOrd="0" presId="urn:microsoft.com/office/officeart/2005/8/layout/vProcess5"/>
    <dgm:cxn modelId="{1837A457-2D13-0941-9CB0-8F3AFB8A3280}" type="presParOf" srcId="{4C1E4170-BDE5-364E-8BE2-1DD5B65C7793}" destId="{C5BB427F-1246-B146-AAA6-8237D9F72796}" srcOrd="11" destOrd="0" presId="urn:microsoft.com/office/officeart/2005/8/layout/vProcess5"/>
    <dgm:cxn modelId="{E5485803-49E1-8D4E-9577-CFB027099764}" type="presParOf" srcId="{4C1E4170-BDE5-364E-8BE2-1DD5B65C7793}" destId="{555F3574-C7F6-B744-8844-94BD4A5044ED}" srcOrd="12" destOrd="0" presId="urn:microsoft.com/office/officeart/2005/8/layout/vProcess5"/>
    <dgm:cxn modelId="{FA1AEC7D-BE65-4347-BD29-EA704C6F9104}" type="presParOf" srcId="{4C1E4170-BDE5-364E-8BE2-1DD5B65C7793}" destId="{C42F2986-1F02-2A4E-A5EE-6BC92E437BFA}" srcOrd="13" destOrd="0" presId="urn:microsoft.com/office/officeart/2005/8/layout/vProcess5"/>
    <dgm:cxn modelId="{20008A3A-2295-5D45-A8F8-17A03D8DC59A}" type="presParOf" srcId="{4C1E4170-BDE5-364E-8BE2-1DD5B65C7793}" destId="{F8B02CF2-EE22-874C-8D38-250948390D6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65365-8EB6-7E4F-AEFF-89A8B8A58972}">
      <dsp:nvSpPr>
        <dsp:cNvPr id="0" name=""/>
        <dsp:cNvSpPr/>
      </dsp:nvSpPr>
      <dsp:spPr>
        <a:xfrm>
          <a:off x="0" y="223515"/>
          <a:ext cx="5225046" cy="1439099"/>
        </a:xfrm>
        <a:prstGeom prst="roundRect">
          <a:avLst/>
        </a:prstGeom>
        <a:gradFill rotWithShape="0">
          <a:gsLst>
            <a:gs pos="0">
              <a:srgbClr val="4BCAAD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rgbClr>
            </a:gs>
            <a:gs pos="50000">
              <a:srgbClr val="4BCAAD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rgbClr>
            </a:gs>
            <a:gs pos="100000">
              <a:srgbClr val="4BCAAD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Studiul german (FLOT 4)  de fază II-III a investigat 8 cicluri De 5-FU + </a:t>
          </a:r>
          <a:r>
            <a:rPr lang="ro-RO" sz="15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Leucovorin</a:t>
          </a: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+ </a:t>
          </a:r>
          <a:r>
            <a:rPr lang="ro-RO" sz="15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Oxaliplatin</a:t>
          </a: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+ </a:t>
          </a:r>
          <a:r>
            <a:rPr lang="ro-RO" sz="15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Docetaxel</a:t>
          </a: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(FLOT) </a:t>
          </a:r>
          <a:r>
            <a:rPr lang="ro-RO" sz="15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perioperator</a:t>
          </a: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ro-RO" sz="15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vs</a:t>
          </a: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6 cicluri </a:t>
          </a:r>
          <a:r>
            <a:rPr lang="ro-RO" sz="15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Epirubicină</a:t>
          </a: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+ </a:t>
          </a:r>
          <a:r>
            <a:rPr lang="ro-RO" sz="15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Cisplatin</a:t>
          </a: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+ </a:t>
          </a:r>
          <a:r>
            <a:rPr lang="ro-RO" sz="15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Capecitabină</a:t>
          </a: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(ECX) a raportat o îmbunătățire semnificativă a obiectivului primar al OS (mediana 50 de luni cu FLOT față de 35 de luni cu ECF/ECX; HR 0,77; 95% CI 0,63-0,94) </a:t>
          </a:r>
          <a:endParaRPr lang="en-US" sz="15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70251" y="293766"/>
        <a:ext cx="5084544" cy="1298597"/>
      </dsp:txXfrm>
    </dsp:sp>
    <dsp:sp modelId="{005EC0B5-40F0-AE46-AB29-AE518D848B6E}">
      <dsp:nvSpPr>
        <dsp:cNvPr id="0" name=""/>
        <dsp:cNvSpPr/>
      </dsp:nvSpPr>
      <dsp:spPr>
        <a:xfrm>
          <a:off x="0" y="1705815"/>
          <a:ext cx="5225046" cy="1439099"/>
        </a:xfrm>
        <a:prstGeom prst="roundRect">
          <a:avLst/>
        </a:prstGeom>
        <a:gradFill rotWithShape="0">
          <a:gsLst>
            <a:gs pos="0">
              <a:srgbClr val="4BCAAD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rgbClr>
            </a:gs>
            <a:gs pos="50000">
              <a:srgbClr val="4BCAAD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rgbClr>
            </a:gs>
            <a:gs pos="100000">
              <a:srgbClr val="4BCAAD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Pe baza acestor date, utilizarea </a:t>
          </a:r>
          <a:r>
            <a:rPr lang="ro-RO" sz="15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perioperatorie</a:t>
          </a: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a FLOT             (4 cicluri pre- și 4 cicluri </a:t>
          </a:r>
          <a:r>
            <a:rPr lang="ro-RO" sz="15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postoperator</a:t>
          </a: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) ar trebui considerată ca standard de îngrijire pentru pacienții care sunt capabili să tolereze un regim de medicamente citotoxice triple. </a:t>
          </a:r>
          <a:endParaRPr lang="en-US" sz="15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70251" y="1776066"/>
        <a:ext cx="5084544" cy="1298597"/>
      </dsp:txXfrm>
    </dsp:sp>
    <dsp:sp modelId="{C90F784D-B2A0-6647-A8F8-F1E421812A97}">
      <dsp:nvSpPr>
        <dsp:cNvPr id="0" name=""/>
        <dsp:cNvSpPr/>
      </dsp:nvSpPr>
      <dsp:spPr>
        <a:xfrm>
          <a:off x="0" y="3188115"/>
          <a:ext cx="5225046" cy="1439099"/>
        </a:xfrm>
        <a:prstGeom prst="roundRect">
          <a:avLst/>
        </a:prstGeom>
        <a:gradFill rotWithShape="0">
          <a:gsLst>
            <a:gs pos="0">
              <a:srgbClr val="4BCAAD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rgbClr>
            </a:gs>
            <a:gs pos="50000">
              <a:srgbClr val="4BCAAD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rgbClr>
            </a:gs>
            <a:gs pos="100000">
              <a:srgbClr val="4BCAAD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Pentru pacienții inapți pentru triplet de chimioterapie, se recomandă o combinație de </a:t>
          </a:r>
          <a:r>
            <a:rPr lang="ro-RO" sz="15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fluoropirimidină</a:t>
          </a: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cu </a:t>
          </a:r>
          <a:r>
            <a:rPr lang="ro-RO" sz="15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cisplatină</a:t>
          </a: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sau </a:t>
          </a:r>
          <a:r>
            <a:rPr lang="ro-RO" sz="15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oxaliplatina</a:t>
          </a:r>
          <a:r>
            <a:rPr lang="ro-RO" sz="15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.</a:t>
          </a:r>
          <a:endParaRPr lang="en-US" sz="15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70251" y="3258366"/>
        <a:ext cx="5084544" cy="1298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CC0FC-DEAD-E047-8C85-CC1FE62C82A8}">
      <dsp:nvSpPr>
        <dsp:cNvPr id="0" name=""/>
        <dsp:cNvSpPr/>
      </dsp:nvSpPr>
      <dsp:spPr>
        <a:xfrm>
          <a:off x="0" y="0"/>
          <a:ext cx="5694466" cy="838841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08.11.2022 EDS (</a:t>
          </a:r>
          <a:r>
            <a:rPr lang="ro-RO" sz="13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dr</a:t>
          </a:r>
          <a:r>
            <a:rPr lang="ro-RO" sz="13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Costea Cristian) – ulcer </a:t>
          </a:r>
          <a:r>
            <a:rPr lang="ro-RO" sz="13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antral</a:t>
          </a:r>
          <a:r>
            <a:rPr lang="ro-RO" sz="13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ro-RO" sz="13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prepiloric</a:t>
          </a:r>
          <a:r>
            <a:rPr lang="ro-RO" sz="13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Forest III cu aspect probabil malignizat asociat stenoză pilorică </a:t>
          </a:r>
          <a:r>
            <a:rPr lang="ro-RO" sz="13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postulceroasă</a:t>
          </a:r>
          <a:r>
            <a:rPr lang="ro-RO" sz="13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; se practică și dilatare endoscopică cu balonaș</a:t>
          </a:r>
          <a:endParaRPr lang="en-US" sz="13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24569" y="24569"/>
        <a:ext cx="4691145" cy="789703"/>
      </dsp:txXfrm>
    </dsp:sp>
    <dsp:sp modelId="{2EDC0F11-3DD9-D043-B6B7-5E42CC1B3AB5}">
      <dsp:nvSpPr>
        <dsp:cNvPr id="0" name=""/>
        <dsp:cNvSpPr/>
      </dsp:nvSpPr>
      <dsp:spPr>
        <a:xfrm>
          <a:off x="425236" y="955347"/>
          <a:ext cx="5694466" cy="838841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17.11.2022 Examen histopatologic (biopsie) – adenocarcinom tubular gastric invaziv </a:t>
          </a:r>
          <a:endParaRPr lang="en-US" sz="13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449805" y="979916"/>
        <a:ext cx="4674845" cy="789703"/>
      </dsp:txXfrm>
    </dsp:sp>
    <dsp:sp modelId="{9E9A1411-D11F-B74F-882B-28515D9106E2}">
      <dsp:nvSpPr>
        <dsp:cNvPr id="0" name=""/>
        <dsp:cNvSpPr/>
      </dsp:nvSpPr>
      <dsp:spPr>
        <a:xfrm>
          <a:off x="850472" y="1910695"/>
          <a:ext cx="5694466" cy="838841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22.11.2022 – CT TAP sc – formațiune gastrică antrală stenozantă cu stază lichidiană gastrică asociată; adenopatii perigastrice infracentimetrice; leziune nodulară LID pulmonară 22/18 mm de urmărit </a:t>
          </a:r>
          <a:endParaRPr lang="en-US" sz="1300" kern="120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875041" y="1935264"/>
        <a:ext cx="4674845" cy="789703"/>
      </dsp:txXfrm>
    </dsp:sp>
    <dsp:sp modelId="{1A037079-6387-E940-B9DF-983F438E5D01}">
      <dsp:nvSpPr>
        <dsp:cNvPr id="0" name=""/>
        <dsp:cNvSpPr/>
      </dsp:nvSpPr>
      <dsp:spPr>
        <a:xfrm>
          <a:off x="1275708" y="2866043"/>
          <a:ext cx="5694466" cy="838841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12.2022 – se depune dosar PET-CT </a:t>
          </a:r>
          <a:endParaRPr lang="en-US" sz="1300" kern="120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1300277" y="2890612"/>
        <a:ext cx="4674845" cy="789703"/>
      </dsp:txXfrm>
    </dsp:sp>
    <dsp:sp modelId="{F199BB2C-0F6C-6F4C-BD6F-8F490A757174}">
      <dsp:nvSpPr>
        <dsp:cNvPr id="0" name=""/>
        <dsp:cNvSpPr/>
      </dsp:nvSpPr>
      <dsp:spPr>
        <a:xfrm>
          <a:off x="1700944" y="3821391"/>
          <a:ext cx="5694466" cy="838841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06.12.2022 Chirurgie (dr Cosmin Deac) – gastroenteroanastomoza transmezocolica; se decelează prezența unor formațiuni miliare hepatice – se efectuează biopsie excizională hepatică cu rezultat HP – hiperplazie ductală biliară + fibroză interstițială </a:t>
          </a:r>
          <a:endParaRPr lang="en-US" sz="1300" kern="120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1725513" y="3845960"/>
        <a:ext cx="4674845" cy="789703"/>
      </dsp:txXfrm>
    </dsp:sp>
    <dsp:sp modelId="{5FF181CB-A4C8-3641-8F56-350950D43553}">
      <dsp:nvSpPr>
        <dsp:cNvPr id="0" name=""/>
        <dsp:cNvSpPr/>
      </dsp:nvSpPr>
      <dsp:spPr>
        <a:xfrm>
          <a:off x="5149219" y="612820"/>
          <a:ext cx="545247" cy="545247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5271900" y="612820"/>
        <a:ext cx="299885" cy="410298"/>
      </dsp:txXfrm>
    </dsp:sp>
    <dsp:sp modelId="{B9DB8FA5-BA00-DE45-B1CB-B393641A5C12}">
      <dsp:nvSpPr>
        <dsp:cNvPr id="0" name=""/>
        <dsp:cNvSpPr/>
      </dsp:nvSpPr>
      <dsp:spPr>
        <a:xfrm>
          <a:off x="5574455" y="1568168"/>
          <a:ext cx="545247" cy="545247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5697136" y="1568168"/>
        <a:ext cx="299885" cy="410298"/>
      </dsp:txXfrm>
    </dsp:sp>
    <dsp:sp modelId="{D4218365-8686-3143-96E7-C882554786A8}">
      <dsp:nvSpPr>
        <dsp:cNvPr id="0" name=""/>
        <dsp:cNvSpPr/>
      </dsp:nvSpPr>
      <dsp:spPr>
        <a:xfrm>
          <a:off x="5999691" y="2509535"/>
          <a:ext cx="545247" cy="545247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6122372" y="2509535"/>
        <a:ext cx="299885" cy="410298"/>
      </dsp:txXfrm>
    </dsp:sp>
    <dsp:sp modelId="{C086CE48-2FAF-0A4E-96D3-EE3DC8F9245E}">
      <dsp:nvSpPr>
        <dsp:cNvPr id="0" name=""/>
        <dsp:cNvSpPr/>
      </dsp:nvSpPr>
      <dsp:spPr>
        <a:xfrm>
          <a:off x="6424927" y="3474203"/>
          <a:ext cx="545247" cy="545247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6547608" y="3474203"/>
        <a:ext cx="299885" cy="410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7D423-5A66-0E4B-BCB2-36FB0CB7038A}">
      <dsp:nvSpPr>
        <dsp:cNvPr id="0" name=""/>
        <dsp:cNvSpPr/>
      </dsp:nvSpPr>
      <dsp:spPr>
        <a:xfrm>
          <a:off x="0" y="3532154"/>
          <a:ext cx="8859640" cy="1159331"/>
        </a:xfrm>
        <a:prstGeom prst="rect">
          <a:avLst/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30.01.2023 – PET-CT – persistenta tumorală gastrică cu evoluție favorabilă față de 21.11.2022 cu persistența unei tumefacții ale pereților </a:t>
          </a:r>
          <a:r>
            <a:rPr lang="ro-RO" sz="17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antrului</a:t>
          </a:r>
          <a:r>
            <a:rPr lang="ro-RO" sz="17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gastric ce nu prezintă captare FDG asociată; nodul pulmonar drept non-avid FDG =&gt; se concluzionează diagnosticul de Adenocarcinom gastric tubular invaziv </a:t>
          </a:r>
          <a:r>
            <a:rPr lang="ro-RO" sz="17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antral</a:t>
          </a:r>
          <a:r>
            <a:rPr lang="ro-RO" sz="17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stadiul III </a:t>
          </a:r>
          <a:endParaRPr lang="en-US" sz="17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0" y="3532154"/>
        <a:ext cx="8859640" cy="1159331"/>
      </dsp:txXfrm>
    </dsp:sp>
    <dsp:sp modelId="{CD34FFF1-7A27-8A4E-ABFD-5ACFABD6B924}">
      <dsp:nvSpPr>
        <dsp:cNvPr id="0" name=""/>
        <dsp:cNvSpPr/>
      </dsp:nvSpPr>
      <dsp:spPr>
        <a:xfrm rot="10800000">
          <a:off x="0" y="1766492"/>
          <a:ext cx="8859640" cy="1783052"/>
        </a:xfrm>
        <a:prstGeom prst="upArrowCallout">
          <a:avLst/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11.01.2023 – Debut chimioterapie preoperatorie protocol FLOT </a:t>
          </a:r>
          <a:endParaRPr lang="en-US" sz="1700" kern="120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 rot="10800000">
        <a:off x="0" y="1766492"/>
        <a:ext cx="8859640" cy="1158574"/>
      </dsp:txXfrm>
    </dsp:sp>
    <dsp:sp modelId="{951F7E26-AF32-6D4F-B80D-C901773FE3C9}">
      <dsp:nvSpPr>
        <dsp:cNvPr id="0" name=""/>
        <dsp:cNvSpPr/>
      </dsp:nvSpPr>
      <dsp:spPr>
        <a:xfrm rot="10800000">
          <a:off x="0" y="0"/>
          <a:ext cx="8859640" cy="1783052"/>
        </a:xfrm>
        <a:prstGeom prst="upArrowCallout">
          <a:avLst/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09.01.2023 Consult cardiologic (dr. Alina </a:t>
          </a:r>
          <a:r>
            <a:rPr lang="ro-RO" sz="17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Roatiș</a:t>
          </a:r>
          <a:r>
            <a:rPr lang="ro-RO" sz="17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) – FE – 55%, HTAE gr III, IM gr I, IVS NYHA II/III</a:t>
          </a:r>
        </a:p>
      </dsp:txBody>
      <dsp:txXfrm rot="10800000">
        <a:off x="0" y="0"/>
        <a:ext cx="8859640" cy="1158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605CC-0102-6844-83D5-F1A2F1DBC452}">
      <dsp:nvSpPr>
        <dsp:cNvPr id="0" name=""/>
        <dsp:cNvSpPr/>
      </dsp:nvSpPr>
      <dsp:spPr>
        <a:xfrm>
          <a:off x="0" y="0"/>
          <a:ext cx="5957105" cy="1016230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11.01-16.03.2023 Chimioterapie preoperatorie (4xFLOT) + profilaxie primară cu factor de creștere leucocitar cu toleranță bună și răspuns parțial </a:t>
          </a:r>
          <a:endParaRPr lang="en-US" sz="16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29764" y="29764"/>
        <a:ext cx="4774642" cy="956702"/>
      </dsp:txXfrm>
    </dsp:sp>
    <dsp:sp modelId="{8074E8C6-F189-7F43-AFA1-FCAED190B094}">
      <dsp:nvSpPr>
        <dsp:cNvPr id="0" name=""/>
        <dsp:cNvSpPr/>
      </dsp:nvSpPr>
      <dsp:spPr>
        <a:xfrm>
          <a:off x="498907" y="1201000"/>
          <a:ext cx="5957105" cy="1016230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05.04.2023 Gastrectomie totală + </a:t>
          </a:r>
          <a:r>
            <a:rPr lang="ro-RO" sz="16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limfadenectomie</a:t>
          </a:r>
          <a:r>
            <a:rPr lang="ro-RO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(</a:t>
          </a:r>
          <a:r>
            <a:rPr lang="ro-RO" sz="16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dr</a:t>
          </a:r>
          <a:r>
            <a:rPr lang="ro-RO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Cosmin Deac – SJU Satu Mare) cu rezultat HP – adenocarcinom gastric mixt(majoritar difuz/slab </a:t>
          </a:r>
          <a:r>
            <a:rPr lang="ro-RO" sz="16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coeziv</a:t>
          </a:r>
          <a:r>
            <a:rPr lang="ro-RO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) cu </a:t>
          </a:r>
          <a:r>
            <a:rPr lang="ro-RO" sz="16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limfoganglioni</a:t>
          </a:r>
          <a:r>
            <a:rPr lang="ro-RO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pozitivi (4+/21) ypT3N2L0V0Pn1R0</a:t>
          </a:r>
          <a:endParaRPr lang="en-US" sz="16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528671" y="1230764"/>
        <a:ext cx="4738119" cy="956702"/>
      </dsp:txXfrm>
    </dsp:sp>
    <dsp:sp modelId="{005A6D26-ABDA-754E-BBD2-DC1ACE3C159E}">
      <dsp:nvSpPr>
        <dsp:cNvPr id="0" name=""/>
        <dsp:cNvSpPr/>
      </dsp:nvSpPr>
      <dsp:spPr>
        <a:xfrm>
          <a:off x="990368" y="2402000"/>
          <a:ext cx="5957105" cy="1016230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23.05-11.08.2023 Chimioterapie postoperatorie (4xFLOT) + profilaxie primară cu factor de creștere leucocitar cu toleranță bună </a:t>
          </a:r>
          <a:endParaRPr lang="en-US" sz="16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1020132" y="2431764"/>
        <a:ext cx="4745566" cy="956702"/>
      </dsp:txXfrm>
    </dsp:sp>
    <dsp:sp modelId="{CAE6BDC7-4C4C-1440-B1DA-5D0B0E2F4844}">
      <dsp:nvSpPr>
        <dsp:cNvPr id="0" name=""/>
        <dsp:cNvSpPr/>
      </dsp:nvSpPr>
      <dsp:spPr>
        <a:xfrm>
          <a:off x="1489276" y="3603000"/>
          <a:ext cx="5957105" cy="1016230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16.11.2023 CT TAP </a:t>
          </a:r>
          <a:r>
            <a:rPr lang="en-GB" sz="16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sc</a:t>
          </a:r>
          <a:r>
            <a:rPr lang="en-GB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– </a:t>
          </a:r>
          <a:r>
            <a:rPr lang="en-GB" sz="16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leziune</a:t>
          </a:r>
          <a:r>
            <a:rPr lang="en-GB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sz="16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nodulară</a:t>
          </a:r>
          <a:r>
            <a:rPr lang="en-GB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sz="16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pulmonară</a:t>
          </a:r>
          <a:r>
            <a:rPr lang="en-GB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LID </a:t>
          </a:r>
          <a:r>
            <a:rPr lang="en-GB" sz="16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stabilă</a:t>
          </a:r>
          <a:r>
            <a:rPr lang="en-GB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; </a:t>
          </a:r>
          <a:r>
            <a:rPr lang="en-GB" sz="16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fără</a:t>
          </a:r>
          <a:r>
            <a:rPr lang="en-GB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sz="16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alte</a:t>
          </a:r>
          <a:r>
            <a:rPr lang="en-GB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sz="16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modificări</a:t>
          </a:r>
          <a:r>
            <a:rPr lang="en-GB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sz="16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suspecte</a:t>
          </a:r>
          <a:r>
            <a:rPr lang="en-GB" sz="16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en-GB" sz="1600" kern="120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toraco-abdomino-pelvine</a:t>
          </a:r>
          <a:endParaRPr lang="en-GB" sz="16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1519040" y="3632764"/>
        <a:ext cx="4738119" cy="956702"/>
      </dsp:txXfrm>
    </dsp:sp>
    <dsp:sp modelId="{5BE9829F-87E7-4443-BBC5-D32E51A388CE}">
      <dsp:nvSpPr>
        <dsp:cNvPr id="0" name=""/>
        <dsp:cNvSpPr/>
      </dsp:nvSpPr>
      <dsp:spPr>
        <a:xfrm>
          <a:off x="5296555" y="778340"/>
          <a:ext cx="660550" cy="660550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5445179" y="778340"/>
        <a:ext cx="363302" cy="497064"/>
      </dsp:txXfrm>
    </dsp:sp>
    <dsp:sp modelId="{5F833EF6-6FCE-3845-A90E-F40D4A4902AA}">
      <dsp:nvSpPr>
        <dsp:cNvPr id="0" name=""/>
        <dsp:cNvSpPr/>
      </dsp:nvSpPr>
      <dsp:spPr>
        <a:xfrm>
          <a:off x="5795463" y="1979340"/>
          <a:ext cx="660550" cy="660550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5944087" y="1979340"/>
        <a:ext cx="363302" cy="497064"/>
      </dsp:txXfrm>
    </dsp:sp>
    <dsp:sp modelId="{D63201DA-28A8-274E-9D0F-990FA606C67C}">
      <dsp:nvSpPr>
        <dsp:cNvPr id="0" name=""/>
        <dsp:cNvSpPr/>
      </dsp:nvSpPr>
      <dsp:spPr>
        <a:xfrm>
          <a:off x="6286924" y="3180340"/>
          <a:ext cx="660550" cy="660550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6435548" y="3180340"/>
        <a:ext cx="363302" cy="497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3C465-5B4C-4541-B235-2E9D9D6FBFB4}">
      <dsp:nvSpPr>
        <dsp:cNvPr id="0" name=""/>
        <dsp:cNvSpPr/>
      </dsp:nvSpPr>
      <dsp:spPr>
        <a:xfrm>
          <a:off x="0" y="0"/>
          <a:ext cx="7578791" cy="1027162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22.11.2022 - EDS (dr. Simion </a:t>
          </a:r>
          <a:r>
            <a:rPr lang="ro-RO" sz="17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Mateaș</a:t>
          </a:r>
          <a:r>
            <a:rPr lang="ro-RO" sz="17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– SCM Carei) – tumoră vegetantă corp gastric </a:t>
          </a:r>
          <a:endParaRPr lang="en-US" sz="17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30085" y="30085"/>
        <a:ext cx="6383606" cy="966992"/>
      </dsp:txXfrm>
    </dsp:sp>
    <dsp:sp modelId="{C5E19E8F-877C-C744-90FF-E6D09F16D7F8}">
      <dsp:nvSpPr>
        <dsp:cNvPr id="0" name=""/>
        <dsp:cNvSpPr/>
      </dsp:nvSpPr>
      <dsp:spPr>
        <a:xfrm>
          <a:off x="634723" y="1213919"/>
          <a:ext cx="7578791" cy="1027162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baseline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23.12.2022 – Examen histopatologic biopsie – adenocarcinom tubular gastric moderat diferențiat, ulcerat </a:t>
          </a:r>
          <a:endParaRPr lang="en-US" sz="1700" kern="120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664808" y="1244004"/>
        <a:ext cx="6216241" cy="966992"/>
      </dsp:txXfrm>
    </dsp:sp>
    <dsp:sp modelId="{CB374707-5D83-8948-BEE0-55FD1501C84D}">
      <dsp:nvSpPr>
        <dsp:cNvPr id="0" name=""/>
        <dsp:cNvSpPr/>
      </dsp:nvSpPr>
      <dsp:spPr>
        <a:xfrm>
          <a:off x="1259974" y="2427838"/>
          <a:ext cx="7578791" cy="1027162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baseline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10.01.2023 CT TAP sc – îngroșare parietală gastrică cu grosime maximă de 17 mm extinsă o lungime de 55 mm având caractere suspecte + imagini limfoganglionare vizibile adiacente micii curburi</a:t>
          </a:r>
          <a:endParaRPr lang="en-US" sz="1700" kern="120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1290059" y="2457923"/>
        <a:ext cx="6225715" cy="966992"/>
      </dsp:txXfrm>
    </dsp:sp>
    <dsp:sp modelId="{E2699C2B-DD3A-A34E-84D5-1F702BE1D2DF}">
      <dsp:nvSpPr>
        <dsp:cNvPr id="0" name=""/>
        <dsp:cNvSpPr/>
      </dsp:nvSpPr>
      <dsp:spPr>
        <a:xfrm>
          <a:off x="1894697" y="3641758"/>
          <a:ext cx="7578791" cy="1027162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baseline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11.01.2023 Consult cardiologic (dr. Loredana Vinkler) – FE – 60%, IM gr I, IT gr I </a:t>
          </a:r>
          <a:endParaRPr lang="en-US" sz="1700" kern="120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1924782" y="3671843"/>
        <a:ext cx="6216241" cy="966992"/>
      </dsp:txXfrm>
    </dsp:sp>
    <dsp:sp modelId="{AC6F9D51-3653-754E-A0F7-268CE0CB29B8}">
      <dsp:nvSpPr>
        <dsp:cNvPr id="0" name=""/>
        <dsp:cNvSpPr/>
      </dsp:nvSpPr>
      <dsp:spPr>
        <a:xfrm>
          <a:off x="6911135" y="786713"/>
          <a:ext cx="667655" cy="667655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7061357" y="786713"/>
        <a:ext cx="367211" cy="502410"/>
      </dsp:txXfrm>
    </dsp:sp>
    <dsp:sp modelId="{70DB9947-FDD4-6240-9FEC-1517152D4B71}">
      <dsp:nvSpPr>
        <dsp:cNvPr id="0" name=""/>
        <dsp:cNvSpPr/>
      </dsp:nvSpPr>
      <dsp:spPr>
        <a:xfrm>
          <a:off x="7545859" y="2000632"/>
          <a:ext cx="667655" cy="667655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7696081" y="2000632"/>
        <a:ext cx="367211" cy="502410"/>
      </dsp:txXfrm>
    </dsp:sp>
    <dsp:sp modelId="{4A7B9444-84A3-E343-B30C-82A5AE13D6E0}">
      <dsp:nvSpPr>
        <dsp:cNvPr id="0" name=""/>
        <dsp:cNvSpPr/>
      </dsp:nvSpPr>
      <dsp:spPr>
        <a:xfrm>
          <a:off x="8171109" y="3214552"/>
          <a:ext cx="667655" cy="667655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8321331" y="3214552"/>
        <a:ext cx="367211" cy="5024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5663F-3F4D-9942-933A-0546D383689A}">
      <dsp:nvSpPr>
        <dsp:cNvPr id="0" name=""/>
        <dsp:cNvSpPr/>
      </dsp:nvSpPr>
      <dsp:spPr>
        <a:xfrm>
          <a:off x="0" y="0"/>
          <a:ext cx="6380025" cy="835954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16.01- 08.03.2023 – 4xFLOT – chimioterapie preoperatorie asociat cu factor de creștere leucocitar cu toleranță bună</a:t>
          </a:r>
        </a:p>
      </dsp:txBody>
      <dsp:txXfrm>
        <a:off x="24484" y="24484"/>
        <a:ext cx="5380159" cy="786986"/>
      </dsp:txXfrm>
    </dsp:sp>
    <dsp:sp modelId="{F094E125-210A-5C43-BD45-22C3F216F047}">
      <dsp:nvSpPr>
        <dsp:cNvPr id="0" name=""/>
        <dsp:cNvSpPr/>
      </dsp:nvSpPr>
      <dsp:spPr>
        <a:xfrm>
          <a:off x="476430" y="952058"/>
          <a:ext cx="6380025" cy="835954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24.03.2023 – PET-CT – Față de examinarea CT din 09.01.2023 se constată </a:t>
          </a:r>
          <a:r>
            <a:rPr lang="ro-RO" sz="13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remisia</a:t>
          </a:r>
          <a:r>
            <a:rPr lang="ro-RO" sz="13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ro-RO" sz="13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cvasicompletă</a:t>
          </a:r>
          <a:r>
            <a:rPr lang="ro-RO" sz="13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a procesului tumoral de la nivelul micii curburi gastrice </a:t>
          </a:r>
        </a:p>
      </dsp:txBody>
      <dsp:txXfrm>
        <a:off x="500914" y="976542"/>
        <a:ext cx="5311256" cy="786986"/>
      </dsp:txXfrm>
    </dsp:sp>
    <dsp:sp modelId="{D96A108D-C7D9-E245-8597-83B1910AA9A0}">
      <dsp:nvSpPr>
        <dsp:cNvPr id="0" name=""/>
        <dsp:cNvSpPr/>
      </dsp:nvSpPr>
      <dsp:spPr>
        <a:xfrm>
          <a:off x="952860" y="1904117"/>
          <a:ext cx="6380025" cy="835954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30.03.2023 – Gastrectomie totală cu anastomoză </a:t>
          </a:r>
          <a:r>
            <a:rPr lang="ro-RO" sz="13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esojejunală</a:t>
          </a:r>
          <a:r>
            <a:rPr lang="ro-RO" sz="13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pe ansă în ‘’Y’’ </a:t>
          </a:r>
          <a:r>
            <a:rPr lang="ro-RO" sz="13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transmezocolică</a:t>
          </a:r>
          <a:r>
            <a:rPr lang="ro-RO" sz="13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+ </a:t>
          </a:r>
          <a:r>
            <a:rPr lang="ro-RO" sz="13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limfadenectomie</a:t>
          </a:r>
          <a:r>
            <a:rPr lang="ro-RO" sz="13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regională (dr. Cosmin Deac – SJU Satu Mare) cu rezultat HP – Adenocarcinom corp gastric slab </a:t>
          </a:r>
          <a:r>
            <a:rPr lang="ro-RO" sz="13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coeziv</a:t>
          </a:r>
          <a:r>
            <a:rPr lang="ro-RO" sz="13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– pT2N0V0L0Pn0R0 (0/21) </a:t>
          </a:r>
          <a:endParaRPr lang="en-US" sz="13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977344" y="1928601"/>
        <a:ext cx="5311256" cy="786986"/>
      </dsp:txXfrm>
    </dsp:sp>
    <dsp:sp modelId="{BB6ED5CA-0085-F448-A396-29FE4538A2DE}">
      <dsp:nvSpPr>
        <dsp:cNvPr id="0" name=""/>
        <dsp:cNvSpPr/>
      </dsp:nvSpPr>
      <dsp:spPr>
        <a:xfrm>
          <a:off x="1429291" y="2856176"/>
          <a:ext cx="6380025" cy="835954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09.05-10.07.2023 – 4xFLOT – chimioterapie postoperatorie asociat cu factor de creștere leucocitar cu toleranță bună  </a:t>
          </a:r>
          <a:endParaRPr lang="en-US" sz="13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1453775" y="2880660"/>
        <a:ext cx="5311256" cy="786986"/>
      </dsp:txXfrm>
    </dsp:sp>
    <dsp:sp modelId="{59671D53-594C-8B47-A16B-4E3736CC128E}">
      <dsp:nvSpPr>
        <dsp:cNvPr id="0" name=""/>
        <dsp:cNvSpPr/>
      </dsp:nvSpPr>
      <dsp:spPr>
        <a:xfrm>
          <a:off x="1905721" y="3808234"/>
          <a:ext cx="6380025" cy="835954"/>
        </a:xfrm>
        <a:prstGeom prst="roundRect">
          <a:avLst>
            <a:gd name="adj" fmla="val 1000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15.09.2023 EDS + CT TAP sc (dr. Simion </a:t>
          </a:r>
          <a:r>
            <a:rPr lang="ro-RO" sz="1300" kern="1200" baseline="0" dirty="0" err="1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Mateaș</a:t>
          </a:r>
          <a:r>
            <a:rPr lang="ro-RO" sz="1300" kern="1200" baseline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 - SCM Carei) – fără semne de recidivă locală sau la distanță </a:t>
          </a:r>
          <a:endParaRPr lang="en-US" sz="13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1930205" y="3832718"/>
        <a:ext cx="5311256" cy="786986"/>
      </dsp:txXfrm>
    </dsp:sp>
    <dsp:sp modelId="{C8C388F6-27A1-7743-BA2B-AA57E9DA5D0A}">
      <dsp:nvSpPr>
        <dsp:cNvPr id="0" name=""/>
        <dsp:cNvSpPr/>
      </dsp:nvSpPr>
      <dsp:spPr>
        <a:xfrm>
          <a:off x="5836655" y="610710"/>
          <a:ext cx="543370" cy="543370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5958913" y="610710"/>
        <a:ext cx="298854" cy="408886"/>
      </dsp:txXfrm>
    </dsp:sp>
    <dsp:sp modelId="{3B554E76-A2AC-F445-A977-36AEEF83BEB2}">
      <dsp:nvSpPr>
        <dsp:cNvPr id="0" name=""/>
        <dsp:cNvSpPr/>
      </dsp:nvSpPr>
      <dsp:spPr>
        <a:xfrm>
          <a:off x="6313085" y="1562769"/>
          <a:ext cx="543370" cy="543370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6435343" y="1562769"/>
        <a:ext cx="298854" cy="408886"/>
      </dsp:txXfrm>
    </dsp:sp>
    <dsp:sp modelId="{07CEC236-E5B5-FA45-9412-CE81DFA3D7A2}">
      <dsp:nvSpPr>
        <dsp:cNvPr id="0" name=""/>
        <dsp:cNvSpPr/>
      </dsp:nvSpPr>
      <dsp:spPr>
        <a:xfrm>
          <a:off x="6789515" y="2500895"/>
          <a:ext cx="543370" cy="543370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6911773" y="2500895"/>
        <a:ext cx="298854" cy="408886"/>
      </dsp:txXfrm>
    </dsp:sp>
    <dsp:sp modelId="{EDFDD288-843F-2540-B7D9-7F2E1EDF344C}">
      <dsp:nvSpPr>
        <dsp:cNvPr id="0" name=""/>
        <dsp:cNvSpPr/>
      </dsp:nvSpPr>
      <dsp:spPr>
        <a:xfrm>
          <a:off x="7265946" y="3462242"/>
          <a:ext cx="543370" cy="543370"/>
        </a:xfrm>
        <a:prstGeom prst="downArrow">
          <a:avLst>
            <a:gd name="adj1" fmla="val 55000"/>
            <a:gd name="adj2" fmla="val 45000"/>
          </a:avLst>
        </a:prstGeom>
        <a:solidFill>
          <a:srgbClr val="2FA3EE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2FA3E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7388204" y="3462242"/>
        <a:ext cx="298854" cy="408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66819F-4DDD-469B-8029-8EB3AA2A2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570" y="6325090"/>
            <a:ext cx="11804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D74EAF-4F0E-438A-BC12-8F6ABC3108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90" y="1576520"/>
            <a:ext cx="11804540" cy="46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5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076" y="6332905"/>
            <a:ext cx="11815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FF2424-3261-4B67-9474-66E9B9BC78B2}"/>
              </a:ext>
            </a:extLst>
          </p:cNvPr>
          <p:cNvSpPr txBox="1">
            <a:spLocks/>
          </p:cNvSpPr>
          <p:nvPr userDrawn="1"/>
        </p:nvSpPr>
        <p:spPr>
          <a:xfrm>
            <a:off x="4184169" y="1167141"/>
            <a:ext cx="5216238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PERFORMANTA MEDICALA </a:t>
            </a: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CALEA SPRE VINDECARE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23611-EEF9-4001-8A06-972E82295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8918686-23DB-4F90-92A8-C5912AF684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7A0001-99E5-446D-911C-77AD49FE7812}"/>
              </a:ext>
            </a:extLst>
          </p:cNvPr>
          <p:cNvSpPr txBox="1"/>
          <p:nvPr userDrawn="1"/>
        </p:nvSpPr>
        <p:spPr>
          <a:xfrm>
            <a:off x="9636910" y="1167141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24-25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Noiembrie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9257B-D89C-427A-A87B-1FC81C6F11F5}"/>
              </a:ext>
            </a:extLst>
          </p:cNvPr>
          <p:cNvSpPr txBox="1"/>
          <p:nvPr userDrawn="1"/>
        </p:nvSpPr>
        <p:spPr>
          <a:xfrm>
            <a:off x="1072001" y="1170595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E8A3F0-6425-453F-9D0B-8CFE58EBFFD6}"/>
              </a:ext>
            </a:extLst>
          </p:cNvPr>
          <p:cNvCxnSpPr>
            <a:cxnSpLocks/>
          </p:cNvCxnSpPr>
          <p:nvPr userDrawn="1"/>
        </p:nvCxnSpPr>
        <p:spPr>
          <a:xfrm>
            <a:off x="151075" y="1532266"/>
            <a:ext cx="11815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CD349E-CB6D-4CF1-8906-8FD3A389C711}"/>
              </a:ext>
            </a:extLst>
          </p:cNvPr>
          <p:cNvCxnSpPr>
            <a:cxnSpLocks/>
          </p:cNvCxnSpPr>
          <p:nvPr userDrawn="1"/>
        </p:nvCxnSpPr>
        <p:spPr>
          <a:xfrm>
            <a:off x="151075" y="6300124"/>
            <a:ext cx="11815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9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tionary.org/wiki/fundu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ofmodernliving.com/2010/06/27/me-so-hungry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edithsuewillis.com/literature%20and%20medicine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4964F-6EF6-4F3C-9890-E16C231B4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820" y="6292850"/>
            <a:ext cx="1194190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622FB5-551B-4AF2-B21C-ECF78FDA2C89}"/>
              </a:ext>
            </a:extLst>
          </p:cNvPr>
          <p:cNvCxnSpPr/>
          <p:nvPr/>
        </p:nvCxnSpPr>
        <p:spPr>
          <a:xfrm>
            <a:off x="2470484" y="6300124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logo of a knot&#10;&#10;Description automatically generated">
            <a:extLst>
              <a:ext uri="{FF2B5EF4-FFF2-40B4-BE49-F238E27FC236}">
                <a16:creationId xmlns:a16="http://schemas.microsoft.com/office/drawing/2014/main" id="{2AFF4C04-A13C-4D6D-9822-992D2916D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19" y="2813915"/>
            <a:ext cx="4988330" cy="118472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A diagram of the human stomach&#10;&#10;Description automatically generated">
            <a:extLst>
              <a:ext uri="{FF2B5EF4-FFF2-40B4-BE49-F238E27FC236}">
                <a16:creationId xmlns:a16="http://schemas.microsoft.com/office/drawing/2014/main" id="{3356F4DF-0F9F-4BC9-8440-7B4123394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55114" y="1709552"/>
            <a:ext cx="3620298" cy="306820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D213788-EE0D-4BE4-B953-661431B5390B}"/>
              </a:ext>
            </a:extLst>
          </p:cNvPr>
          <p:cNvSpPr txBox="1">
            <a:spLocks/>
          </p:cNvSpPr>
          <p:nvPr/>
        </p:nvSpPr>
        <p:spPr>
          <a:xfrm>
            <a:off x="1267688" y="5401435"/>
            <a:ext cx="9653792" cy="814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RO" sz="2200" b="0" i="0" u="none" strike="noStrike" kern="1200" cap="all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</a:t>
            </a:r>
            <a:r>
              <a:rPr kumimoji="0" lang="en-RO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r. Ioan-Adrian Buda, medic specialist oncologie SJU Satu Mare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EF738F-D8DA-423D-B0FC-C6561B365DB9}"/>
              </a:ext>
            </a:extLst>
          </p:cNvPr>
          <p:cNvSpPr txBox="1">
            <a:spLocks/>
          </p:cNvSpPr>
          <p:nvPr/>
        </p:nvSpPr>
        <p:spPr>
          <a:xfrm>
            <a:off x="635211" y="3764129"/>
            <a:ext cx="10916365" cy="16373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RO" sz="32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Cancerul local avansat gastric – tratamentul actual</a:t>
            </a:r>
          </a:p>
        </p:txBody>
      </p:sp>
    </p:spTree>
    <p:extLst>
      <p:ext uri="{BB962C8B-B14F-4D97-AF65-F5344CB8AC3E}">
        <p14:creationId xmlns:p14="http://schemas.microsoft.com/office/powerpoint/2010/main" val="23922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2D6926-58DA-466E-A279-303BE5AFF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160C136-99D6-4AED-B6B1-D793156A6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781076"/>
              </p:ext>
            </p:extLst>
          </p:nvPr>
        </p:nvGraphicFramePr>
        <p:xfrm>
          <a:off x="2153265" y="1572127"/>
          <a:ext cx="8859640" cy="4692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2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122C2F-64B6-4D10-9CB8-3B0834EF4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39B0DDC-5805-4999-86A5-DF89CD82BB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674013"/>
              </p:ext>
            </p:extLst>
          </p:nvPr>
        </p:nvGraphicFramePr>
        <p:xfrm>
          <a:off x="2542674" y="1620252"/>
          <a:ext cx="7446382" cy="461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44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AA71AA-E96E-4517-8408-3A3A1FAB0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4" descr="Desk with stethoscope and computer keyboard">
            <a:extLst>
              <a:ext uri="{FF2B5EF4-FFF2-40B4-BE49-F238E27FC236}">
                <a16:creationId xmlns:a16="http://schemas.microsoft.com/office/drawing/2014/main" id="{572FE518-92D9-4327-B649-574D7EEBB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r="2937" b="-1"/>
          <a:stretch/>
        </p:blipFill>
        <p:spPr>
          <a:xfrm>
            <a:off x="168462" y="1572126"/>
            <a:ext cx="2743226" cy="46743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55CE42-BF91-44E3-892B-4B071B1291F4}"/>
              </a:ext>
            </a:extLst>
          </p:cNvPr>
          <p:cNvSpPr txBox="1">
            <a:spLocks/>
          </p:cNvSpPr>
          <p:nvPr/>
        </p:nvSpPr>
        <p:spPr>
          <a:xfrm>
            <a:off x="4513177" y="1745183"/>
            <a:ext cx="6928556" cy="145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Caz nr. 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89F688-2FA3-48AE-8E18-3E354D481E06}"/>
              </a:ext>
            </a:extLst>
          </p:cNvPr>
          <p:cNvSpPr txBox="1">
            <a:spLocks/>
          </p:cNvSpPr>
          <p:nvPr/>
        </p:nvSpPr>
        <p:spPr>
          <a:xfrm>
            <a:off x="4288584" y="3201344"/>
            <a:ext cx="6928557" cy="312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👨🏻‍🦳, 64 ani, mediu rural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AHC 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nesemnificative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APP –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gonartroză bilaterală, hernie de disc operata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(2021)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CVM – fumător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IPA 25 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alcool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ocazional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Noiembrie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2022 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oboseală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amețeli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inapetență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80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3C9566-DEB7-4437-8551-FAF8F9F7F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4FACF7D-51B2-4DD7-87B7-0B6D9FE08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622867"/>
              </p:ext>
            </p:extLst>
          </p:nvPr>
        </p:nvGraphicFramePr>
        <p:xfrm>
          <a:off x="1178469" y="1588168"/>
          <a:ext cx="9473489" cy="466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47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B47111-372B-4BFA-AEE1-3895BFADD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12" descr="A diagram of a cancer patient&#10;&#10;Description automatically generated">
            <a:extLst>
              <a:ext uri="{FF2B5EF4-FFF2-40B4-BE49-F238E27FC236}">
                <a16:creationId xmlns:a16="http://schemas.microsoft.com/office/drawing/2014/main" id="{49D98BC2-4FA0-44AA-8811-61044AB9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28" y="1576626"/>
            <a:ext cx="4461488" cy="4668999"/>
          </a:xfrm>
          <a:prstGeom prst="rect">
            <a:avLst/>
          </a:prstGeom>
        </p:spPr>
      </p:pic>
      <p:pic>
        <p:nvPicPr>
          <p:cNvPr id="4" name="Picture 3" descr="A diagram of a treatment&#10;&#10;Description automatically generated">
            <a:extLst>
              <a:ext uri="{FF2B5EF4-FFF2-40B4-BE49-F238E27FC236}">
                <a16:creationId xmlns:a16="http://schemas.microsoft.com/office/drawing/2014/main" id="{24BAF436-334F-4622-8C24-A1D54A94D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988" y="1589892"/>
            <a:ext cx="3920534" cy="46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75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690AFF-B949-46AB-95F4-F60F6AED9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FC66F47-CD72-4975-BB5F-447659A68B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537901"/>
              </p:ext>
            </p:extLst>
          </p:nvPr>
        </p:nvGraphicFramePr>
        <p:xfrm>
          <a:off x="1379621" y="1596189"/>
          <a:ext cx="8285747" cy="464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771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49DE0D-B888-463A-B96D-7599E24CE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24BD56-34C7-4113-A235-1FACA773DDA8}"/>
              </a:ext>
            </a:extLst>
          </p:cNvPr>
          <p:cNvSpPr txBox="1">
            <a:spLocks/>
          </p:cNvSpPr>
          <p:nvPr/>
        </p:nvSpPr>
        <p:spPr>
          <a:xfrm>
            <a:off x="5870047" y="1415048"/>
            <a:ext cx="3707844" cy="2730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Vă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mulțumesc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!</a:t>
            </a:r>
          </a:p>
        </p:txBody>
      </p:sp>
      <p:pic>
        <p:nvPicPr>
          <p:cNvPr id="4" name="Content Placeholder 4" descr="A cartoon of a pink object with arms and legs&#10;&#10;Description automatically generated">
            <a:extLst>
              <a:ext uri="{FF2B5EF4-FFF2-40B4-BE49-F238E27FC236}">
                <a16:creationId xmlns:a16="http://schemas.microsoft.com/office/drawing/2014/main" id="{5FDDD13B-7580-4C27-A2C9-0B6F0CDC1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6" r="-1" b="7180"/>
          <a:stretch/>
        </p:blipFill>
        <p:spPr>
          <a:xfrm>
            <a:off x="329703" y="1892968"/>
            <a:ext cx="4138330" cy="409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6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336AC4-29DD-48CB-973A-1A793096B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4" descr="A timeline of chemotherapy&#10;&#10;Description automatically generated with medium confidence">
            <a:extLst>
              <a:ext uri="{FF2B5EF4-FFF2-40B4-BE49-F238E27FC236}">
                <a16:creationId xmlns:a16="http://schemas.microsoft.com/office/drawing/2014/main" id="{21033C3D-90E5-42C6-B8C9-874A8B56CA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9" y="1562032"/>
            <a:ext cx="10098505" cy="469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0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569620-C872-44B2-98F7-6DF268DB1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4" descr="A graph of the results of a surgery&#10;&#10;Description automatically generated with medium confidence">
            <a:extLst>
              <a:ext uri="{FF2B5EF4-FFF2-40B4-BE49-F238E27FC236}">
                <a16:creationId xmlns:a16="http://schemas.microsoft.com/office/drawing/2014/main" id="{B0C5D75B-2887-4688-A127-33EB53DDA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583107"/>
            <a:ext cx="5702946" cy="46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4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4FB849-E49C-4A79-8444-B4442A792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4" descr="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404F2088-BA67-4B13-92A1-41E468B96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21" y="1548885"/>
            <a:ext cx="7823691" cy="47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4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0A0013-727F-46B2-B124-76FCE8872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4" descr="A diagram of a clinical practice&#10;&#10;Description automatically generated with medium confidence">
            <a:extLst>
              <a:ext uri="{FF2B5EF4-FFF2-40B4-BE49-F238E27FC236}">
                <a16:creationId xmlns:a16="http://schemas.microsoft.com/office/drawing/2014/main" id="{89E426D7-74D4-484D-9B3B-BFCF993C9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05" y="1628853"/>
            <a:ext cx="7674669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2A29E0-085F-40CA-85D6-8364662B6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218BD1-0943-475A-8795-ADF01AD55D72}"/>
              </a:ext>
            </a:extLst>
          </p:cNvPr>
          <p:cNvSpPr txBox="1">
            <a:spLocks/>
          </p:cNvSpPr>
          <p:nvPr/>
        </p:nvSpPr>
        <p:spPr>
          <a:xfrm>
            <a:off x="1499327" y="2059602"/>
            <a:ext cx="2844002" cy="3680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Recomandări ESMO 2023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77F31E-D3D7-4A37-83FC-B24455DC1A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582885"/>
              </p:ext>
            </p:extLst>
          </p:nvPr>
        </p:nvGraphicFramePr>
        <p:xfrm>
          <a:off x="5229727" y="1474359"/>
          <a:ext cx="5225047" cy="485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58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8D44EF-B1FE-477B-87EF-36FF20B8D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A stethoscope on top of a stack of books&#10;&#10;Description automatically generated">
            <a:extLst>
              <a:ext uri="{FF2B5EF4-FFF2-40B4-BE49-F238E27FC236}">
                <a16:creationId xmlns:a16="http://schemas.microsoft.com/office/drawing/2014/main" id="{0122CC49-046D-4F9C-88F2-924701BA0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532" r="30457"/>
          <a:stretch/>
        </p:blipFill>
        <p:spPr>
          <a:xfrm>
            <a:off x="241570" y="1588167"/>
            <a:ext cx="2734946" cy="4660233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9A4EE3-7937-4599-B74C-8108F5F6EBBE}"/>
              </a:ext>
            </a:extLst>
          </p:cNvPr>
          <p:cNvSpPr txBox="1">
            <a:spLocks/>
          </p:cNvSpPr>
          <p:nvPr/>
        </p:nvSpPr>
        <p:spPr>
          <a:xfrm>
            <a:off x="4561303" y="1653233"/>
            <a:ext cx="667288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Caz nr. 1 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AF90475-3B4A-4543-82C0-0660E724B6AE}"/>
              </a:ext>
            </a:extLst>
          </p:cNvPr>
          <p:cNvSpPr txBox="1">
            <a:spLocks/>
          </p:cNvSpPr>
          <p:nvPr/>
        </p:nvSpPr>
        <p:spPr>
          <a:xfrm>
            <a:off x="4120143" y="3193260"/>
            <a:ext cx="667288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👨🏻‍🦳, 63 ani, mediu urban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AHC –  nesemnificative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APP – DZ tip II tratat cu ADO (2020), HTAE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CVM – fumător IPA - 45 , alcool ocazional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Iulie-Noiembrie 2022 – disfagie treptată pentru mâncăruri solide, curbă ponderală descendenta (27 kg în 4 luni) </a:t>
            </a:r>
          </a:p>
        </p:txBody>
      </p:sp>
    </p:spTree>
    <p:extLst>
      <p:ext uri="{BB962C8B-B14F-4D97-AF65-F5344CB8AC3E}">
        <p14:creationId xmlns:p14="http://schemas.microsoft.com/office/powerpoint/2010/main" val="408240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17D78A-DFAF-4BFE-88EF-3EF7517C5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4E768EE-36AC-4733-8B60-725A3BC15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478988"/>
              </p:ext>
            </p:extLst>
          </p:nvPr>
        </p:nvGraphicFramePr>
        <p:xfrm>
          <a:off x="3296652" y="1588167"/>
          <a:ext cx="7395411" cy="4660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3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AB93CC-2A14-41B3-B99B-428C9F204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12" descr="A diagram of a cancer patient&#10;&#10;Description automatically generated">
            <a:extLst>
              <a:ext uri="{FF2B5EF4-FFF2-40B4-BE49-F238E27FC236}">
                <a16:creationId xmlns:a16="http://schemas.microsoft.com/office/drawing/2014/main" id="{C943AF62-CBD5-4B79-B6E4-1CFB6A36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43" y="1548062"/>
            <a:ext cx="4501292" cy="4710655"/>
          </a:xfrm>
          <a:prstGeom prst="rect">
            <a:avLst/>
          </a:prstGeom>
        </p:spPr>
      </p:pic>
      <p:pic>
        <p:nvPicPr>
          <p:cNvPr id="4" name="Picture 3" descr="A diagram of a treatment&#10;&#10;Description automatically generated">
            <a:extLst>
              <a:ext uri="{FF2B5EF4-FFF2-40B4-BE49-F238E27FC236}">
                <a16:creationId xmlns:a16="http://schemas.microsoft.com/office/drawing/2014/main" id="{406668EC-71CD-456A-96CC-505E1DA0C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342" y="1548062"/>
            <a:ext cx="3966783" cy="47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1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902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Open Sans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vlad</cp:lastModifiedBy>
  <cp:revision>13</cp:revision>
  <dcterms:created xsi:type="dcterms:W3CDTF">2023-10-25T07:09:48Z</dcterms:created>
  <dcterms:modified xsi:type="dcterms:W3CDTF">2023-11-23T12:14:16Z</dcterms:modified>
</cp:coreProperties>
</file>