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87b099e0872a6ae" providerId="LiveId" clId="{FF032EAE-AD33-4399-B402-D8BB0A6E1E0B}"/>
    <pc:docChg chg="custSel modSld">
      <pc:chgData name="" userId="e87b099e0872a6ae" providerId="LiveId" clId="{FF032EAE-AD33-4399-B402-D8BB0A6E1E0B}" dt="2023-10-26T16:05:10.836" v="28" actId="478"/>
      <pc:docMkLst>
        <pc:docMk/>
      </pc:docMkLst>
      <pc:sldChg chg="modSp">
        <pc:chgData name="" userId="e87b099e0872a6ae" providerId="LiveId" clId="{FF032EAE-AD33-4399-B402-D8BB0A6E1E0B}" dt="2023-10-26T16:00:00.395" v="10" actId="14100"/>
        <pc:sldMkLst>
          <pc:docMk/>
          <pc:sldMk cId="2611892096" sldId="257"/>
        </pc:sldMkLst>
        <pc:picChg chg="mod">
          <ac:chgData name="" userId="e87b099e0872a6ae" providerId="LiveId" clId="{FF032EAE-AD33-4399-B402-D8BB0A6E1E0B}" dt="2023-10-26T16:00:00.395" v="10" actId="14100"/>
          <ac:picMkLst>
            <pc:docMk/>
            <pc:sldMk cId="2611892096" sldId="257"/>
            <ac:picMk id="4" creationId="{37D1152C-78FA-45DD-86EB-CB8C92068634}"/>
          </ac:picMkLst>
        </pc:picChg>
        <pc:picChg chg="mod">
          <ac:chgData name="" userId="e87b099e0872a6ae" providerId="LiveId" clId="{FF032EAE-AD33-4399-B402-D8BB0A6E1E0B}" dt="2023-10-26T15:59:57.821" v="9" actId="14100"/>
          <ac:picMkLst>
            <pc:docMk/>
            <pc:sldMk cId="2611892096" sldId="257"/>
            <ac:picMk id="5" creationId="{6242101C-44EE-4010-9F7E-C209604797F2}"/>
          </ac:picMkLst>
        </pc:picChg>
        <pc:picChg chg="mod">
          <ac:chgData name="" userId="e87b099e0872a6ae" providerId="LiveId" clId="{FF032EAE-AD33-4399-B402-D8BB0A6E1E0B}" dt="2023-10-26T15:59:51.588" v="7" actId="14100"/>
          <ac:picMkLst>
            <pc:docMk/>
            <pc:sldMk cId="2611892096" sldId="257"/>
            <ac:picMk id="6" creationId="{9571669F-A5A3-4F75-B9C6-3F82C7B6646B}"/>
          </ac:picMkLst>
        </pc:picChg>
        <pc:picChg chg="mod">
          <ac:chgData name="" userId="e87b099e0872a6ae" providerId="LiveId" clId="{FF032EAE-AD33-4399-B402-D8BB0A6E1E0B}" dt="2023-10-26T15:59:47.893" v="6" actId="1076"/>
          <ac:picMkLst>
            <pc:docMk/>
            <pc:sldMk cId="2611892096" sldId="257"/>
            <ac:picMk id="7" creationId="{3559986A-6008-4F49-90A2-E27374B22DE5}"/>
          </ac:picMkLst>
        </pc:picChg>
        <pc:picChg chg="mod">
          <ac:chgData name="" userId="e87b099e0872a6ae" providerId="LiveId" clId="{FF032EAE-AD33-4399-B402-D8BB0A6E1E0B}" dt="2023-10-26T15:59:43.290" v="3" actId="14100"/>
          <ac:picMkLst>
            <pc:docMk/>
            <pc:sldMk cId="2611892096" sldId="257"/>
            <ac:picMk id="8" creationId="{4628F7B1-D57F-4E04-BBD1-9041386F4D53}"/>
          </ac:picMkLst>
        </pc:picChg>
        <pc:picChg chg="mod">
          <ac:chgData name="" userId="e87b099e0872a6ae" providerId="LiveId" clId="{FF032EAE-AD33-4399-B402-D8BB0A6E1E0B}" dt="2023-10-26T15:59:55.596" v="8" actId="14100"/>
          <ac:picMkLst>
            <pc:docMk/>
            <pc:sldMk cId="2611892096" sldId="257"/>
            <ac:picMk id="9" creationId="{B6436C9F-EFB5-4755-813A-156DE61AC86B}"/>
          </ac:picMkLst>
        </pc:picChg>
      </pc:sldChg>
      <pc:sldChg chg="modSp modTransition">
        <pc:chgData name="" userId="e87b099e0872a6ae" providerId="LiveId" clId="{FF032EAE-AD33-4399-B402-D8BB0A6E1E0B}" dt="2023-10-26T16:00:33.768" v="27"/>
        <pc:sldMkLst>
          <pc:docMk/>
          <pc:sldMk cId="4163885803" sldId="260"/>
        </pc:sldMkLst>
        <pc:spChg chg="mod">
          <ac:chgData name="" userId="e87b099e0872a6ae" providerId="LiveId" clId="{FF032EAE-AD33-4399-B402-D8BB0A6E1E0B}" dt="2023-10-26T16:00:13.732" v="11" actId="14100"/>
          <ac:spMkLst>
            <pc:docMk/>
            <pc:sldMk cId="4163885803" sldId="260"/>
            <ac:spMk id="5" creationId="{80FAD764-C934-4E5A-8395-4C0C3671E2A3}"/>
          </ac:spMkLst>
        </pc:spChg>
      </pc:sldChg>
      <pc:sldChg chg="delSp">
        <pc:chgData name="" userId="e87b099e0872a6ae" providerId="LiveId" clId="{FF032EAE-AD33-4399-B402-D8BB0A6E1E0B}" dt="2023-10-26T16:05:10.836" v="28" actId="478"/>
        <pc:sldMkLst>
          <pc:docMk/>
          <pc:sldMk cId="3807901050" sldId="270"/>
        </pc:sldMkLst>
        <pc:cxnChg chg="del">
          <ac:chgData name="" userId="e87b099e0872a6ae" providerId="LiveId" clId="{FF032EAE-AD33-4399-B402-D8BB0A6E1E0B}" dt="2023-10-26T16:05:10.836" v="28" actId="478"/>
          <ac:cxnSpMkLst>
            <pc:docMk/>
            <pc:sldMk cId="3807901050" sldId="270"/>
            <ac:cxnSpMk id="6" creationId="{A80332D8-B34B-44B2-8A8A-822F0C90CE6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3491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757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751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9413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243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488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608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855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2170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8922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6014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650D3-3B95-461E-A498-8C4D12413D5B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F21EC-1E44-42B4-A699-12825889C0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AC048E4-8B85-4422-B5EE-8F969D989C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E52C7-4F0C-4CB4-A61E-9C9FB53DEA4F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AAC14-6F79-4CCF-981D-51FA9115966A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C93C1F-86FE-4749-93AE-2FDBDA6ACE8D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295839-2B31-43E2-B05D-BE84364B4441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1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89EEA-19F7-411D-A7FD-E2C39418FB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15E41A7A-6167-474C-99AD-AD6462D2D924}"/>
              </a:ext>
            </a:extLst>
          </p:cNvPr>
          <p:cNvSpPr txBox="1">
            <a:spLocks/>
          </p:cNvSpPr>
          <p:nvPr/>
        </p:nvSpPr>
        <p:spPr>
          <a:xfrm>
            <a:off x="2407760" y="1858635"/>
            <a:ext cx="8048897" cy="5851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Szabolcs-Szatmár-Bereg Vármegyei Oktatókórház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D1152C-78FA-45DD-86EB-CB8C9206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25" y="2298767"/>
            <a:ext cx="2601728" cy="2010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242101C-44EE-4010-9F7E-C2096047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18" y="2361041"/>
            <a:ext cx="2408070" cy="19481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571669F-A5A3-4F75-B9C6-3F82C7B6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5" y="4545575"/>
            <a:ext cx="2391316" cy="17465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559986A-6008-4F49-90A2-E27374B2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5" y="3597380"/>
            <a:ext cx="2866231" cy="2163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628F7B1-D57F-4E04-BBD1-9041386F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06" y="2300058"/>
            <a:ext cx="1314959" cy="13149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7" descr="A vásárosnaményi kórház napjainkban">
            <a:extLst>
              <a:ext uri="{FF2B5EF4-FFF2-40B4-BE49-F238E27FC236}">
                <a16:creationId xmlns:a16="http://schemas.microsoft.com/office/drawing/2014/main" id="{B6436C9F-EFB5-4755-813A-156DE61AC86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75908" y="4414169"/>
            <a:ext cx="2391316" cy="16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189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03CFF1-442B-40C7-82CA-5F3C71A9F2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4">
            <a:extLst>
              <a:ext uri="{FF2B5EF4-FFF2-40B4-BE49-F238E27FC236}">
                <a16:creationId xmlns:a16="http://schemas.microsoft.com/office/drawing/2014/main" id="{0F866696-3C07-480A-B868-DEC4FD4E1F6E}"/>
              </a:ext>
            </a:extLst>
          </p:cNvPr>
          <p:cNvSpPr txBox="1"/>
          <p:nvPr/>
        </p:nvSpPr>
        <p:spPr>
          <a:xfrm>
            <a:off x="760947" y="1648798"/>
            <a:ext cx="748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reagálunk a hibákra?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E6231-D139-464A-9925-9E6B522D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35" y="2223753"/>
            <a:ext cx="5432403" cy="40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AD1CF1-EFD9-498A-B587-1FA04820FF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4">
            <a:extLst>
              <a:ext uri="{FF2B5EF4-FFF2-40B4-BE49-F238E27FC236}">
                <a16:creationId xmlns:a16="http://schemas.microsoft.com/office/drawing/2014/main" id="{F06F5E52-3E7D-4AE1-B56B-8E390387C5E1}"/>
              </a:ext>
            </a:extLst>
          </p:cNvPr>
          <p:cNvSpPr txBox="1">
            <a:spLocks/>
          </p:cNvSpPr>
          <p:nvPr/>
        </p:nvSpPr>
        <p:spPr>
          <a:xfrm>
            <a:off x="3845171" y="1734417"/>
            <a:ext cx="3829537" cy="5398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Műtéti betegbiztonság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3C6AC-9583-4C4F-A594-898CF13E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1" y="2303585"/>
            <a:ext cx="6162999" cy="38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59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4660D7-09F7-4745-86E1-F61F0183F7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4EB39AE-2F97-48C5-8996-3B1CEA3AFDF6}"/>
              </a:ext>
            </a:extLst>
          </p:cNvPr>
          <p:cNvSpPr txBox="1">
            <a:spLocks/>
          </p:cNvSpPr>
          <p:nvPr/>
        </p:nvSpPr>
        <p:spPr>
          <a:xfrm>
            <a:off x="1809688" y="1717043"/>
            <a:ext cx="8858312" cy="12858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Amerikai Nemzeti Minőségi Fórum által</a:t>
            </a:r>
            <a:br>
              <a:rPr lang="hu-H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„megbocsáthatatlannak” ítélt hibák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69BB61-3790-4B21-9D7C-CC452DD7DCC0}"/>
              </a:ext>
            </a:extLst>
          </p:cNvPr>
          <p:cNvSpPr txBox="1">
            <a:spLocks/>
          </p:cNvSpPr>
          <p:nvPr/>
        </p:nvSpPr>
        <p:spPr>
          <a:xfrm>
            <a:off x="1738282" y="2555631"/>
            <a:ext cx="8643998" cy="4088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hu-HU" sz="900"/>
          </a:p>
          <a:p>
            <a:pPr>
              <a:buFont typeface="Wingdings" pitchFamily="2" charset="2"/>
              <a:buChar char="§"/>
            </a:pPr>
            <a:r>
              <a:rPr lang="hu-HU" sz="2000"/>
              <a:t>Beavatkozás a </a:t>
            </a:r>
            <a:r>
              <a:rPr lang="hu-HU" sz="2000" b="1"/>
              <a:t>nem megfelelő helyen történik </a:t>
            </a:r>
            <a:r>
              <a:rPr lang="hu-HU" sz="2000"/>
              <a:t>(oldaltévesztés, téves anatómiai képlet).</a:t>
            </a:r>
          </a:p>
          <a:p>
            <a:pPr marL="0" indent="0">
              <a:buNone/>
            </a:pPr>
            <a:endParaRPr lang="hu-HU" sz="900"/>
          </a:p>
          <a:p>
            <a:pPr>
              <a:buFont typeface="Wingdings" pitchFamily="2" charset="2"/>
              <a:buChar char="§"/>
            </a:pPr>
            <a:r>
              <a:rPr lang="hu-HU" sz="2000" b="1"/>
              <a:t>Betegtévesztés/Betegcsere</a:t>
            </a:r>
            <a:r>
              <a:rPr lang="hu-HU" sz="2000"/>
              <a:t> (műtét nem a tervezett betegen).</a:t>
            </a:r>
          </a:p>
          <a:p>
            <a:pPr marL="0" indent="0">
              <a:buNone/>
            </a:pPr>
            <a:endParaRPr lang="hu-HU" sz="900"/>
          </a:p>
          <a:p>
            <a:pPr>
              <a:buFont typeface="Wingdings" pitchFamily="2" charset="2"/>
              <a:buChar char="§"/>
            </a:pPr>
            <a:r>
              <a:rPr lang="hu-HU" sz="2000" b="1"/>
              <a:t>Helytelen beavatkozás </a:t>
            </a:r>
            <a:r>
              <a:rPr lang="hu-HU" sz="2000"/>
              <a:t>a kiválasztott betegen.</a:t>
            </a:r>
          </a:p>
          <a:p>
            <a:pPr marL="0" indent="0">
              <a:buNone/>
            </a:pPr>
            <a:endParaRPr lang="hu-HU" sz="900"/>
          </a:p>
          <a:p>
            <a:pPr algn="just">
              <a:buFont typeface="Wingdings" pitchFamily="2" charset="2"/>
              <a:buChar char="§"/>
            </a:pPr>
            <a:r>
              <a:rPr lang="hu-HU" sz="2000" b="1"/>
              <a:t>Visszahagyott idegentest </a:t>
            </a:r>
            <a:r>
              <a:rPr lang="hu-HU" sz="2000"/>
              <a:t>a betegben.</a:t>
            </a:r>
          </a:p>
          <a:p>
            <a:pPr marL="0" indent="0" algn="just">
              <a:buNone/>
            </a:pPr>
            <a:endParaRPr lang="hu-HU" sz="900"/>
          </a:p>
          <a:p>
            <a:pPr>
              <a:buFont typeface="Wingdings" pitchFamily="2" charset="2"/>
              <a:buChar char="§"/>
            </a:pPr>
            <a:r>
              <a:rPr lang="hu-HU" sz="2000" b="1"/>
              <a:t>Intra- vagy közvetlenül posztoperatívan bekövetkező halál </a:t>
            </a:r>
            <a:r>
              <a:rPr lang="hu-HU" sz="2000"/>
              <a:t>ASA I. kockázatú betegen.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5285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A5BD0-A577-4859-91BD-25F97FB64C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70570B-BE37-4DCB-8E77-2B6B2CD0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17" y="1867649"/>
            <a:ext cx="6999133" cy="44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5FEF1F02-873D-4CA3-8BAB-B3BAE3F7A4CC}"/>
              </a:ext>
            </a:extLst>
          </p:cNvPr>
          <p:cNvSpPr txBox="1">
            <a:spLocks/>
          </p:cNvSpPr>
          <p:nvPr/>
        </p:nvSpPr>
        <p:spPr>
          <a:xfrm>
            <a:off x="4212492" y="1781309"/>
            <a:ext cx="3954585" cy="547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jelenti az áttörést ?</a:t>
            </a:r>
          </a:p>
        </p:txBody>
      </p:sp>
    </p:spTree>
    <p:extLst>
      <p:ext uri="{BB962C8B-B14F-4D97-AF65-F5344CB8AC3E}">
        <p14:creationId xmlns:p14="http://schemas.microsoft.com/office/powerpoint/2010/main" val="152961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1A9C5-28A1-466E-9104-7C12F220EC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41B41686-5378-462E-A1FD-9450E4ED92D2}"/>
              </a:ext>
            </a:extLst>
          </p:cNvPr>
          <p:cNvSpPr txBox="1">
            <a:spLocks/>
          </p:cNvSpPr>
          <p:nvPr/>
        </p:nvSpPr>
        <p:spPr>
          <a:xfrm>
            <a:off x="1649458" y="1750048"/>
            <a:ext cx="9072594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Ellenőrző – Perioperatív Check lista</a:t>
            </a:r>
          </a:p>
        </p:txBody>
      </p:sp>
      <p:sp>
        <p:nvSpPr>
          <p:cNvPr id="4" name="Tartalom helye 7">
            <a:extLst>
              <a:ext uri="{FF2B5EF4-FFF2-40B4-BE49-F238E27FC236}">
                <a16:creationId xmlns:a16="http://schemas.microsoft.com/office/drawing/2014/main" id="{C7E0E6AA-F6EE-4AC7-969F-827FC6FE9193}"/>
              </a:ext>
            </a:extLst>
          </p:cNvPr>
          <p:cNvSpPr txBox="1">
            <a:spLocks/>
          </p:cNvSpPr>
          <p:nvPr/>
        </p:nvSpPr>
        <p:spPr>
          <a:xfrm>
            <a:off x="1703512" y="2219569"/>
            <a:ext cx="8964489" cy="4377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Cél: </a:t>
            </a:r>
          </a:p>
          <a:p>
            <a:pPr marL="0" indent="0">
              <a:buNone/>
            </a:pPr>
            <a:r>
              <a:rPr lang="hu-HU" sz="2000" dirty="0"/>
              <a:t>A műtétekkel és az anesztéziával összefüggő, megelőzhető nemkívánatos események gyakoriságának csökkentése.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Előnye</a:t>
            </a:r>
            <a:r>
              <a:rPr lang="hu-HU" sz="20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/>
              <a:t>felhívja a figyelmet a műtét kritikus lépéseire, folyamataira,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/>
              <a:t>csökkenti a figyelmetlenségből adódó kockázatokat,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/>
              <a:t>csökkenti a perioperatív fertőzések előfordulásának a lehetőségét,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/>
              <a:t>támogatja a folyamatos kommunikációt a műtéti csapat tagjai között</a:t>
            </a:r>
          </a:p>
          <a:p>
            <a:pPr>
              <a:buFont typeface="Wingdings" pitchFamily="2" charset="2"/>
              <a:buChar char="ü"/>
            </a:pPr>
            <a:endParaRPr lang="hu-HU" sz="2000" dirty="0"/>
          </a:p>
          <a:p>
            <a:pPr marL="0" indent="0">
              <a:buNone/>
            </a:pPr>
            <a:endParaRPr lang="hu-H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C3669-9322-4715-916F-654D9654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08" y="2219569"/>
            <a:ext cx="7455876" cy="8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F16961-D926-481E-92F7-A0D1505A29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DB4914C-8D26-4AD0-8837-2613EA076F52}"/>
              </a:ext>
            </a:extLst>
          </p:cNvPr>
          <p:cNvSpPr txBox="1">
            <a:spLocks/>
          </p:cNvSpPr>
          <p:nvPr/>
        </p:nvSpPr>
        <p:spPr>
          <a:xfrm>
            <a:off x="3882335" y="1937930"/>
            <a:ext cx="393305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</a:rPr>
              <a:t>Ellenőrző – Check lista</a:t>
            </a:r>
          </a:p>
        </p:txBody>
      </p:sp>
      <p:sp>
        <p:nvSpPr>
          <p:cNvPr id="4" name="Téglalap feliratnak 3">
            <a:extLst>
              <a:ext uri="{FF2B5EF4-FFF2-40B4-BE49-F238E27FC236}">
                <a16:creationId xmlns:a16="http://schemas.microsoft.com/office/drawing/2014/main" id="{D73A4234-46AA-447F-A18B-E1770EECCD71}"/>
              </a:ext>
            </a:extLst>
          </p:cNvPr>
          <p:cNvSpPr/>
          <p:nvPr/>
        </p:nvSpPr>
        <p:spPr>
          <a:xfrm>
            <a:off x="2088668" y="3118339"/>
            <a:ext cx="3033608" cy="1084991"/>
          </a:xfrm>
          <a:prstGeom prst="wedgeRectCallou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700" dirty="0"/>
              <a:t>a beteg felkészítése a műtét megkezdésére az előkészítőben, a műtő felkészülése a beteg fogadására</a:t>
            </a:r>
          </a:p>
        </p:txBody>
      </p:sp>
      <p:sp>
        <p:nvSpPr>
          <p:cNvPr id="5" name="Téglalap feliratnak 5">
            <a:extLst>
              <a:ext uri="{FF2B5EF4-FFF2-40B4-BE49-F238E27FC236}">
                <a16:creationId xmlns:a16="http://schemas.microsoft.com/office/drawing/2014/main" id="{1B6146B5-9E8E-4F9B-9F0B-729823E6E22A}"/>
              </a:ext>
            </a:extLst>
          </p:cNvPr>
          <p:cNvSpPr/>
          <p:nvPr/>
        </p:nvSpPr>
        <p:spPr>
          <a:xfrm>
            <a:off x="6221046" y="3118339"/>
            <a:ext cx="3157416" cy="1084991"/>
          </a:xfrm>
          <a:prstGeom prst="wedgeRectCallou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700" dirty="0"/>
              <a:t>a bemetszést közvetlenül megelőző időszak</a:t>
            </a:r>
          </a:p>
        </p:txBody>
      </p:sp>
      <p:sp>
        <p:nvSpPr>
          <p:cNvPr id="6" name="Téglalap feliratnak 6">
            <a:extLst>
              <a:ext uri="{FF2B5EF4-FFF2-40B4-BE49-F238E27FC236}">
                <a16:creationId xmlns:a16="http://schemas.microsoft.com/office/drawing/2014/main" id="{F06FFC12-F9A4-4E9B-A9B3-D60ACDB12C04}"/>
              </a:ext>
            </a:extLst>
          </p:cNvPr>
          <p:cNvSpPr/>
          <p:nvPr/>
        </p:nvSpPr>
        <p:spPr>
          <a:xfrm>
            <a:off x="4417679" y="4924277"/>
            <a:ext cx="3257029" cy="1136688"/>
          </a:xfrm>
          <a:prstGeom prst="wedgeRectCallout">
            <a:avLst/>
          </a:prstGeom>
          <a:scene3d>
            <a:camera prst="obliqueBottom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700" dirty="0"/>
              <a:t> a műtét befejezése; a beteg távozása a műtőből, ébredőből</a:t>
            </a:r>
          </a:p>
        </p:txBody>
      </p:sp>
      <p:sp>
        <p:nvSpPr>
          <p:cNvPr id="7" name="Szövegdoboz 9">
            <a:extLst>
              <a:ext uri="{FF2B5EF4-FFF2-40B4-BE49-F238E27FC236}">
                <a16:creationId xmlns:a16="http://schemas.microsoft.com/office/drawing/2014/main" id="{3F8AB29D-B10B-47FC-BFA0-513D00CDBD47}"/>
              </a:ext>
            </a:extLst>
          </p:cNvPr>
          <p:cNvSpPr txBox="1"/>
          <p:nvPr/>
        </p:nvSpPr>
        <p:spPr>
          <a:xfrm>
            <a:off x="2617786" y="2702533"/>
            <a:ext cx="19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folyamat</a:t>
            </a:r>
          </a:p>
        </p:txBody>
      </p:sp>
      <p:sp>
        <p:nvSpPr>
          <p:cNvPr id="8" name="Szövegdoboz 11">
            <a:extLst>
              <a:ext uri="{FF2B5EF4-FFF2-40B4-BE49-F238E27FC236}">
                <a16:creationId xmlns:a16="http://schemas.microsoft.com/office/drawing/2014/main" id="{CBC4ACA1-03DD-474D-B853-E38BED9C7662}"/>
              </a:ext>
            </a:extLst>
          </p:cNvPr>
          <p:cNvSpPr txBox="1"/>
          <p:nvPr/>
        </p:nvSpPr>
        <p:spPr>
          <a:xfrm>
            <a:off x="7271575" y="2702533"/>
            <a:ext cx="155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folyamat</a:t>
            </a:r>
          </a:p>
        </p:txBody>
      </p:sp>
      <p:sp>
        <p:nvSpPr>
          <p:cNvPr id="9" name="Szövegdoboz 12">
            <a:extLst>
              <a:ext uri="{FF2B5EF4-FFF2-40B4-BE49-F238E27FC236}">
                <a16:creationId xmlns:a16="http://schemas.microsoft.com/office/drawing/2014/main" id="{23776308-816A-4B19-AE4F-F06BC73351C2}"/>
              </a:ext>
            </a:extLst>
          </p:cNvPr>
          <p:cNvSpPr txBox="1"/>
          <p:nvPr/>
        </p:nvSpPr>
        <p:spPr>
          <a:xfrm>
            <a:off x="4956484" y="4554944"/>
            <a:ext cx="17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</a:t>
            </a:r>
            <a:r>
              <a:rPr lang="hu-HU" b="1" dirty="0"/>
              <a:t>3. folyamat</a:t>
            </a:r>
          </a:p>
        </p:txBody>
      </p:sp>
    </p:spTree>
    <p:extLst>
      <p:ext uri="{BB962C8B-B14F-4D97-AF65-F5344CB8AC3E}">
        <p14:creationId xmlns:p14="http://schemas.microsoft.com/office/powerpoint/2010/main" val="185360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DFAD20-0EA6-4E59-89BC-AB9A209BC6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artalom helye 7" descr="Perioperatív felmérés -1.png">
            <a:extLst>
              <a:ext uri="{FF2B5EF4-FFF2-40B4-BE49-F238E27FC236}">
                <a16:creationId xmlns:a16="http://schemas.microsoft.com/office/drawing/2014/main" id="{C4E87841-243D-477F-9174-84060886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081" y="2031633"/>
            <a:ext cx="2836706" cy="4260470"/>
          </a:xfrm>
          <a:prstGeom prst="rect">
            <a:avLst/>
          </a:prstGeom>
        </p:spPr>
      </p:pic>
      <p:pic>
        <p:nvPicPr>
          <p:cNvPr id="5" name="Tartalom helye 6" descr="Műtétes beteg előkészítése.png">
            <a:extLst>
              <a:ext uri="{FF2B5EF4-FFF2-40B4-BE49-F238E27FC236}">
                <a16:creationId xmlns:a16="http://schemas.microsoft.com/office/drawing/2014/main" id="{C7E8A2CC-46D2-4F76-AFFC-36D53708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47" y="2039815"/>
            <a:ext cx="2924934" cy="4260470"/>
          </a:xfrm>
          <a:prstGeom prst="rect">
            <a:avLst/>
          </a:prstGeom>
        </p:spPr>
      </p:pic>
      <p:sp>
        <p:nvSpPr>
          <p:cNvPr id="3" name="Cím 3">
            <a:extLst>
              <a:ext uri="{FF2B5EF4-FFF2-40B4-BE49-F238E27FC236}">
                <a16:creationId xmlns:a16="http://schemas.microsoft.com/office/drawing/2014/main" id="{4102BCAF-3E64-4133-932B-75987A4B26F5}"/>
              </a:ext>
            </a:extLst>
          </p:cNvPr>
          <p:cNvSpPr txBox="1">
            <a:spLocks/>
          </p:cNvSpPr>
          <p:nvPr/>
        </p:nvSpPr>
        <p:spPr>
          <a:xfrm>
            <a:off x="4238244" y="1682873"/>
            <a:ext cx="3312774" cy="459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FF0000"/>
                </a:solidFill>
              </a:rPr>
              <a:t>Ellenőrzési Check lista</a:t>
            </a:r>
          </a:p>
        </p:txBody>
      </p:sp>
    </p:spTree>
    <p:extLst>
      <p:ext uri="{BB962C8B-B14F-4D97-AF65-F5344CB8AC3E}">
        <p14:creationId xmlns:p14="http://schemas.microsoft.com/office/powerpoint/2010/main" val="428248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F1489F-5125-4AB1-84F1-E880975218A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Tartalom helye 3" descr="Műtétes beteg előkészítése.png">
            <a:extLst>
              <a:ext uri="{FF2B5EF4-FFF2-40B4-BE49-F238E27FC236}">
                <a16:creationId xmlns:a16="http://schemas.microsoft.com/office/drawing/2014/main" id="{B0276EE9-4A1E-4EF9-947D-EB41F949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73" y="1797538"/>
            <a:ext cx="3240343" cy="4437516"/>
          </a:xfrm>
          <a:prstGeom prst="rect">
            <a:avLst/>
          </a:prstGeom>
        </p:spPr>
      </p:pic>
      <p:sp>
        <p:nvSpPr>
          <p:cNvPr id="4" name="Szövegdoboz 4">
            <a:extLst>
              <a:ext uri="{FF2B5EF4-FFF2-40B4-BE49-F238E27FC236}">
                <a16:creationId xmlns:a16="http://schemas.microsoft.com/office/drawing/2014/main" id="{112C9C23-4CE7-43D4-B301-1613057F9E44}"/>
              </a:ext>
            </a:extLst>
          </p:cNvPr>
          <p:cNvSpPr txBox="1"/>
          <p:nvPr/>
        </p:nvSpPr>
        <p:spPr>
          <a:xfrm rot="16200000">
            <a:off x="2397855" y="3768201"/>
            <a:ext cx="369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Perioperatív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lista I.</a:t>
            </a:r>
          </a:p>
        </p:txBody>
      </p:sp>
    </p:spTree>
    <p:extLst>
      <p:ext uri="{BB962C8B-B14F-4D97-AF65-F5344CB8AC3E}">
        <p14:creationId xmlns:p14="http://schemas.microsoft.com/office/powerpoint/2010/main" val="346252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786CA6-B3A2-4411-9D15-A76829C472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Tartalom helye 3" descr="Perioperatív felmérés -1.png">
            <a:extLst>
              <a:ext uri="{FF2B5EF4-FFF2-40B4-BE49-F238E27FC236}">
                <a16:creationId xmlns:a16="http://schemas.microsoft.com/office/drawing/2014/main" id="{6D1E9B12-7A3B-48F0-A51C-97E19D4B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63" y="1745715"/>
            <a:ext cx="3180269" cy="4484797"/>
          </a:xfrm>
          <a:prstGeom prst="rect">
            <a:avLst/>
          </a:prstGeom>
        </p:spPr>
      </p:pic>
      <p:sp>
        <p:nvSpPr>
          <p:cNvPr id="4" name="Szövegdoboz 6">
            <a:extLst>
              <a:ext uri="{FF2B5EF4-FFF2-40B4-BE49-F238E27FC236}">
                <a16:creationId xmlns:a16="http://schemas.microsoft.com/office/drawing/2014/main" id="{ABDBFBD4-48D1-4E36-957D-4780BA9B4BE7}"/>
              </a:ext>
            </a:extLst>
          </p:cNvPr>
          <p:cNvSpPr txBox="1"/>
          <p:nvPr/>
        </p:nvSpPr>
        <p:spPr>
          <a:xfrm rot="16200000">
            <a:off x="1256923" y="3758419"/>
            <a:ext cx="360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Perioperatív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lista II.</a:t>
            </a:r>
          </a:p>
        </p:txBody>
      </p:sp>
      <p:sp>
        <p:nvSpPr>
          <p:cNvPr id="5" name="Szövegdoboz 8">
            <a:extLst>
              <a:ext uri="{FF2B5EF4-FFF2-40B4-BE49-F238E27FC236}">
                <a16:creationId xmlns:a16="http://schemas.microsoft.com/office/drawing/2014/main" id="{091DAAF4-C572-48C7-AB0E-2FD3323C11FE}"/>
              </a:ext>
            </a:extLst>
          </p:cNvPr>
          <p:cNvSpPr txBox="1"/>
          <p:nvPr/>
        </p:nvSpPr>
        <p:spPr>
          <a:xfrm>
            <a:off x="7229231" y="3474186"/>
            <a:ext cx="96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1.folyamat</a:t>
            </a:r>
          </a:p>
        </p:txBody>
      </p:sp>
      <p:cxnSp>
        <p:nvCxnSpPr>
          <p:cNvPr id="6" name="Egyenes összekötő nyíllal 12">
            <a:extLst>
              <a:ext uri="{FF2B5EF4-FFF2-40B4-BE49-F238E27FC236}">
                <a16:creationId xmlns:a16="http://schemas.microsoft.com/office/drawing/2014/main" id="{6D9CB79A-3E12-4E2A-B56E-1D94C5D3D9BF}"/>
              </a:ext>
            </a:extLst>
          </p:cNvPr>
          <p:cNvCxnSpPr>
            <a:cxnSpLocks/>
          </p:cNvCxnSpPr>
          <p:nvPr/>
        </p:nvCxnSpPr>
        <p:spPr>
          <a:xfrm flipH="1">
            <a:off x="6709056" y="3576140"/>
            <a:ext cx="5434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13">
            <a:extLst>
              <a:ext uri="{FF2B5EF4-FFF2-40B4-BE49-F238E27FC236}">
                <a16:creationId xmlns:a16="http://schemas.microsoft.com/office/drawing/2014/main" id="{3C47633A-2517-4886-A265-99A86609F73A}"/>
              </a:ext>
            </a:extLst>
          </p:cNvPr>
          <p:cNvSpPr txBox="1"/>
          <p:nvPr/>
        </p:nvSpPr>
        <p:spPr>
          <a:xfrm>
            <a:off x="7252491" y="4316429"/>
            <a:ext cx="108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2. folyamat</a:t>
            </a:r>
          </a:p>
        </p:txBody>
      </p:sp>
      <p:cxnSp>
        <p:nvCxnSpPr>
          <p:cNvPr id="8" name="Egyenes összekötő nyíllal 16">
            <a:extLst>
              <a:ext uri="{FF2B5EF4-FFF2-40B4-BE49-F238E27FC236}">
                <a16:creationId xmlns:a16="http://schemas.microsoft.com/office/drawing/2014/main" id="{84D0F2C1-38C3-4980-9A1C-021E12EF29E3}"/>
              </a:ext>
            </a:extLst>
          </p:cNvPr>
          <p:cNvCxnSpPr>
            <a:cxnSpLocks/>
          </p:cNvCxnSpPr>
          <p:nvPr/>
        </p:nvCxnSpPr>
        <p:spPr>
          <a:xfrm flipH="1" flipV="1">
            <a:off x="6689970" y="4441442"/>
            <a:ext cx="562521" cy="10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23">
            <a:extLst>
              <a:ext uri="{FF2B5EF4-FFF2-40B4-BE49-F238E27FC236}">
                <a16:creationId xmlns:a16="http://schemas.microsoft.com/office/drawing/2014/main" id="{C88C3FB4-F533-4235-9503-89544A948441}"/>
              </a:ext>
            </a:extLst>
          </p:cNvPr>
          <p:cNvSpPr txBox="1"/>
          <p:nvPr/>
        </p:nvSpPr>
        <p:spPr>
          <a:xfrm>
            <a:off x="7452967" y="4832421"/>
            <a:ext cx="94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3. folyamat</a:t>
            </a:r>
          </a:p>
        </p:txBody>
      </p:sp>
      <p:cxnSp>
        <p:nvCxnSpPr>
          <p:cNvPr id="10" name="Egyenes összekötő nyíllal 25">
            <a:extLst>
              <a:ext uri="{FF2B5EF4-FFF2-40B4-BE49-F238E27FC236}">
                <a16:creationId xmlns:a16="http://schemas.microsoft.com/office/drawing/2014/main" id="{1E8A0EF8-3004-4ADF-93A2-F152E77F2947}"/>
              </a:ext>
            </a:extLst>
          </p:cNvPr>
          <p:cNvCxnSpPr>
            <a:cxnSpLocks/>
          </p:cNvCxnSpPr>
          <p:nvPr/>
        </p:nvCxnSpPr>
        <p:spPr>
          <a:xfrm flipH="1" flipV="1">
            <a:off x="6825772" y="4771665"/>
            <a:ext cx="645736" cy="11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8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0073B4-D4B8-4B67-84F6-C9194DFD1D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8145B-9549-46E4-9CFB-CE061D96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90" y="1760220"/>
            <a:ext cx="6018210" cy="4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F9F4EB-A01B-405D-8260-F5EA4C4C06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6">
            <a:extLst>
              <a:ext uri="{FF2B5EF4-FFF2-40B4-BE49-F238E27FC236}">
                <a16:creationId xmlns:a16="http://schemas.microsoft.com/office/drawing/2014/main" id="{542C70A7-9731-4280-B239-E2441950C8B6}"/>
              </a:ext>
            </a:extLst>
          </p:cNvPr>
          <p:cNvSpPr txBox="1">
            <a:spLocks/>
          </p:cNvSpPr>
          <p:nvPr/>
        </p:nvSpPr>
        <p:spPr>
          <a:xfrm>
            <a:off x="3055664" y="71439"/>
            <a:ext cx="7141408" cy="45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u-H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Szövegdoboz 8">
            <a:extLst>
              <a:ext uri="{FF2B5EF4-FFF2-40B4-BE49-F238E27FC236}">
                <a16:creationId xmlns:a16="http://schemas.microsoft.com/office/drawing/2014/main" id="{078E90A0-0681-47E5-B678-2EA80734A611}"/>
              </a:ext>
            </a:extLst>
          </p:cNvPr>
          <p:cNvSpPr txBox="1"/>
          <p:nvPr/>
        </p:nvSpPr>
        <p:spPr>
          <a:xfrm>
            <a:off x="5841746" y="5643603"/>
            <a:ext cx="48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Dr. </a:t>
            </a:r>
            <a:r>
              <a:rPr lang="hu-HU" sz="1200" b="1" dirty="0" err="1"/>
              <a:t>Bajnayné</a:t>
            </a:r>
            <a:r>
              <a:rPr lang="hu-HU" sz="1200" b="1" dirty="0"/>
              <a:t> Kiss Katalin</a:t>
            </a:r>
          </a:p>
          <a:p>
            <a:pPr algn="ctr"/>
            <a:r>
              <a:rPr lang="hu-HU" sz="1200" dirty="0"/>
              <a:t>tagkórházi ápolási igazgató-helyettes</a:t>
            </a:r>
          </a:p>
          <a:p>
            <a:pPr algn="ctr"/>
            <a:r>
              <a:rPr lang="hu-HU" sz="1200" dirty="0"/>
              <a:t>Szabolcs-Szatmár-Bereg Vármegyei Oktatókórház, Mátészalka Tagkórház</a:t>
            </a:r>
          </a:p>
        </p:txBody>
      </p:sp>
      <p:pic>
        <p:nvPicPr>
          <p:cNvPr id="5" name="Picture 2" descr="News cover">
            <a:extLst>
              <a:ext uri="{FF2B5EF4-FFF2-40B4-BE49-F238E27FC236}">
                <a16:creationId xmlns:a16="http://schemas.microsoft.com/office/drawing/2014/main" id="{CEE1D699-529E-47B6-80AB-5A6DC20F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728" y="2882228"/>
            <a:ext cx="5920036" cy="2741912"/>
          </a:xfrm>
          <a:prstGeom prst="rect">
            <a:avLst/>
          </a:prstGeom>
          <a:noFill/>
        </p:spPr>
      </p:pic>
      <p:sp>
        <p:nvSpPr>
          <p:cNvPr id="6" name="Szövegdoboz 11">
            <a:extLst>
              <a:ext uri="{FF2B5EF4-FFF2-40B4-BE49-F238E27FC236}">
                <a16:creationId xmlns:a16="http://schemas.microsoft.com/office/drawing/2014/main" id="{AA6020CA-012F-487B-90DB-0ACDC2C28241}"/>
              </a:ext>
            </a:extLst>
          </p:cNvPr>
          <p:cNvSpPr txBox="1"/>
          <p:nvPr/>
        </p:nvSpPr>
        <p:spPr>
          <a:xfrm>
            <a:off x="2144401" y="1781909"/>
            <a:ext cx="772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BETEGBIZTONSÁG A MŰTÉTI ELLÁTÁSBAN</a:t>
            </a:r>
          </a:p>
        </p:txBody>
      </p:sp>
      <p:sp>
        <p:nvSpPr>
          <p:cNvPr id="7" name="Szövegdoboz 12">
            <a:extLst>
              <a:ext uri="{FF2B5EF4-FFF2-40B4-BE49-F238E27FC236}">
                <a16:creationId xmlns:a16="http://schemas.microsoft.com/office/drawing/2014/main" id="{75032E54-276C-41D0-8B48-1CF50CD444AD}"/>
              </a:ext>
            </a:extLst>
          </p:cNvPr>
          <p:cNvSpPr txBox="1"/>
          <p:nvPr/>
        </p:nvSpPr>
        <p:spPr>
          <a:xfrm>
            <a:off x="5010218" y="2277992"/>
            <a:ext cx="5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Tévedni emberi dolog ?!</a:t>
            </a:r>
          </a:p>
        </p:txBody>
      </p:sp>
      <p:pic>
        <p:nvPicPr>
          <p:cNvPr id="8" name="Picture 4" descr="https://encrypted-tbn0.gstatic.com/images?q=tbn:ANd9GcRNgTfm2IIxiPZ6l2gzwP3fiirqKJfNj97N5G9K9sVinyrhuxIi1Yz-vMCaVtJWKzxJi7Q&amp;usqp=CAU">
            <a:extLst>
              <a:ext uri="{FF2B5EF4-FFF2-40B4-BE49-F238E27FC236}">
                <a16:creationId xmlns:a16="http://schemas.microsoft.com/office/drawing/2014/main" id="{EA4A7D34-3034-492C-AC72-B298F0C0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364" y="5629996"/>
            <a:ext cx="623183" cy="623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28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F8733-8358-4E1D-8FE3-1F6B7F1DFA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4C8F5-2F02-4297-A848-D06CF8D7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30" y="1759581"/>
            <a:ext cx="6071550" cy="45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97494-C987-46E6-B23D-8E3BC9F34D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B9C0C-91A2-438B-AA32-03FAEF9D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20" y="1780219"/>
            <a:ext cx="6004560" cy="44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04EC7-A4B6-448A-B954-6804B6EEC0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5AF769DE-69DB-4F4C-81D3-1F0C40780685}"/>
              </a:ext>
            </a:extLst>
          </p:cNvPr>
          <p:cNvSpPr txBox="1">
            <a:spLocks/>
          </p:cNvSpPr>
          <p:nvPr/>
        </p:nvSpPr>
        <p:spPr>
          <a:xfrm>
            <a:off x="1567880" y="1957255"/>
            <a:ext cx="8229600" cy="1196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„TÉVEDNI EMBERI DOLOG”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A7E6A4-748F-4391-B7D3-343D63C9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112" y="1772817"/>
            <a:ext cx="2976356" cy="444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D64DCDA1-128E-4005-AFA2-DD728585EB49}"/>
              </a:ext>
            </a:extLst>
          </p:cNvPr>
          <p:cNvSpPr txBox="1">
            <a:spLocks/>
          </p:cNvSpPr>
          <p:nvPr/>
        </p:nvSpPr>
        <p:spPr>
          <a:xfrm>
            <a:off x="1847528" y="2555631"/>
            <a:ext cx="4680520" cy="37431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u-HU" sz="2400" dirty="0"/>
              <a:t>A betegbiztonsági problémák jelentőségére az </a:t>
            </a:r>
            <a:r>
              <a:rPr lang="hu-HU" sz="2400" i="1" dirty="0"/>
              <a:t>Institute of Medicine </a:t>
            </a:r>
            <a:r>
              <a:rPr lang="hu-HU" sz="2400" dirty="0"/>
              <a:t>1999-ben megjelent tanulmánya hívta fel a figyelmet. 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Átfogó jelentés az egészségügyben  előforduló ellátási hibákról, az odavezető okokról, a megelőzési stratégiákról</a:t>
            </a:r>
            <a:r>
              <a:rPr lang="hu-H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18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60C1C1-4CE9-4D5E-B399-2B1DCDAB19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1D768E14-4B8A-4DC8-9144-D876543D6BD0}"/>
              </a:ext>
            </a:extLst>
          </p:cNvPr>
          <p:cNvSpPr txBox="1">
            <a:spLocks/>
          </p:cNvSpPr>
          <p:nvPr/>
        </p:nvSpPr>
        <p:spPr>
          <a:xfrm>
            <a:off x="1824994" y="2000481"/>
            <a:ext cx="2617134" cy="571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Alapfogalmak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BD417545-BC33-4623-91E2-76D8824EE12E}"/>
              </a:ext>
            </a:extLst>
          </p:cNvPr>
          <p:cNvSpPr txBox="1">
            <a:spLocks/>
          </p:cNvSpPr>
          <p:nvPr/>
        </p:nvSpPr>
        <p:spPr>
          <a:xfrm>
            <a:off x="1524000" y="2593121"/>
            <a:ext cx="9144000" cy="36565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Betegbiztonság (safety):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Mentesség az akaratlan bántalomtól,</a:t>
            </a:r>
          </a:p>
          <a:p>
            <a:pPr>
              <a:buFont typeface="Arial" panose="020B0604020202020204" pitchFamily="34" charset="0"/>
              <a:buNone/>
            </a:pPr>
            <a:endParaRPr lang="hu-HU" sz="800" dirty="0"/>
          </a:p>
          <a:p>
            <a:pPr>
              <a:buFont typeface="Arial" panose="020B0604020202020204" pitchFamily="34" charset="0"/>
              <a:buNone/>
            </a:pPr>
            <a:endParaRPr lang="hu-HU" sz="800" dirty="0"/>
          </a:p>
          <a:p>
            <a:pPr>
              <a:buFont typeface="Arial" panose="020B0604020202020204" pitchFamily="34" charset="0"/>
              <a:buNone/>
            </a:pPr>
            <a:endParaRPr lang="hu-HU" sz="800" dirty="0"/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A nem kívánt események vagy károsodások elkerülése, megelőzése és javítása az egészségügyi ellátás területén hozott intézkedésekkel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kívánatos esemény (AE-adverse event):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Az ellátáshoz köthető károsodás, és nem a betegségből eredő  komplikáció.</a:t>
            </a:r>
          </a:p>
        </p:txBody>
      </p:sp>
      <p:sp>
        <p:nvSpPr>
          <p:cNvPr id="5" name="Lefelé nyíl 3">
            <a:extLst>
              <a:ext uri="{FF2B5EF4-FFF2-40B4-BE49-F238E27FC236}">
                <a16:creationId xmlns:a16="http://schemas.microsoft.com/office/drawing/2014/main" id="{80FAD764-C934-4E5A-8395-4C0C3671E2A3}"/>
              </a:ext>
            </a:extLst>
          </p:cNvPr>
          <p:cNvSpPr/>
          <p:nvPr/>
        </p:nvSpPr>
        <p:spPr>
          <a:xfrm>
            <a:off x="5916707" y="3585882"/>
            <a:ext cx="179293" cy="27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6">
            <a:extLst>
              <a:ext uri="{FF2B5EF4-FFF2-40B4-BE49-F238E27FC236}">
                <a16:creationId xmlns:a16="http://schemas.microsoft.com/office/drawing/2014/main" id="{FF2D8885-0610-4458-8A5C-52BA27D9E311}"/>
              </a:ext>
            </a:extLst>
          </p:cNvPr>
          <p:cNvSpPr txBox="1"/>
          <p:nvPr/>
        </p:nvSpPr>
        <p:spPr>
          <a:xfrm>
            <a:off x="5245928" y="3909712"/>
            <a:ext cx="142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ÁRTS !</a:t>
            </a:r>
          </a:p>
        </p:txBody>
      </p:sp>
    </p:spTree>
    <p:extLst>
      <p:ext uri="{BB962C8B-B14F-4D97-AF65-F5344CB8AC3E}">
        <p14:creationId xmlns:p14="http://schemas.microsoft.com/office/powerpoint/2010/main" val="41638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EC5AA8-34F0-4BD1-9224-F2E406FCDC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llipszis feliratnak 3">
            <a:extLst>
              <a:ext uri="{FF2B5EF4-FFF2-40B4-BE49-F238E27FC236}">
                <a16:creationId xmlns:a16="http://schemas.microsoft.com/office/drawing/2014/main" id="{AA3EE029-F586-45A1-AA7B-F5A4398B4804}"/>
              </a:ext>
            </a:extLst>
          </p:cNvPr>
          <p:cNvSpPr/>
          <p:nvPr/>
        </p:nvSpPr>
        <p:spPr>
          <a:xfrm>
            <a:off x="1952595" y="2070345"/>
            <a:ext cx="2885129" cy="1587255"/>
          </a:xfrm>
          <a:prstGeom prst="wedgeEllipse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Minden 10.beteg az egészségügyi ellátással összefüggő károsodást szenved</a:t>
            </a:r>
          </a:p>
        </p:txBody>
      </p:sp>
      <p:sp>
        <p:nvSpPr>
          <p:cNvPr id="4" name="Ellipszis feliratnak 4">
            <a:extLst>
              <a:ext uri="{FF2B5EF4-FFF2-40B4-BE49-F238E27FC236}">
                <a16:creationId xmlns:a16="http://schemas.microsoft.com/office/drawing/2014/main" id="{33DF779E-014D-49DA-BC7E-D07741C9E2D2}"/>
              </a:ext>
            </a:extLst>
          </p:cNvPr>
          <p:cNvSpPr/>
          <p:nvPr/>
        </p:nvSpPr>
        <p:spPr>
          <a:xfrm>
            <a:off x="7250710" y="2050311"/>
            <a:ext cx="2405244" cy="1664355"/>
          </a:xfrm>
          <a:prstGeom prst="wedgeEllipse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A nem kívánatos események 70% </a:t>
            </a:r>
            <a:r>
              <a:rPr lang="hu-HU" b="1" dirty="0" err="1"/>
              <a:t>-a</a:t>
            </a:r>
            <a:r>
              <a:rPr lang="hu-HU" b="1" dirty="0"/>
              <a:t> megelőzhető</a:t>
            </a:r>
          </a:p>
        </p:txBody>
      </p:sp>
      <p:sp>
        <p:nvSpPr>
          <p:cNvPr id="5" name="Ellipszis feliratnak 5">
            <a:extLst>
              <a:ext uri="{FF2B5EF4-FFF2-40B4-BE49-F238E27FC236}">
                <a16:creationId xmlns:a16="http://schemas.microsoft.com/office/drawing/2014/main" id="{D4BE19D0-1E1F-4E39-A0C7-63003A79B02C}"/>
              </a:ext>
            </a:extLst>
          </p:cNvPr>
          <p:cNvSpPr/>
          <p:nvPr/>
        </p:nvSpPr>
        <p:spPr>
          <a:xfrm>
            <a:off x="2309786" y="4282832"/>
            <a:ext cx="2786085" cy="1717937"/>
          </a:xfrm>
          <a:prstGeom prst="wedgeEllipse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Az ellátás során szerzett károsodás  a 14. vezető ok a mortalitási és morbiditási mutatókban</a:t>
            </a:r>
          </a:p>
        </p:txBody>
      </p:sp>
      <p:sp>
        <p:nvSpPr>
          <p:cNvPr id="6" name="Ellipszis feliratnak 8">
            <a:extLst>
              <a:ext uri="{FF2B5EF4-FFF2-40B4-BE49-F238E27FC236}">
                <a16:creationId xmlns:a16="http://schemas.microsoft.com/office/drawing/2014/main" id="{9D64D6E6-ECDF-4387-9F07-7A72F303F3ED}"/>
              </a:ext>
            </a:extLst>
          </p:cNvPr>
          <p:cNvSpPr/>
          <p:nvPr/>
        </p:nvSpPr>
        <p:spPr>
          <a:xfrm>
            <a:off x="7096132" y="4446954"/>
            <a:ext cx="2665283" cy="1339500"/>
          </a:xfrm>
          <a:prstGeom prst="wedgeEllipse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A kórházi  kiadások 15%-a nemkívánatos események közvetlen eredménye</a:t>
            </a:r>
          </a:p>
        </p:txBody>
      </p:sp>
      <p:sp>
        <p:nvSpPr>
          <p:cNvPr id="7" name="Cím 10">
            <a:extLst>
              <a:ext uri="{FF2B5EF4-FFF2-40B4-BE49-F238E27FC236}">
                <a16:creationId xmlns:a16="http://schemas.microsoft.com/office/drawing/2014/main" id="{65FE717B-9EDC-4AB7-9613-D47C76E20299}"/>
              </a:ext>
            </a:extLst>
          </p:cNvPr>
          <p:cNvSpPr txBox="1">
            <a:spLocks/>
          </p:cNvSpPr>
          <p:nvPr/>
        </p:nvSpPr>
        <p:spPr>
          <a:xfrm>
            <a:off x="3582713" y="1686361"/>
            <a:ext cx="3943504" cy="727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témakör relevanciája</a:t>
            </a:r>
          </a:p>
        </p:txBody>
      </p:sp>
      <p:sp>
        <p:nvSpPr>
          <p:cNvPr id="8" name="Szövegdoboz 12">
            <a:extLst>
              <a:ext uri="{FF2B5EF4-FFF2-40B4-BE49-F238E27FC236}">
                <a16:creationId xmlns:a16="http://schemas.microsoft.com/office/drawing/2014/main" id="{31D6BC3E-D2AA-4C26-8B9B-1C74B2FAE7D3}"/>
              </a:ext>
            </a:extLst>
          </p:cNvPr>
          <p:cNvSpPr txBox="1"/>
          <p:nvPr/>
        </p:nvSpPr>
        <p:spPr>
          <a:xfrm>
            <a:off x="4452926" y="3346497"/>
            <a:ext cx="3207382" cy="59584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TÉNYEK</a:t>
            </a:r>
          </a:p>
        </p:txBody>
      </p:sp>
      <p:sp>
        <p:nvSpPr>
          <p:cNvPr id="9" name="Szövegdoboz 13">
            <a:extLst>
              <a:ext uri="{FF2B5EF4-FFF2-40B4-BE49-F238E27FC236}">
                <a16:creationId xmlns:a16="http://schemas.microsoft.com/office/drawing/2014/main" id="{BBD6809A-A4F2-4281-9F59-493F930F84D0}"/>
              </a:ext>
            </a:extLst>
          </p:cNvPr>
          <p:cNvSpPr txBox="1"/>
          <p:nvPr/>
        </p:nvSpPr>
        <p:spPr>
          <a:xfrm>
            <a:off x="6738942" y="6495884"/>
            <a:ext cx="3717680" cy="26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http://www.who.int/features/factfiles/patient_safety/en</a:t>
            </a:r>
          </a:p>
        </p:txBody>
      </p:sp>
    </p:spTree>
    <p:extLst>
      <p:ext uri="{BB962C8B-B14F-4D97-AF65-F5344CB8AC3E}">
        <p14:creationId xmlns:p14="http://schemas.microsoft.com/office/powerpoint/2010/main" val="182447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DF2BD-7086-4B6B-B847-69E3123D86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D65DBCD3-D4F8-412B-BEF3-CFA93E894A37}"/>
              </a:ext>
            </a:extLst>
          </p:cNvPr>
          <p:cNvSpPr txBox="1">
            <a:spLocks/>
          </p:cNvSpPr>
          <p:nvPr/>
        </p:nvSpPr>
        <p:spPr>
          <a:xfrm>
            <a:off x="2035908" y="1781617"/>
            <a:ext cx="7967785" cy="9120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Ellátási hibák következményei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6BE06DA4-7256-49D3-9AF5-2375E753D447}"/>
              </a:ext>
            </a:extLst>
          </p:cNvPr>
          <p:cNvSpPr txBox="1">
            <a:spLocks/>
          </p:cNvSpPr>
          <p:nvPr/>
        </p:nvSpPr>
        <p:spPr>
          <a:xfrm>
            <a:off x="1705177" y="2038680"/>
            <a:ext cx="8073292" cy="806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Európában évente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22D4CC09-D762-48E9-B901-E97387F896B0}"/>
              </a:ext>
            </a:extLst>
          </p:cNvPr>
          <p:cNvSpPr/>
          <p:nvPr/>
        </p:nvSpPr>
        <p:spPr>
          <a:xfrm>
            <a:off x="2881290" y="2839947"/>
            <a:ext cx="5778156" cy="6408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750.000  károsodással járó ellátási hiba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401E092B-417A-4450-8C04-B4F1142E499B}"/>
              </a:ext>
            </a:extLst>
          </p:cNvPr>
          <p:cNvSpPr/>
          <p:nvPr/>
        </p:nvSpPr>
        <p:spPr>
          <a:xfrm>
            <a:off x="2881290" y="3830967"/>
            <a:ext cx="5778157" cy="43909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3,2 millió többlet kórházi ellátási nap</a:t>
            </a:r>
          </a:p>
        </p:txBody>
      </p:sp>
      <p:sp>
        <p:nvSpPr>
          <p:cNvPr id="7" name="Téglalap 8">
            <a:extLst>
              <a:ext uri="{FF2B5EF4-FFF2-40B4-BE49-F238E27FC236}">
                <a16:creationId xmlns:a16="http://schemas.microsoft.com/office/drawing/2014/main" id="{8AB5B6D7-34C0-4219-9508-0DD1BBEB1C70}"/>
              </a:ext>
            </a:extLst>
          </p:cNvPr>
          <p:cNvSpPr/>
          <p:nvPr/>
        </p:nvSpPr>
        <p:spPr>
          <a:xfrm>
            <a:off x="2881291" y="4562602"/>
            <a:ext cx="5778156" cy="51115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260.000 állandó (tartós)egészségkárosodás</a:t>
            </a:r>
          </a:p>
        </p:txBody>
      </p:sp>
      <p:sp>
        <p:nvSpPr>
          <p:cNvPr id="8" name="Téglalap 9">
            <a:extLst>
              <a:ext uri="{FF2B5EF4-FFF2-40B4-BE49-F238E27FC236}">
                <a16:creationId xmlns:a16="http://schemas.microsoft.com/office/drawing/2014/main" id="{5C3D2844-5C4E-4BE8-8C40-DD51EE43562C}"/>
              </a:ext>
            </a:extLst>
          </p:cNvPr>
          <p:cNvSpPr/>
          <p:nvPr/>
        </p:nvSpPr>
        <p:spPr>
          <a:xfrm>
            <a:off x="2881291" y="5423877"/>
            <a:ext cx="5778156" cy="51115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950.000 halálozás</a:t>
            </a:r>
          </a:p>
        </p:txBody>
      </p:sp>
      <p:sp>
        <p:nvSpPr>
          <p:cNvPr id="9" name="Szövegdoboz 11">
            <a:extLst>
              <a:ext uri="{FF2B5EF4-FFF2-40B4-BE49-F238E27FC236}">
                <a16:creationId xmlns:a16="http://schemas.microsoft.com/office/drawing/2014/main" id="{BB7B66A4-0703-40FE-B8E6-D83B89F62214}"/>
              </a:ext>
            </a:extLst>
          </p:cNvPr>
          <p:cNvSpPr txBox="1"/>
          <p:nvPr/>
        </p:nvSpPr>
        <p:spPr>
          <a:xfrm>
            <a:off x="4985472" y="6023541"/>
            <a:ext cx="5809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http://www.euro.who.int/en/health-topics/health-systems/patient-safety/data-and-statistics</a:t>
            </a:r>
          </a:p>
        </p:txBody>
      </p:sp>
    </p:spTree>
    <p:extLst>
      <p:ext uri="{BB962C8B-B14F-4D97-AF65-F5344CB8AC3E}">
        <p14:creationId xmlns:p14="http://schemas.microsoft.com/office/powerpoint/2010/main" val="424828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A372E-009C-42AD-8158-54F279524A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3444C30-62BD-49C4-82CE-AC155F5ACBE5}"/>
              </a:ext>
            </a:extLst>
          </p:cNvPr>
          <p:cNvSpPr txBox="1">
            <a:spLocks/>
          </p:cNvSpPr>
          <p:nvPr/>
        </p:nvSpPr>
        <p:spPr>
          <a:xfrm>
            <a:off x="2438400" y="1777408"/>
            <a:ext cx="8229600" cy="980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Nemkívánatos események….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8CC8266-1066-4EF1-9FF1-21524A4FCE56}"/>
              </a:ext>
            </a:extLst>
          </p:cNvPr>
          <p:cNvSpPr txBox="1">
            <a:spLocks/>
          </p:cNvSpPr>
          <p:nvPr/>
        </p:nvSpPr>
        <p:spPr>
          <a:xfrm>
            <a:off x="1776836" y="2267772"/>
            <a:ext cx="9073389" cy="4552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hu-HU" dirty="0"/>
              <a:t>Beteg elesése,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Kórházi szerzett decubitus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Kórházi szerzett húgyúti infekció,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Sebészeti sebfertőzés,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Gyógyszertévesztés,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Ellenoldali műtét,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Elmaradt, tervezett műtét,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Betegcsere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579A63-94DB-4CC1-8929-31C192D2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71" y="3886521"/>
            <a:ext cx="3925325" cy="22425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8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B0B27-1AD9-40E4-BCCA-9CD33E61CF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0247C19F-0C17-4819-91FB-B4974240EF00}"/>
              </a:ext>
            </a:extLst>
          </p:cNvPr>
          <p:cNvSpPr txBox="1">
            <a:spLocks/>
          </p:cNvSpPr>
          <p:nvPr/>
        </p:nvSpPr>
        <p:spPr>
          <a:xfrm>
            <a:off x="1621302" y="1828801"/>
            <a:ext cx="8981969" cy="5435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Nemkívánatos eseményhez vezethetnek..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5D19873B-F466-4875-AEFA-B95191941FA2}"/>
              </a:ext>
            </a:extLst>
          </p:cNvPr>
          <p:cNvSpPr txBox="1">
            <a:spLocks/>
          </p:cNvSpPr>
          <p:nvPr/>
        </p:nvSpPr>
        <p:spPr>
          <a:xfrm>
            <a:off x="1720993" y="2610339"/>
            <a:ext cx="4492238" cy="33108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u-HU" dirty="0"/>
              <a:t>Betegazonosítás hiánya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Diagnosztikus tévedések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Terápiás tévesztések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Kommunikációs hiányosságok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Dokumentációs hiányosságok</a:t>
            </a: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F09DC52F-DBE6-43BA-99D0-9EFCE3147A4B}"/>
              </a:ext>
            </a:extLst>
          </p:cNvPr>
          <p:cNvSpPr txBox="1"/>
          <p:nvPr/>
        </p:nvSpPr>
        <p:spPr>
          <a:xfrm>
            <a:off x="1720993" y="585274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Összességében</a:t>
            </a:r>
            <a:r>
              <a:rPr lang="hu-HU" sz="2400" dirty="0"/>
              <a:t>: a betegellátási folyamat nem megfelelőssége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24CBD-B1E7-42F1-9139-BD058759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60" y="3171698"/>
            <a:ext cx="3889082" cy="25905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5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05C3E-C9CF-448B-AD68-245BAE87186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0CD7A-7CA2-40DF-A58A-676869A1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06" y="2568270"/>
            <a:ext cx="56404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5E855FE-EE8E-4E65-851B-5A84156296D4}"/>
              </a:ext>
            </a:extLst>
          </p:cNvPr>
          <p:cNvSpPr txBox="1"/>
          <p:nvPr/>
        </p:nvSpPr>
        <p:spPr>
          <a:xfrm>
            <a:off x="1987067" y="5850699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/>
              <a:t>Nem kívánatos esemény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A484E72-CB95-4CA0-A56D-C3E4D6FF516B}"/>
              </a:ext>
            </a:extLst>
          </p:cNvPr>
          <p:cNvSpPr txBox="1"/>
          <p:nvPr/>
        </p:nvSpPr>
        <p:spPr>
          <a:xfrm>
            <a:off x="2281523" y="256827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/>
              <a:t>Néhány lyuk aktív hibák következménye (felejtés, tévesztés, tévedés, megszegés</a:t>
            </a:r>
            <a:r>
              <a:rPr lang="hu-HU" sz="1600" dirty="0"/>
              <a:t>)</a:t>
            </a:r>
          </a:p>
        </p:txBody>
      </p:sp>
      <p:cxnSp>
        <p:nvCxnSpPr>
          <p:cNvPr id="6" name="Egyenes összekötő nyíllal 6">
            <a:extLst>
              <a:ext uri="{FF2B5EF4-FFF2-40B4-BE49-F238E27FC236}">
                <a16:creationId xmlns:a16="http://schemas.microsoft.com/office/drawing/2014/main" id="{51C1E5EB-89A4-4CCB-BCD9-F8163518249C}"/>
              </a:ext>
            </a:extLst>
          </p:cNvPr>
          <p:cNvCxnSpPr/>
          <p:nvPr/>
        </p:nvCxnSpPr>
        <p:spPr>
          <a:xfrm flipV="1">
            <a:off x="2641563" y="3645488"/>
            <a:ext cx="360040" cy="4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7">
            <a:extLst>
              <a:ext uri="{FF2B5EF4-FFF2-40B4-BE49-F238E27FC236}">
                <a16:creationId xmlns:a16="http://schemas.microsoft.com/office/drawing/2014/main" id="{96EB0EBB-FF4D-4CE1-B470-159AE60E1A11}"/>
              </a:ext>
            </a:extLst>
          </p:cNvPr>
          <p:cNvSpPr txBox="1"/>
          <p:nvPr/>
        </p:nvSpPr>
        <p:spPr>
          <a:xfrm>
            <a:off x="1987067" y="4106869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Nehezen megelőzhető</a:t>
            </a:r>
          </a:p>
        </p:txBody>
      </p:sp>
      <p:sp>
        <p:nvSpPr>
          <p:cNvPr id="8" name="Szövegdoboz 8">
            <a:extLst>
              <a:ext uri="{FF2B5EF4-FFF2-40B4-BE49-F238E27FC236}">
                <a16:creationId xmlns:a16="http://schemas.microsoft.com/office/drawing/2014/main" id="{2DE116F1-C9FD-48B5-BDA4-8C808F740D39}"/>
              </a:ext>
            </a:extLst>
          </p:cNvPr>
          <p:cNvSpPr txBox="1"/>
          <p:nvPr/>
        </p:nvSpPr>
        <p:spPr>
          <a:xfrm>
            <a:off x="6779125" y="546110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/>
              <a:t>Mások látens hibáiból erednek (tervezés, oktatás, szervezés, ellenőrzése</a:t>
            </a:r>
            <a:r>
              <a:rPr lang="hu-HU" sz="1600" dirty="0"/>
              <a:t>)</a:t>
            </a:r>
          </a:p>
        </p:txBody>
      </p:sp>
      <p:cxnSp>
        <p:nvCxnSpPr>
          <p:cNvPr id="9" name="Egyenes összekötő nyíllal 10">
            <a:extLst>
              <a:ext uri="{FF2B5EF4-FFF2-40B4-BE49-F238E27FC236}">
                <a16:creationId xmlns:a16="http://schemas.microsoft.com/office/drawing/2014/main" id="{1D3000C0-11C7-4246-A35D-46FA771ADAE5}"/>
              </a:ext>
            </a:extLst>
          </p:cNvPr>
          <p:cNvCxnSpPr/>
          <p:nvPr/>
        </p:nvCxnSpPr>
        <p:spPr>
          <a:xfrm flipH="1">
            <a:off x="8381580" y="502547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11">
            <a:extLst>
              <a:ext uri="{FF2B5EF4-FFF2-40B4-BE49-F238E27FC236}">
                <a16:creationId xmlns:a16="http://schemas.microsoft.com/office/drawing/2014/main" id="{F5B27A37-D06D-44ED-90E4-2A0C3226D9CE}"/>
              </a:ext>
            </a:extLst>
          </p:cNvPr>
          <p:cNvSpPr txBox="1"/>
          <p:nvPr/>
        </p:nvSpPr>
        <p:spPr>
          <a:xfrm>
            <a:off x="8627066" y="4502252"/>
            <a:ext cx="16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Általában megelőzhető</a:t>
            </a:r>
          </a:p>
        </p:txBody>
      </p:sp>
      <p:sp>
        <p:nvSpPr>
          <p:cNvPr id="11" name="Szövegdoboz 12">
            <a:extLst>
              <a:ext uri="{FF2B5EF4-FFF2-40B4-BE49-F238E27FC236}">
                <a16:creationId xmlns:a16="http://schemas.microsoft.com/office/drawing/2014/main" id="{2F0A18FF-14E2-4DCD-9AEE-7AFDEB4606FE}"/>
              </a:ext>
            </a:extLst>
          </p:cNvPr>
          <p:cNvSpPr txBox="1"/>
          <p:nvPr/>
        </p:nvSpPr>
        <p:spPr>
          <a:xfrm>
            <a:off x="3214011" y="172188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„Svájci sajt” modell</a:t>
            </a:r>
          </a:p>
        </p:txBody>
      </p:sp>
    </p:spTree>
    <p:extLst>
      <p:ext uri="{BB962C8B-B14F-4D97-AF65-F5344CB8AC3E}">
        <p14:creationId xmlns:p14="http://schemas.microsoft.com/office/powerpoint/2010/main" val="86984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732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Copperplate Gothic Bold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14</cp:revision>
  <dcterms:created xsi:type="dcterms:W3CDTF">2023-10-25T07:09:48Z</dcterms:created>
  <dcterms:modified xsi:type="dcterms:W3CDTF">2023-10-27T08:36:08Z</dcterms:modified>
</cp:coreProperties>
</file>